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8"/>
  </p:notesMasterIdLst>
  <p:handoutMasterIdLst>
    <p:handoutMasterId r:id="rId99"/>
  </p:handoutMasterIdLst>
  <p:sldIdLst>
    <p:sldId id="256" r:id="rId2"/>
    <p:sldId id="257" r:id="rId3"/>
    <p:sldId id="264" r:id="rId4"/>
    <p:sldId id="265" r:id="rId5"/>
    <p:sldId id="266" r:id="rId6"/>
    <p:sldId id="269" r:id="rId7"/>
    <p:sldId id="451" r:id="rId8"/>
    <p:sldId id="450" r:id="rId9"/>
    <p:sldId id="449" r:id="rId10"/>
    <p:sldId id="270" r:id="rId11"/>
    <p:sldId id="275" r:id="rId12"/>
    <p:sldId id="427" r:id="rId13"/>
    <p:sldId id="276" r:id="rId14"/>
    <p:sldId id="280" r:id="rId15"/>
    <p:sldId id="281" r:id="rId16"/>
    <p:sldId id="365" r:id="rId17"/>
    <p:sldId id="390" r:id="rId18"/>
    <p:sldId id="388" r:id="rId19"/>
    <p:sldId id="428" r:id="rId20"/>
    <p:sldId id="389" r:id="rId21"/>
    <p:sldId id="284" r:id="rId22"/>
    <p:sldId id="283" r:id="rId23"/>
    <p:sldId id="429" r:id="rId24"/>
    <p:sldId id="430" r:id="rId25"/>
    <p:sldId id="431" r:id="rId26"/>
    <p:sldId id="432" r:id="rId27"/>
    <p:sldId id="392" r:id="rId28"/>
    <p:sldId id="393" r:id="rId29"/>
    <p:sldId id="394" r:id="rId30"/>
    <p:sldId id="395" r:id="rId31"/>
    <p:sldId id="396" r:id="rId32"/>
    <p:sldId id="397" r:id="rId33"/>
    <p:sldId id="433" r:id="rId34"/>
    <p:sldId id="434" r:id="rId35"/>
    <p:sldId id="399" r:id="rId36"/>
    <p:sldId id="401" r:id="rId37"/>
    <p:sldId id="316" r:id="rId38"/>
    <p:sldId id="318" r:id="rId39"/>
    <p:sldId id="402" r:id="rId40"/>
    <p:sldId id="319" r:id="rId41"/>
    <p:sldId id="406" r:id="rId42"/>
    <p:sldId id="320" r:id="rId43"/>
    <p:sldId id="328" r:id="rId44"/>
    <p:sldId id="329" r:id="rId45"/>
    <p:sldId id="331" r:id="rId46"/>
    <p:sldId id="444" r:id="rId47"/>
    <p:sldId id="333" r:id="rId48"/>
    <p:sldId id="334" r:id="rId49"/>
    <p:sldId id="335" r:id="rId50"/>
    <p:sldId id="437" r:id="rId51"/>
    <p:sldId id="344" r:id="rId52"/>
    <p:sldId id="435" r:id="rId53"/>
    <p:sldId id="436" r:id="rId54"/>
    <p:sldId id="342" r:id="rId55"/>
    <p:sldId id="351" r:id="rId56"/>
    <p:sldId id="440" r:id="rId57"/>
    <p:sldId id="441" r:id="rId58"/>
    <p:sldId id="445" r:id="rId59"/>
    <p:sldId id="446" r:id="rId60"/>
    <p:sldId id="442" r:id="rId61"/>
    <p:sldId id="443" r:id="rId62"/>
    <p:sldId id="407" r:id="rId63"/>
    <p:sldId id="408" r:id="rId64"/>
    <p:sldId id="419" r:id="rId65"/>
    <p:sldId id="420" r:id="rId66"/>
    <p:sldId id="421" r:id="rId67"/>
    <p:sldId id="422" r:id="rId68"/>
    <p:sldId id="447" r:id="rId69"/>
    <p:sldId id="410" r:id="rId70"/>
    <p:sldId id="409" r:id="rId71"/>
    <p:sldId id="411" r:id="rId72"/>
    <p:sldId id="423" r:id="rId73"/>
    <p:sldId id="416" r:id="rId74"/>
    <p:sldId id="424" r:id="rId75"/>
    <p:sldId id="368" r:id="rId76"/>
    <p:sldId id="456" r:id="rId77"/>
    <p:sldId id="452" r:id="rId78"/>
    <p:sldId id="425" r:id="rId79"/>
    <p:sldId id="453" r:id="rId80"/>
    <p:sldId id="358" r:id="rId81"/>
    <p:sldId id="448" r:id="rId82"/>
    <p:sldId id="454" r:id="rId83"/>
    <p:sldId id="455" r:id="rId84"/>
    <p:sldId id="426" r:id="rId85"/>
    <p:sldId id="363" r:id="rId86"/>
    <p:sldId id="361" r:id="rId87"/>
    <p:sldId id="362" r:id="rId88"/>
    <p:sldId id="376" r:id="rId89"/>
    <p:sldId id="369" r:id="rId90"/>
    <p:sldId id="370" r:id="rId91"/>
    <p:sldId id="371" r:id="rId92"/>
    <p:sldId id="372" r:id="rId93"/>
    <p:sldId id="373" r:id="rId94"/>
    <p:sldId id="374" r:id="rId95"/>
    <p:sldId id="375" r:id="rId96"/>
    <p:sldId id="263" r:id="rId97"/>
  </p:sldIdLst>
  <p:sldSz cx="9906000" cy="6858000" type="A4"/>
  <p:notesSz cx="6797675" cy="9926638"/>
  <p:custDataLst>
    <p:tags r:id="rId100"/>
  </p:custDataLst>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494" autoAdjust="0"/>
  </p:normalViewPr>
  <p:slideViewPr>
    <p:cSldViewPr>
      <p:cViewPr>
        <p:scale>
          <a:sx n="70" d="100"/>
          <a:sy n="70" d="100"/>
        </p:scale>
        <p:origin x="-1392" y="-714"/>
      </p:cViewPr>
      <p:guideLst>
        <p:guide orient="horz" pos="2160"/>
        <p:guide orient="horz" pos="799"/>
        <p:guide orient="horz" pos="3657"/>
        <p:guide orient="horz" pos="958"/>
        <p:guide pos="330"/>
        <p:guide pos="5910"/>
        <p:guide pos="3188"/>
        <p:guide pos="3052"/>
      </p:guideLst>
    </p:cSldViewPr>
  </p:slideViewPr>
  <p:notesTextViewPr>
    <p:cViewPr>
      <p:scale>
        <a:sx n="1" d="1"/>
        <a:sy n="1" d="1"/>
      </p:scale>
      <p:origin x="0" y="0"/>
    </p:cViewPr>
  </p:notesTextViewPr>
  <p:sorterViewPr>
    <p:cViewPr>
      <p:scale>
        <a:sx n="66" d="100"/>
        <a:sy n="66" d="100"/>
      </p:scale>
      <p:origin x="0" y="0"/>
    </p:cViewPr>
  </p:sorterViewPr>
  <p:notesViewPr>
    <p:cSldViewPr>
      <p:cViewPr varScale="1">
        <p:scale>
          <a:sx n="98" d="100"/>
          <a:sy n="98" d="100"/>
        </p:scale>
        <p:origin x="-2964"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08.wmf"/><Relationship Id="rId1" Type="http://schemas.openxmlformats.org/officeDocument/2006/relationships/image" Target="../media/image10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de-DE"/>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B6C535AC-C059-4B15-8EEC-F3CB19F5E012}" type="datetimeFigureOut">
              <a:rPr lang="de-DE"/>
              <a:pPr>
                <a:defRPr/>
              </a:pPr>
              <a:t>27.04.2016</a:t>
            </a:fld>
            <a:endParaRPr lang="de-DE"/>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de-DE"/>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7F082B0A-3C37-4019-969C-F75D30B554F9}" type="slidenum">
              <a:rPr lang="de-DE"/>
              <a:pPr>
                <a:defRPr/>
              </a:pPr>
              <a:t>‹#›</a:t>
            </a:fld>
            <a:endParaRPr lang="de-DE"/>
          </a:p>
        </p:txBody>
      </p:sp>
    </p:spTree>
    <p:extLst>
      <p:ext uri="{BB962C8B-B14F-4D97-AF65-F5344CB8AC3E}">
        <p14:creationId xmlns:p14="http://schemas.microsoft.com/office/powerpoint/2010/main" val="28048295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de-DE"/>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BBF59495-A50A-434E-9E07-1B7787C4108F}" type="datetimeFigureOut">
              <a:rPr lang="de-DE"/>
              <a:pPr>
                <a:defRPr/>
              </a:pPr>
              <a:t>27.04.2016</a:t>
            </a:fld>
            <a:endParaRPr lang="de-DE"/>
          </a:p>
        </p:txBody>
      </p:sp>
      <p:sp>
        <p:nvSpPr>
          <p:cNvPr id="4" name="Slide Image Placeholder 3"/>
          <p:cNvSpPr>
            <a:spLocks noGrp="1" noRot="1" noChangeAspect="1"/>
          </p:cNvSpPr>
          <p:nvPr>
            <p:ph type="sldImg" idx="2"/>
          </p:nvPr>
        </p:nvSpPr>
        <p:spPr>
          <a:xfrm>
            <a:off x="711200" y="744538"/>
            <a:ext cx="5375275" cy="3722687"/>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es Placeholder 4"/>
          <p:cNvSpPr>
            <a:spLocks noGrp="1"/>
          </p:cNvSpPr>
          <p:nvPr>
            <p:ph type="body" sz="quarter" idx="3"/>
          </p:nvPr>
        </p:nvSpPr>
        <p:spPr>
          <a:xfrm>
            <a:off x="865445" y="4715153"/>
            <a:ext cx="5066786" cy="4665176"/>
          </a:xfrm>
          <a:prstGeom prst="rect">
            <a:avLst/>
          </a:prstGeom>
        </p:spPr>
        <p:txBody>
          <a:bodyPr vert="horz" lIns="91440" tIns="45720" rIns="91440" bIns="45720" rtlCol="0"/>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de-DE" noProof="0" dirty="0"/>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de-DE"/>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4B9DB974-8D09-4777-BF58-CAA51D273D4A}" type="slidenum">
              <a:rPr lang="de-DE"/>
              <a:pPr>
                <a:defRPr/>
              </a:pPr>
              <a:t>‹#›</a:t>
            </a:fld>
            <a:endParaRPr lang="de-DE"/>
          </a:p>
        </p:txBody>
      </p:sp>
    </p:spTree>
    <p:extLst>
      <p:ext uri="{BB962C8B-B14F-4D97-AF65-F5344CB8AC3E}">
        <p14:creationId xmlns:p14="http://schemas.microsoft.com/office/powerpoint/2010/main" val="744478273"/>
      </p:ext>
    </p:extLst>
  </p:cSld>
  <p:clrMap bg1="lt1" tx1="dk1" bg2="lt2" tx2="dk2" accent1="accent1" accent2="accent2" accent3="accent3" accent4="accent4" accent5="accent5" accent6="accent6" hlink="hlink" folHlink="folHlink"/>
  <p:notesStyle>
    <a:lvl1pPr marL="176213" indent="-176213" algn="l" rtl="0" eaLnBrk="0" fontAlgn="base" hangingPunct="0">
      <a:spcBef>
        <a:spcPts val="300"/>
      </a:spcBef>
      <a:spcAft>
        <a:spcPct val="0"/>
      </a:spcAft>
      <a:buFont typeface="Arial" charset="0"/>
      <a:buChar char="•"/>
      <a:defRPr sz="1200" kern="1200">
        <a:solidFill>
          <a:schemeClr val="tx1"/>
        </a:solidFill>
        <a:latin typeface="+mn-lt"/>
        <a:ea typeface="+mn-ea"/>
        <a:cs typeface="+mn-cs"/>
      </a:defRPr>
    </a:lvl1pPr>
    <a:lvl2pPr marL="360363" indent="-184150" algn="l" rtl="0" eaLnBrk="0" fontAlgn="base" hangingPunct="0">
      <a:spcBef>
        <a:spcPts val="300"/>
      </a:spcBef>
      <a:spcAft>
        <a:spcPct val="0"/>
      </a:spcAft>
      <a:buFont typeface="Arial" charset="0"/>
      <a:buChar char="•"/>
      <a:defRPr sz="1200" kern="1200">
        <a:solidFill>
          <a:schemeClr val="tx1"/>
        </a:solidFill>
        <a:latin typeface="+mn-lt"/>
        <a:ea typeface="+mn-ea"/>
        <a:cs typeface="+mn-cs"/>
      </a:defRPr>
    </a:lvl2pPr>
    <a:lvl3pPr marL="538163" indent="-177800" algn="l" rtl="0" eaLnBrk="0" fontAlgn="base" hangingPunct="0">
      <a:spcBef>
        <a:spcPts val="300"/>
      </a:spcBef>
      <a:spcAft>
        <a:spcPct val="0"/>
      </a:spcAft>
      <a:buFont typeface="Arial" charset="0"/>
      <a:buChar char="•"/>
      <a:defRPr sz="1200" kern="1200">
        <a:solidFill>
          <a:schemeClr val="tx1"/>
        </a:solidFill>
        <a:latin typeface="+mn-lt"/>
        <a:ea typeface="+mn-ea"/>
        <a:cs typeface="+mn-cs"/>
      </a:defRPr>
    </a:lvl3pPr>
    <a:lvl4pPr marL="714375" indent="-176213" algn="l" rtl="0" eaLnBrk="0" fontAlgn="base" hangingPunct="0">
      <a:spcBef>
        <a:spcPts val="300"/>
      </a:spcBef>
      <a:spcAft>
        <a:spcPct val="0"/>
      </a:spcAft>
      <a:buFont typeface="Arial" charset="0"/>
      <a:buChar char="•"/>
      <a:defRPr sz="1200" kern="1200">
        <a:solidFill>
          <a:schemeClr val="tx1"/>
        </a:solidFill>
        <a:latin typeface="+mn-lt"/>
        <a:ea typeface="+mn-ea"/>
        <a:cs typeface="+mn-cs"/>
      </a:defRPr>
    </a:lvl4pPr>
    <a:lvl5pPr marL="898525" indent="-184150" algn="l" rtl="0" eaLnBrk="0" fontAlgn="base" hangingPunct="0">
      <a:spcBef>
        <a:spcPts val="300"/>
      </a:spcBef>
      <a:spcAft>
        <a:spcPct val="0"/>
      </a:spcAft>
      <a:buFont typeface="Arial"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9DB974-8D09-4777-BF58-CAA51D273D4A}" type="slidenum">
              <a:rPr lang="de-DE" smtClean="0"/>
              <a:pPr>
                <a:defRPr/>
              </a:pPr>
              <a:t>11</a:t>
            </a:fld>
            <a:endParaRPr lang="de-DE"/>
          </a:p>
        </p:txBody>
      </p:sp>
    </p:spTree>
    <p:extLst>
      <p:ext uri="{BB962C8B-B14F-4D97-AF65-F5344CB8AC3E}">
        <p14:creationId xmlns:p14="http://schemas.microsoft.com/office/powerpoint/2010/main" val="3523966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9DB974-8D09-4777-BF58-CAA51D273D4A}" type="slidenum">
              <a:rPr lang="de-DE" smtClean="0"/>
              <a:pPr>
                <a:defRPr/>
              </a:pPr>
              <a:t>20</a:t>
            </a:fld>
            <a:endParaRPr lang="de-DE"/>
          </a:p>
        </p:txBody>
      </p:sp>
    </p:spTree>
    <p:extLst>
      <p:ext uri="{BB962C8B-B14F-4D97-AF65-F5344CB8AC3E}">
        <p14:creationId xmlns:p14="http://schemas.microsoft.com/office/powerpoint/2010/main" val="32303146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2.emf"/><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reserve="1" userDrawn="1">
  <p:cSld name="Title Slide">
    <p:spTree>
      <p:nvGrpSpPr>
        <p:cNvPr id="1" name=""/>
        <p:cNvGrpSpPr/>
        <p:nvPr/>
      </p:nvGrpSpPr>
      <p:grpSpPr>
        <a:xfrm>
          <a:off x="0" y="0"/>
          <a:ext cx="0" cy="0"/>
          <a:chOff x="0" y="0"/>
          <a:chExt cx="0" cy="0"/>
        </a:xfrm>
      </p:grpSpPr>
      <p:sp>
        <p:nvSpPr>
          <p:cNvPr id="5" name="Band"/>
          <p:cNvSpPr/>
          <p:nvPr userDrawn="1">
            <p:custDataLst>
              <p:tags r:id="rId1"/>
            </p:custDataLst>
          </p:nvPr>
        </p:nvSpPr>
        <p:spPr>
          <a:xfrm>
            <a:off x="0" y="0"/>
            <a:ext cx="9906000" cy="3429000"/>
          </a:xfrm>
          <a:prstGeom prst="rect">
            <a:avLst/>
          </a:prstGeom>
          <a:solidFill>
            <a:srgbClr val="D9D9D9"/>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180975" indent="-180975" algn="ctr" fontAlgn="auto">
              <a:spcBef>
                <a:spcPts val="0"/>
              </a:spcBef>
              <a:spcAft>
                <a:spcPts val="0"/>
              </a:spcAft>
              <a:buClr>
                <a:schemeClr val="accent1"/>
              </a:buClr>
              <a:buFont typeface="Arial" panose="020B0604020202020204" pitchFamily="34" charset="0"/>
              <a:buChar char="•"/>
              <a:defRPr/>
            </a:pPr>
            <a:endParaRPr lang="en-US" dirty="0">
              <a:solidFill>
                <a:schemeClr val="tx1"/>
              </a:solidFill>
            </a:endParaRPr>
          </a:p>
        </p:txBody>
      </p:sp>
      <p:sp>
        <p:nvSpPr>
          <p:cNvPr id="6" name="Status" hidden="1"/>
          <p:cNvSpPr txBox="1">
            <a:spLocks/>
          </p:cNvSpPr>
          <p:nvPr userDrawn="1">
            <p:custDataLst>
              <p:tags r:id="rId2"/>
            </p:custDataLst>
          </p:nvPr>
        </p:nvSpPr>
        <p:spPr>
          <a:xfrm rot="16200000">
            <a:off x="8901907" y="4196556"/>
            <a:ext cx="1500188" cy="276225"/>
          </a:xfrm>
          <a:prstGeom prst="rect">
            <a:avLst/>
          </a:prstGeom>
          <a:noFill/>
        </p:spPr>
        <p:txBody>
          <a:bodyPr wrap="none" lIns="0" tIns="0" rIns="0" bIns="0"/>
          <a:lstStyle/>
          <a:p>
            <a:pPr algn="r" fontAlgn="auto">
              <a:lnSpc>
                <a:spcPts val="2200"/>
              </a:lnSpc>
              <a:spcBef>
                <a:spcPts val="0"/>
              </a:spcBef>
              <a:spcAft>
                <a:spcPts val="0"/>
              </a:spcAft>
              <a:defRPr/>
            </a:pPr>
            <a:r>
              <a:rPr lang="en-US" sz="2200" b="1" dirty="0">
                <a:solidFill>
                  <a:schemeClr val="accent1"/>
                </a:solidFill>
                <a:latin typeface="+mj-lt"/>
                <a:cs typeface="+mn-cs"/>
              </a:rPr>
              <a:t>DRAFT</a:t>
            </a:r>
          </a:p>
        </p:txBody>
      </p:sp>
      <p:pic>
        <p:nvPicPr>
          <p:cNvPr id="7" name="Picture 3"/>
          <p:cNvPicPr>
            <a:picLocks noChangeAspect="1"/>
          </p:cNvPicPr>
          <p:nvPr userDrawn="1">
            <p:custDataLst>
              <p:tags r:id="rId3"/>
            </p:custDataLst>
          </p:nvPr>
        </p:nvPicPr>
        <p:blipFill>
          <a:blip r:embed="rId5" cstate="email">
            <a:extLst>
              <a:ext uri="{28A0092B-C50C-407E-A947-70E740481C1C}">
                <a14:useLocalDpi xmlns:a14="http://schemas.microsoft.com/office/drawing/2010/main"/>
              </a:ext>
            </a:extLst>
          </a:blip>
          <a:srcRect/>
          <a:stretch>
            <a:fillRect/>
          </a:stretch>
        </p:blipFill>
        <p:spPr bwMode="auto">
          <a:xfrm>
            <a:off x="7920038" y="5530850"/>
            <a:ext cx="1589087" cy="1000125"/>
          </a:xfrm>
          <a:prstGeom prst="rect">
            <a:avLst/>
          </a:prstGeom>
          <a:noFill/>
          <a:ln w="9525">
            <a:noFill/>
            <a:miter lim="800000"/>
            <a:headEnd/>
            <a:tailEnd/>
          </a:ln>
        </p:spPr>
      </p:pic>
      <p:sp>
        <p:nvSpPr>
          <p:cNvPr id="2" name="Title 1"/>
          <p:cNvSpPr>
            <a:spLocks noGrp="1"/>
          </p:cNvSpPr>
          <p:nvPr>
            <p:ph type="ctrTitle"/>
          </p:nvPr>
        </p:nvSpPr>
        <p:spPr>
          <a:xfrm>
            <a:off x="452439" y="3700078"/>
            <a:ext cx="8929686" cy="1133078"/>
          </a:xfrm>
        </p:spPr>
        <p:txBody>
          <a:bodyPr anchor="t"/>
          <a:lstStyle>
            <a:lvl1pPr>
              <a:defRPr sz="3600" b="1">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2438" y="4879208"/>
            <a:ext cx="6696805" cy="1538124"/>
          </a:xfrm>
        </p:spPr>
        <p:txBody>
          <a:bodyPr/>
          <a:lstStyle>
            <a:lvl1pPr marL="0" indent="0" algn="l">
              <a:buNone/>
              <a:defRPr sz="20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Picture Placeholder 8"/>
          <p:cNvSpPr>
            <a:spLocks noGrp="1"/>
          </p:cNvSpPr>
          <p:nvPr>
            <p:ph type="pic" sz="quarter" idx="14"/>
          </p:nvPr>
        </p:nvSpPr>
        <p:spPr>
          <a:xfrm>
            <a:off x="0" y="0"/>
            <a:ext cx="9906000" cy="3429000"/>
          </a:xfrm>
          <a:noFill/>
        </p:spPr>
        <p:txBody>
          <a:bodyPr bIns="540000" rtlCol="0" anchor="ctr">
            <a:noAutofit/>
          </a:bodyPr>
          <a:lstStyle>
            <a:lvl1pPr marL="0" indent="0" algn="ctr">
              <a:buNone/>
              <a:defRPr/>
            </a:lvl1pPr>
          </a:lstStyle>
          <a:p>
            <a:pPr lvl="0"/>
            <a:r>
              <a:rPr lang="en-US" noProof="0" smtClean="0"/>
              <a:t>Click icon to add picture</a:t>
            </a:r>
            <a:endParaRPr lang="de-DE"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
        <p:cNvGrpSpPr/>
        <p:nvPr/>
      </p:nvGrpSpPr>
      <p:grpSpPr>
        <a:xfrm>
          <a:off x="0" y="0"/>
          <a:ext cx="0" cy="0"/>
          <a:chOff x="0" y="0"/>
          <a:chExt cx="0" cy="0"/>
        </a:xfrm>
      </p:grpSpPr>
      <p:sp>
        <p:nvSpPr>
          <p:cNvPr id="2" name="Hider"/>
          <p:cNvSpPr/>
          <p:nvPr userDrawn="1"/>
        </p:nvSpPr>
        <p:spPr bwMode="white">
          <a:xfrm>
            <a:off x="452438" y="1089025"/>
            <a:ext cx="8996362" cy="130175"/>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180975" indent="-180975" algn="ctr" fontAlgn="auto">
              <a:spcBef>
                <a:spcPts val="0"/>
              </a:spcBef>
              <a:spcAft>
                <a:spcPts val="0"/>
              </a:spcAft>
              <a:buClr>
                <a:schemeClr val="accent1"/>
              </a:buClr>
              <a:buFont typeface="Arial" panose="020B0604020202020204" pitchFamily="34" charset="0"/>
              <a:buChar char="•"/>
              <a:defRPr/>
            </a:pPr>
            <a:endParaRPr lang="en-US" dirty="0">
              <a:solidFill>
                <a:schemeClr val="tx1"/>
              </a:solidFill>
            </a:endParaRPr>
          </a:p>
        </p:txBody>
      </p:sp>
      <p:sp>
        <p:nvSpPr>
          <p:cNvPr id="3" name="Footer Placeholder 2"/>
          <p:cNvSpPr>
            <a:spLocks noGrp="1"/>
          </p:cNvSpPr>
          <p:nvPr>
            <p:ph type="ftr" sz="quarter" idx="10"/>
          </p:nvPr>
        </p:nvSpPr>
        <p:spPr/>
        <p:txBody>
          <a:bodyPr/>
          <a:lstStyle>
            <a:lvl1pPr>
              <a:defRPr/>
            </a:lvl1pPr>
          </a:lstStyle>
          <a:p>
            <a:r>
              <a:rPr lang="en-US" smtClean="0"/>
              <a:t>SPREAD Settat May 2016</a:t>
            </a:r>
            <a:endParaRPr lang="en-US"/>
          </a:p>
        </p:txBody>
      </p:sp>
      <p:sp>
        <p:nvSpPr>
          <p:cNvPr id="4" name="Slide Number Placeholder 3"/>
          <p:cNvSpPr>
            <a:spLocks noGrp="1"/>
          </p:cNvSpPr>
          <p:nvPr>
            <p:ph type="sldNum" sz="quarter" idx="11"/>
          </p:nvPr>
        </p:nvSpPr>
        <p:spPr/>
        <p:txBody>
          <a:bodyPr/>
          <a:lstStyle>
            <a:lvl1pPr>
              <a:defRPr/>
            </a:lvl1pPr>
          </a:lstStyle>
          <a:p>
            <a:pPr>
              <a:defRPr/>
            </a:pPr>
            <a:fld id="{ADC88DB6-642C-42EE-8C63-11F04BD830CF}"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Closing" type="blank" preserve="1">
  <p:cSld name="Closing">
    <p:spTree>
      <p:nvGrpSpPr>
        <p:cNvPr id="1" name=""/>
        <p:cNvGrpSpPr/>
        <p:nvPr/>
      </p:nvGrpSpPr>
      <p:grpSpPr>
        <a:xfrm>
          <a:off x="0" y="0"/>
          <a:ext cx="0" cy="0"/>
          <a:chOff x="0" y="0"/>
          <a:chExt cx="0" cy="0"/>
        </a:xfrm>
      </p:grpSpPr>
      <p:pic>
        <p:nvPicPr>
          <p:cNvPr id="2" name="Picture 2" descr="D:\Users\sihuber1\Downloads\LH_Logo_sRGB.jp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297113" y="1690688"/>
            <a:ext cx="5311775" cy="3240087"/>
          </a:xfrm>
          <a:prstGeom prst="rect">
            <a:avLst/>
          </a:prstGeom>
          <a:noFill/>
          <a:ln w="9525">
            <a:noFill/>
            <a:miter lim="800000"/>
            <a:headEnd/>
            <a:tailEnd/>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ooter Placeholder 4"/>
          <p:cNvSpPr>
            <a:spLocks noGrp="1"/>
          </p:cNvSpPr>
          <p:nvPr>
            <p:ph type="ftr" sz="quarter" idx="10"/>
          </p:nvPr>
        </p:nvSpPr>
        <p:spPr/>
        <p:txBody>
          <a:bodyPr/>
          <a:lstStyle>
            <a:lvl1pPr>
              <a:defRPr/>
            </a:lvl1pPr>
          </a:lstStyle>
          <a:p>
            <a:r>
              <a:rPr lang="en-US" smtClean="0"/>
              <a:t>SPREAD Settat May 2016</a:t>
            </a:r>
            <a:endParaRPr lang="en-US"/>
          </a:p>
        </p:txBody>
      </p:sp>
      <p:sp>
        <p:nvSpPr>
          <p:cNvPr id="3" name="Slide Number Placeholder 5"/>
          <p:cNvSpPr>
            <a:spLocks noGrp="1"/>
          </p:cNvSpPr>
          <p:nvPr>
            <p:ph type="sldNum" sz="quarter" idx="11"/>
          </p:nvPr>
        </p:nvSpPr>
        <p:spPr/>
        <p:txBody>
          <a:bodyPr/>
          <a:lstStyle>
            <a:lvl1pPr>
              <a:defRPr/>
            </a:lvl1pPr>
          </a:lstStyle>
          <a:p>
            <a:pPr>
              <a:defRPr/>
            </a:pPr>
            <a:fld id="{B89FE986-D90E-474E-BF4C-8E8FE5DAC88D}" type="slidenum">
              <a:rPr lang="en-US"/>
              <a:pPr>
                <a:defRPr/>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our Content" userDrawn="1">
  <p:cSld name="Four Content">
    <p:spTree>
      <p:nvGrpSpPr>
        <p:cNvPr id="1" name=""/>
        <p:cNvGrpSpPr/>
        <p:nvPr/>
      </p:nvGrpSpPr>
      <p:grpSpPr>
        <a:xfrm>
          <a:off x="0" y="0"/>
          <a:ext cx="0" cy="0"/>
          <a:chOff x="0" y="0"/>
          <a:chExt cx="0" cy="0"/>
        </a:xfrm>
      </p:grpSpPr>
      <p:sp>
        <p:nvSpPr>
          <p:cNvPr id="7" name="Slide Number Placeholder"/>
          <p:cNvSpPr>
            <a:spLocks noGrp="1"/>
          </p:cNvSpPr>
          <p:nvPr>
            <p:ph type="sldNum" sz="quarter" idx="12"/>
          </p:nvPr>
        </p:nvSpPr>
        <p:spPr/>
        <p:txBody>
          <a:bodyPr/>
          <a:lstStyle/>
          <a:p>
            <a:fld id="{2485B633-6863-4B84-8019-F125347A66EC}" type="slidenum">
              <a:rPr lang="en-US" noProof="0" smtClean="0"/>
              <a:pPr/>
              <a:t>‹#›</a:t>
            </a:fld>
            <a:endParaRPr lang="en-US" noProof="0" dirty="0"/>
          </a:p>
        </p:txBody>
      </p:sp>
      <p:sp>
        <p:nvSpPr>
          <p:cNvPr id="8" name="Title Placeholder"/>
          <p:cNvSpPr>
            <a:spLocks noGrp="1"/>
          </p:cNvSpPr>
          <p:nvPr>
            <p:ph type="title"/>
          </p:nvPr>
        </p:nvSpPr>
        <p:spPr/>
        <p:txBody>
          <a:bodyPr/>
          <a:lstStyle/>
          <a:p>
            <a:r>
              <a:rPr lang="en-US" noProof="0" dirty="0" smtClean="0"/>
              <a:t>Click to edit Master title style</a:t>
            </a:r>
            <a:endParaRPr lang="en-US" noProof="0" dirty="0"/>
          </a:p>
        </p:txBody>
      </p:sp>
      <p:sp>
        <p:nvSpPr>
          <p:cNvPr id="9" name="Footer Placeholder"/>
          <p:cNvSpPr>
            <a:spLocks noGrp="1"/>
          </p:cNvSpPr>
          <p:nvPr>
            <p:ph type="ftr" sz="quarter" idx="13"/>
          </p:nvPr>
        </p:nvSpPr>
        <p:spPr/>
        <p:txBody>
          <a:bodyPr/>
          <a:lstStyle/>
          <a:p>
            <a:r>
              <a:rPr lang="en-US" noProof="0" smtClean="0"/>
              <a:t>SPREAD Settat May 2016</a:t>
            </a:r>
            <a:endParaRPr lang="en-US" noProof="0" dirty="0"/>
          </a:p>
        </p:txBody>
      </p:sp>
      <p:sp>
        <p:nvSpPr>
          <p:cNvPr id="15" name="Content Placeholder B"/>
          <p:cNvSpPr>
            <a:spLocks noGrp="1"/>
          </p:cNvSpPr>
          <p:nvPr>
            <p:ph sz="quarter" idx="15"/>
          </p:nvPr>
        </p:nvSpPr>
        <p:spPr>
          <a:xfrm>
            <a:off x="5097612" y="1124744"/>
            <a:ext cx="4248000" cy="2412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A"/>
          <p:cNvSpPr>
            <a:spLocks noGrp="1"/>
          </p:cNvSpPr>
          <p:nvPr>
            <p:ph sz="quarter" idx="14"/>
          </p:nvPr>
        </p:nvSpPr>
        <p:spPr>
          <a:xfrm>
            <a:off x="560387" y="1124744"/>
            <a:ext cx="4248000" cy="2412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A"/>
          <p:cNvSpPr>
            <a:spLocks noGrp="1"/>
          </p:cNvSpPr>
          <p:nvPr>
            <p:ph sz="quarter" idx="16"/>
          </p:nvPr>
        </p:nvSpPr>
        <p:spPr>
          <a:xfrm>
            <a:off x="560387" y="3826800"/>
            <a:ext cx="4248000" cy="2412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A"/>
          <p:cNvSpPr>
            <a:spLocks noGrp="1"/>
          </p:cNvSpPr>
          <p:nvPr>
            <p:ph sz="quarter" idx="17"/>
          </p:nvPr>
        </p:nvSpPr>
        <p:spPr>
          <a:xfrm>
            <a:off x="5097612" y="3826800"/>
            <a:ext cx="4248000" cy="2412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51414757"/>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userDrawn="1">
  <p:cSld name="Two Content">
    <p:spTree>
      <p:nvGrpSpPr>
        <p:cNvPr id="1" name=""/>
        <p:cNvGrpSpPr/>
        <p:nvPr/>
      </p:nvGrpSpPr>
      <p:grpSpPr>
        <a:xfrm>
          <a:off x="0" y="0"/>
          <a:ext cx="0" cy="0"/>
          <a:chOff x="0" y="0"/>
          <a:chExt cx="0" cy="0"/>
        </a:xfrm>
      </p:grpSpPr>
      <p:sp>
        <p:nvSpPr>
          <p:cNvPr id="7" name="Slide Number Placeholder"/>
          <p:cNvSpPr>
            <a:spLocks noGrp="1"/>
          </p:cNvSpPr>
          <p:nvPr>
            <p:ph type="sldNum" sz="quarter" idx="12"/>
          </p:nvPr>
        </p:nvSpPr>
        <p:spPr/>
        <p:txBody>
          <a:bodyPr/>
          <a:lstStyle/>
          <a:p>
            <a:fld id="{2485B633-6863-4B84-8019-F125347A66EC}" type="slidenum">
              <a:rPr lang="en-US" noProof="0" smtClean="0"/>
              <a:pPr/>
              <a:t>‹#›</a:t>
            </a:fld>
            <a:endParaRPr lang="en-US" noProof="0" dirty="0"/>
          </a:p>
        </p:txBody>
      </p:sp>
      <p:sp>
        <p:nvSpPr>
          <p:cNvPr id="9" name="Footer Placeholder"/>
          <p:cNvSpPr>
            <a:spLocks noGrp="1"/>
          </p:cNvSpPr>
          <p:nvPr>
            <p:ph type="ftr" sz="quarter" idx="13"/>
          </p:nvPr>
        </p:nvSpPr>
        <p:spPr/>
        <p:txBody>
          <a:bodyPr/>
          <a:lstStyle/>
          <a:p>
            <a:r>
              <a:rPr lang="en-US" noProof="0" smtClean="0"/>
              <a:t>SPREAD Settat May 2016</a:t>
            </a:r>
            <a:endParaRPr lang="en-US" noProof="0" dirty="0"/>
          </a:p>
        </p:txBody>
      </p:sp>
      <p:sp>
        <p:nvSpPr>
          <p:cNvPr id="12" name="Content Placeholder B"/>
          <p:cNvSpPr>
            <a:spLocks noGrp="1"/>
          </p:cNvSpPr>
          <p:nvPr>
            <p:ph sz="quarter" idx="15"/>
          </p:nvPr>
        </p:nvSpPr>
        <p:spPr>
          <a:xfrm>
            <a:off x="5097016" y="1124744"/>
            <a:ext cx="4248595" cy="5112544"/>
          </a:xfrm>
          <a:prstGeom prst="rect">
            <a:avLst/>
          </a:prstGeom>
        </p:spPr>
        <p:txBody>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10" name="Content Placeholder A"/>
          <p:cNvSpPr>
            <a:spLocks noGrp="1"/>
          </p:cNvSpPr>
          <p:nvPr>
            <p:ph sz="quarter" idx="14"/>
          </p:nvPr>
        </p:nvSpPr>
        <p:spPr>
          <a:xfrm>
            <a:off x="560387" y="1124744"/>
            <a:ext cx="4248000" cy="5112544"/>
          </a:xfrm>
          <a:prstGeom prst="rect">
            <a:avLst/>
          </a:prstGeom>
        </p:spPr>
        <p:txBody>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0300888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2 Contents" userDrawn="1">
  <p:cSld name="1_Title and 2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24509" y="1916833"/>
            <a:ext cx="4320542" cy="4266000"/>
          </a:xfrm>
        </p:spPr>
        <p:txBody>
          <a:bodyPr/>
          <a:lstStyle>
            <a:lvl3pPr>
              <a:spcBef>
                <a:spcPts val="900"/>
              </a:spcBef>
              <a:defRPr/>
            </a:lvl3pPr>
            <a:lvl4pPr>
              <a:spcBef>
                <a:spcPts val="900"/>
              </a:spcBef>
              <a:defRPr/>
            </a:lvl4pPr>
            <a:lvl5pPr>
              <a:spcBef>
                <a:spcPts val="9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r>
              <a:rPr lang="en-US" smtClean="0"/>
              <a:t>2016.03   © 2016 CIP</a:t>
            </a:r>
            <a:endParaRPr lang="en-US" dirty="0"/>
          </a:p>
        </p:txBody>
      </p:sp>
      <p:sp>
        <p:nvSpPr>
          <p:cNvPr id="6" name="Slide Number Placeholder 5"/>
          <p:cNvSpPr>
            <a:spLocks noGrp="1"/>
          </p:cNvSpPr>
          <p:nvPr>
            <p:ph type="sldNum" sz="quarter" idx="12"/>
          </p:nvPr>
        </p:nvSpPr>
        <p:spPr/>
        <p:txBody>
          <a:bodyPr/>
          <a:lstStyle/>
          <a:p>
            <a:fld id="{A45E2B5F-19B1-41F4-9C65-D0E69646D5F3}" type="slidenum">
              <a:rPr lang="en-US" smtClean="0"/>
              <a:t>‹#›</a:t>
            </a:fld>
            <a:endParaRPr lang="en-US" dirty="0"/>
          </a:p>
        </p:txBody>
      </p:sp>
      <p:sp>
        <p:nvSpPr>
          <p:cNvPr id="8" name="Text Placeholder 7"/>
          <p:cNvSpPr>
            <a:spLocks noGrp="1"/>
          </p:cNvSpPr>
          <p:nvPr>
            <p:ph type="body" sz="quarter" idx="13" hasCustomPrompt="1"/>
          </p:nvPr>
        </p:nvSpPr>
        <p:spPr>
          <a:xfrm>
            <a:off x="523875" y="1448780"/>
            <a:ext cx="4321175" cy="396044"/>
          </a:xfrm>
        </p:spPr>
        <p:txBody>
          <a:bodyPr/>
          <a:lstStyle>
            <a:lvl1pPr marL="0" indent="0">
              <a:spcBef>
                <a:spcPts val="0"/>
              </a:spcBef>
              <a:buNone/>
              <a:defRPr sz="2200" b="1">
                <a:solidFill>
                  <a:schemeClr val="accent1"/>
                </a:solidFill>
              </a:defRPr>
            </a:lvl1pPr>
          </a:lstStyle>
          <a:p>
            <a:pPr lvl="0"/>
            <a:r>
              <a:rPr lang="en-US" dirty="0" smtClean="0"/>
              <a:t>Subtitle</a:t>
            </a:r>
          </a:p>
        </p:txBody>
      </p:sp>
      <p:sp>
        <p:nvSpPr>
          <p:cNvPr id="9" name="Content Placeholder 2"/>
          <p:cNvSpPr>
            <a:spLocks noGrp="1"/>
          </p:cNvSpPr>
          <p:nvPr>
            <p:ph idx="14"/>
          </p:nvPr>
        </p:nvSpPr>
        <p:spPr>
          <a:xfrm>
            <a:off x="5060950" y="1916833"/>
            <a:ext cx="4321175" cy="4266000"/>
          </a:xfrm>
        </p:spPr>
        <p:txBody>
          <a:bodyPr/>
          <a:lstStyle>
            <a:lvl3pPr>
              <a:spcBef>
                <a:spcPts val="900"/>
              </a:spcBef>
              <a:defRPr/>
            </a:lvl3pPr>
            <a:lvl4pPr>
              <a:spcBef>
                <a:spcPts val="900"/>
              </a:spcBef>
              <a:defRPr/>
            </a:lvl4pPr>
            <a:lvl5pPr>
              <a:spcBef>
                <a:spcPts val="9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ext Placeholder 7"/>
          <p:cNvSpPr>
            <a:spLocks noGrp="1"/>
          </p:cNvSpPr>
          <p:nvPr>
            <p:ph type="body" sz="quarter" idx="15" hasCustomPrompt="1"/>
          </p:nvPr>
        </p:nvSpPr>
        <p:spPr>
          <a:xfrm>
            <a:off x="5060950" y="1448780"/>
            <a:ext cx="4321175" cy="396044"/>
          </a:xfrm>
        </p:spPr>
        <p:txBody>
          <a:bodyPr/>
          <a:lstStyle>
            <a:lvl1pPr marL="0" indent="0">
              <a:spcBef>
                <a:spcPts val="0"/>
              </a:spcBef>
              <a:buNone/>
              <a:defRPr sz="2200" b="1">
                <a:solidFill>
                  <a:schemeClr val="accent1"/>
                </a:solidFill>
              </a:defRPr>
            </a:lvl1pPr>
          </a:lstStyle>
          <a:p>
            <a:pPr lvl="0"/>
            <a:r>
              <a:rPr lang="en-US" dirty="0" smtClean="0"/>
              <a:t>Subtitle</a:t>
            </a:r>
          </a:p>
        </p:txBody>
      </p:sp>
    </p:spTree>
    <p:extLst>
      <p:ext uri="{BB962C8B-B14F-4D97-AF65-F5344CB8AC3E}">
        <p14:creationId xmlns:p14="http://schemas.microsoft.com/office/powerpoint/2010/main" val="77726329"/>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88"/>
        <p:cNvGrpSpPr/>
        <p:nvPr/>
      </p:nvGrpSpPr>
      <p:grpSpPr>
        <a:xfrm>
          <a:off x="0" y="0"/>
          <a:ext cx="0" cy="0"/>
          <a:chOff x="0" y="0"/>
          <a:chExt cx="0" cy="0"/>
        </a:xfrm>
      </p:grpSpPr>
    </p:spTree>
    <p:extLst>
      <p:ext uri="{BB962C8B-B14F-4D97-AF65-F5344CB8AC3E}">
        <p14:creationId xmlns:p14="http://schemas.microsoft.com/office/powerpoint/2010/main" val="293674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23875" y="1448780"/>
            <a:ext cx="8858250" cy="4734052"/>
          </a:xfrm>
        </p:spPr>
        <p:txBody>
          <a:bodyPr/>
          <a:lstStyle>
            <a:lvl3pPr>
              <a:spcBef>
                <a:spcPts val="900"/>
              </a:spcBef>
              <a:defRPr/>
            </a:lvl3pPr>
            <a:lvl4pPr>
              <a:spcBef>
                <a:spcPts val="900"/>
              </a:spcBef>
              <a:defRPr/>
            </a:lvl4pPr>
            <a:lvl5pPr>
              <a:spcBef>
                <a:spcPts val="9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4"/>
          <p:cNvSpPr>
            <a:spLocks noGrp="1"/>
          </p:cNvSpPr>
          <p:nvPr>
            <p:ph type="ftr" sz="quarter" idx="10"/>
          </p:nvPr>
        </p:nvSpPr>
        <p:spPr/>
        <p:txBody>
          <a:bodyPr/>
          <a:lstStyle>
            <a:lvl1pPr>
              <a:defRPr/>
            </a:lvl1pPr>
          </a:lstStyle>
          <a:p>
            <a:r>
              <a:rPr lang="en-US" smtClean="0"/>
              <a:t>SPREAD Settat May 2016</a:t>
            </a:r>
            <a:endParaRPr lang="en-US"/>
          </a:p>
        </p:txBody>
      </p:sp>
      <p:sp>
        <p:nvSpPr>
          <p:cNvPr id="5" name="Slide Number Placeholder 5"/>
          <p:cNvSpPr>
            <a:spLocks noGrp="1"/>
          </p:cNvSpPr>
          <p:nvPr>
            <p:ph type="sldNum" sz="quarter" idx="11"/>
          </p:nvPr>
        </p:nvSpPr>
        <p:spPr/>
        <p:txBody>
          <a:bodyPr/>
          <a:lstStyle>
            <a:lvl1pPr>
              <a:defRPr/>
            </a:lvl1pPr>
          </a:lstStyle>
          <a:p>
            <a:pPr>
              <a:defRPr/>
            </a:pPr>
            <a:fld id="{BC7B5D60-9B77-431A-9EF5-4B5D07552153}"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reserve="1" userDrawn="1">
  <p:cSld name="Section Header">
    <p:spTree>
      <p:nvGrpSpPr>
        <p:cNvPr id="1" name=""/>
        <p:cNvGrpSpPr/>
        <p:nvPr/>
      </p:nvGrpSpPr>
      <p:grpSpPr>
        <a:xfrm>
          <a:off x="0" y="0"/>
          <a:ext cx="0" cy="0"/>
          <a:chOff x="0" y="0"/>
          <a:chExt cx="0" cy="0"/>
        </a:xfrm>
      </p:grpSpPr>
      <p:sp>
        <p:nvSpPr>
          <p:cNvPr id="4" name="LineHider"/>
          <p:cNvSpPr/>
          <p:nvPr userDrawn="1">
            <p:custDataLst>
              <p:tags r:id="rId1"/>
            </p:custDataLst>
          </p:nvPr>
        </p:nvSpPr>
        <p:spPr bwMode="white">
          <a:xfrm>
            <a:off x="468313" y="1112838"/>
            <a:ext cx="8948737" cy="8413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dirty="0">
              <a:solidFill>
                <a:schemeClr val="bg1"/>
              </a:solidFill>
              <a:cs typeface="Arial" pitchFamily="34" charset="0"/>
            </a:endParaRPr>
          </a:p>
        </p:txBody>
      </p:sp>
      <p:sp>
        <p:nvSpPr>
          <p:cNvPr id="5" name="Status" hidden="1"/>
          <p:cNvSpPr txBox="1">
            <a:spLocks/>
          </p:cNvSpPr>
          <p:nvPr userDrawn="1">
            <p:custDataLst>
              <p:tags r:id="rId2"/>
            </p:custDataLst>
          </p:nvPr>
        </p:nvSpPr>
        <p:spPr>
          <a:xfrm rot="16200000">
            <a:off x="8901113" y="765175"/>
            <a:ext cx="1501775" cy="276225"/>
          </a:xfrm>
          <a:prstGeom prst="rect">
            <a:avLst/>
          </a:prstGeom>
          <a:noFill/>
        </p:spPr>
        <p:txBody>
          <a:bodyPr wrap="none" lIns="0" tIns="0" rIns="0" bIns="0"/>
          <a:lstStyle/>
          <a:p>
            <a:pPr algn="r" fontAlgn="auto">
              <a:lnSpc>
                <a:spcPts val="2200"/>
              </a:lnSpc>
              <a:spcBef>
                <a:spcPts val="0"/>
              </a:spcBef>
              <a:spcAft>
                <a:spcPts val="0"/>
              </a:spcAft>
              <a:defRPr/>
            </a:pPr>
            <a:r>
              <a:rPr lang="en-US" sz="2200" b="1" dirty="0">
                <a:solidFill>
                  <a:schemeClr val="accent1"/>
                </a:solidFill>
                <a:latin typeface="+mj-lt"/>
                <a:cs typeface="+mn-cs"/>
              </a:rPr>
              <a:t>DRAFT</a:t>
            </a:r>
          </a:p>
        </p:txBody>
      </p:sp>
      <p:sp>
        <p:nvSpPr>
          <p:cNvPr id="6" name="Classification"/>
          <p:cNvSpPr>
            <a:spLocks/>
          </p:cNvSpPr>
          <p:nvPr userDrawn="1">
            <p:custDataLst>
              <p:tags r:id="rId3"/>
            </p:custDataLst>
          </p:nvPr>
        </p:nvSpPr>
        <p:spPr>
          <a:xfrm>
            <a:off x="5240338" y="6416675"/>
            <a:ext cx="1657350" cy="166688"/>
          </a:xfrm>
          <a:prstGeom prst="rect">
            <a:avLst/>
          </a:prstGeom>
        </p:spPr>
        <p:txBody>
          <a:bodyPr wrap="none" lIns="0" tIns="0" rIns="0" bIns="0" anchor="b"/>
          <a:lstStyle/>
          <a:p>
            <a:pPr algn="r" fontAlgn="auto">
              <a:spcBef>
                <a:spcPts val="0"/>
              </a:spcBef>
              <a:spcAft>
                <a:spcPts val="0"/>
              </a:spcAft>
              <a:defRPr/>
            </a:pPr>
            <a:endParaRPr lang="en-US" sz="800" b="1" cap="all" dirty="0">
              <a:solidFill>
                <a:schemeClr val="accent1"/>
              </a:solidFill>
              <a:latin typeface="+mn-lt"/>
              <a:cs typeface="+mn-cs"/>
            </a:endParaRPr>
          </a:p>
        </p:txBody>
      </p:sp>
      <p:sp>
        <p:nvSpPr>
          <p:cNvPr id="9" name="Picture Placeholder"/>
          <p:cNvSpPr>
            <a:spLocks noGrp="1"/>
          </p:cNvSpPr>
          <p:nvPr>
            <p:ph type="pic" sz="quarter" idx="13"/>
          </p:nvPr>
        </p:nvSpPr>
        <p:spPr>
          <a:xfrm>
            <a:off x="0" y="0"/>
            <a:ext cx="9906000" cy="6858000"/>
          </a:xfrm>
          <a:prstGeom prst="rect">
            <a:avLst/>
          </a:prstGeom>
        </p:spPr>
        <p:txBody>
          <a:bodyPr tIns="3636000" rtlCol="0">
            <a:noAutofit/>
          </a:bodyPr>
          <a:lstStyle>
            <a:lvl1pPr marL="0" indent="0" algn="ctr">
              <a:buFontTx/>
              <a:buNone/>
              <a:defRPr sz="1800">
                <a:solidFill>
                  <a:srgbClr val="969696"/>
                </a:solidFill>
                <a:latin typeface="Arial" pitchFamily="34" charset="0"/>
                <a:cs typeface="Arial" pitchFamily="34" charset="0"/>
              </a:defRPr>
            </a:lvl1pPr>
          </a:lstStyle>
          <a:p>
            <a:pPr lvl="0"/>
            <a:r>
              <a:rPr lang="en-US" noProof="0" smtClean="0"/>
              <a:t>Click icon to add picture</a:t>
            </a:r>
            <a:endParaRPr lang="en-US" noProof="0" dirty="0"/>
          </a:p>
        </p:txBody>
      </p:sp>
      <p:sp>
        <p:nvSpPr>
          <p:cNvPr id="3" name="Title 2"/>
          <p:cNvSpPr>
            <a:spLocks noGrp="1"/>
          </p:cNvSpPr>
          <p:nvPr>
            <p:ph type="title"/>
          </p:nvPr>
        </p:nvSpPr>
        <p:spPr>
          <a:xfrm>
            <a:off x="560388" y="1943998"/>
            <a:ext cx="8785225" cy="1052954"/>
          </a:xfrm>
        </p:spPr>
        <p:txBody>
          <a:bodyPr anchor="t"/>
          <a:lstStyle>
            <a:lvl1pPr>
              <a:lnSpc>
                <a:spcPct val="100000"/>
              </a:lnSpc>
              <a:defRPr sz="3400"/>
            </a:lvl1pPr>
          </a:lstStyle>
          <a:p>
            <a:r>
              <a:rPr lang="de-DE" dirty="0" smtClean="0"/>
              <a:t>Titelmasterformat durch Klicken bearbeiten</a:t>
            </a:r>
            <a:endParaRPr lang="en-US" dirty="0"/>
          </a:p>
        </p:txBody>
      </p:sp>
      <p:sp>
        <p:nvSpPr>
          <p:cNvPr id="7" name="Footer Placeholder 1"/>
          <p:cNvSpPr>
            <a:spLocks noGrp="1"/>
          </p:cNvSpPr>
          <p:nvPr>
            <p:ph type="ftr" sz="quarter" idx="14"/>
          </p:nvPr>
        </p:nvSpPr>
        <p:spPr/>
        <p:txBody>
          <a:bodyPr/>
          <a:lstStyle>
            <a:lvl1pPr>
              <a:defRPr/>
            </a:lvl1pPr>
          </a:lstStyle>
          <a:p>
            <a:r>
              <a:rPr lang="en-US" smtClean="0"/>
              <a:t>SPREAD Settat May 2016</a:t>
            </a:r>
            <a:endParaRPr lang="en-US"/>
          </a:p>
        </p:txBody>
      </p:sp>
      <p:sp>
        <p:nvSpPr>
          <p:cNvPr id="8" name="Slide Number Placeholder 3"/>
          <p:cNvSpPr>
            <a:spLocks noGrp="1"/>
          </p:cNvSpPr>
          <p:nvPr>
            <p:ph type="sldNum" sz="quarter" idx="15"/>
          </p:nvPr>
        </p:nvSpPr>
        <p:spPr/>
        <p:txBody>
          <a:bodyPr/>
          <a:lstStyle>
            <a:lvl1pPr>
              <a:defRPr/>
            </a:lvl1pPr>
          </a:lstStyle>
          <a:p>
            <a:pPr>
              <a:defRPr/>
            </a:pPr>
            <a:fld id="{2C3F9FCA-4C0E-4707-AFCE-3BCF7E457E74}"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2 Contents" preserve="1" userDrawn="1">
  <p:cSld name="Title and 2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23875" y="1448780"/>
            <a:ext cx="4320542" cy="4734052"/>
          </a:xfrm>
        </p:spPr>
        <p:txBody>
          <a:bodyPr/>
          <a:lstStyle>
            <a:lvl3pPr>
              <a:spcBef>
                <a:spcPts val="900"/>
              </a:spcBef>
              <a:defRPr/>
            </a:lvl3pPr>
            <a:lvl4pPr>
              <a:spcBef>
                <a:spcPts val="900"/>
              </a:spcBef>
              <a:defRPr/>
            </a:lvl4pPr>
            <a:lvl5pPr>
              <a:spcBef>
                <a:spcPts val="9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5060950" y="1448780"/>
            <a:ext cx="4321175" cy="4734053"/>
          </a:xfrm>
        </p:spPr>
        <p:txBody>
          <a:bodyPr/>
          <a:lstStyle>
            <a:lvl3pPr>
              <a:spcBef>
                <a:spcPts val="900"/>
              </a:spcBef>
              <a:defRPr/>
            </a:lvl3pPr>
            <a:lvl4pPr>
              <a:spcBef>
                <a:spcPts val="900"/>
              </a:spcBef>
              <a:defRPr/>
            </a:lvl4pPr>
            <a:lvl5pPr>
              <a:spcBef>
                <a:spcPts val="9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5"/>
          </p:nvPr>
        </p:nvSpPr>
        <p:spPr/>
        <p:txBody>
          <a:bodyPr/>
          <a:lstStyle>
            <a:lvl1pPr>
              <a:defRPr/>
            </a:lvl1pPr>
          </a:lstStyle>
          <a:p>
            <a:r>
              <a:rPr lang="en-US" smtClean="0"/>
              <a:t>SPREAD Settat May 2016</a:t>
            </a:r>
            <a:endParaRPr lang="en-US"/>
          </a:p>
        </p:txBody>
      </p:sp>
      <p:sp>
        <p:nvSpPr>
          <p:cNvPr id="6" name="Slide Number Placeholder 5"/>
          <p:cNvSpPr>
            <a:spLocks noGrp="1"/>
          </p:cNvSpPr>
          <p:nvPr>
            <p:ph type="sldNum" sz="quarter" idx="16"/>
          </p:nvPr>
        </p:nvSpPr>
        <p:spPr/>
        <p:txBody>
          <a:bodyPr/>
          <a:lstStyle>
            <a:lvl1pPr>
              <a:defRPr/>
            </a:lvl1pPr>
          </a:lstStyle>
          <a:p>
            <a:pPr>
              <a:defRPr/>
            </a:pPr>
            <a:fld id="{D5165020-77B4-43EE-9EC8-83B6346C5868}"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Content and Picture" preserve="1" userDrawn="1">
  <p:cSld name="Title, Conten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23875" y="1448780"/>
            <a:ext cx="4320542" cy="4734053"/>
          </a:xfrm>
        </p:spPr>
        <p:txBody>
          <a:bodyPr/>
          <a:lstStyle>
            <a:lvl3pPr>
              <a:spcBef>
                <a:spcPts val="900"/>
              </a:spcBef>
              <a:defRPr/>
            </a:lvl3pPr>
            <a:lvl4pPr>
              <a:spcBef>
                <a:spcPts val="900"/>
              </a:spcBef>
              <a:defRPr/>
            </a:lvl4pPr>
            <a:lvl5pPr>
              <a:spcBef>
                <a:spcPts val="9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Picture Placeholder 8"/>
          <p:cNvSpPr>
            <a:spLocks noGrp="1"/>
          </p:cNvSpPr>
          <p:nvPr>
            <p:ph type="pic" sz="quarter" idx="14"/>
          </p:nvPr>
        </p:nvSpPr>
        <p:spPr>
          <a:xfrm>
            <a:off x="5060950" y="1448780"/>
            <a:ext cx="4321175" cy="4734053"/>
          </a:xfrm>
          <a:solidFill>
            <a:schemeClr val="bg2"/>
          </a:solidFill>
        </p:spPr>
        <p:txBody>
          <a:bodyPr rtlCol="0" anchor="ctr">
            <a:noAutofit/>
          </a:bodyPr>
          <a:lstStyle>
            <a:lvl1pPr marL="0" indent="0" algn="ctr">
              <a:buNone/>
              <a:defRPr/>
            </a:lvl1pPr>
          </a:lstStyle>
          <a:p>
            <a:pPr lvl="0"/>
            <a:r>
              <a:rPr lang="en-US" noProof="0" smtClean="0"/>
              <a:t>Click icon to add picture</a:t>
            </a:r>
            <a:endParaRPr lang="de-DE" noProof="0" dirty="0"/>
          </a:p>
        </p:txBody>
      </p:sp>
      <p:sp>
        <p:nvSpPr>
          <p:cNvPr id="5" name="Footer Placeholder 4"/>
          <p:cNvSpPr>
            <a:spLocks noGrp="1"/>
          </p:cNvSpPr>
          <p:nvPr>
            <p:ph type="ftr" sz="quarter" idx="15"/>
          </p:nvPr>
        </p:nvSpPr>
        <p:spPr/>
        <p:txBody>
          <a:bodyPr/>
          <a:lstStyle>
            <a:lvl1pPr>
              <a:defRPr/>
            </a:lvl1pPr>
          </a:lstStyle>
          <a:p>
            <a:r>
              <a:rPr lang="en-US" smtClean="0"/>
              <a:t>SPREAD Settat May 2016</a:t>
            </a:r>
            <a:endParaRPr lang="en-US"/>
          </a:p>
        </p:txBody>
      </p:sp>
      <p:sp>
        <p:nvSpPr>
          <p:cNvPr id="6" name="Slide Number Placeholder 5"/>
          <p:cNvSpPr>
            <a:spLocks noGrp="1"/>
          </p:cNvSpPr>
          <p:nvPr>
            <p:ph type="sldNum" sz="quarter" idx="16"/>
          </p:nvPr>
        </p:nvSpPr>
        <p:spPr/>
        <p:txBody>
          <a:bodyPr/>
          <a:lstStyle>
            <a:lvl1pPr>
              <a:defRPr/>
            </a:lvl1pPr>
          </a:lstStyle>
          <a:p>
            <a:pPr>
              <a:defRPr/>
            </a:pPr>
            <a:fld id="{53DC50A5-ADFD-426A-B505-58D0384723A5}"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2 Contents and Picture" preserve="1" userDrawn="1">
  <p:cSld name="Title, 2 Contents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24509" y="1448780"/>
            <a:ext cx="4320542" cy="4732613"/>
          </a:xfrm>
        </p:spPr>
        <p:txBody>
          <a:bodyPr/>
          <a:lstStyle>
            <a:lvl3pPr>
              <a:spcBef>
                <a:spcPts val="900"/>
              </a:spcBef>
              <a:defRPr/>
            </a:lvl3pPr>
            <a:lvl4pPr>
              <a:spcBef>
                <a:spcPts val="900"/>
              </a:spcBef>
              <a:defRPr/>
            </a:lvl4pPr>
            <a:lvl5pPr>
              <a:spcBef>
                <a:spcPts val="9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5060950" y="4077072"/>
            <a:ext cx="4321175" cy="2105679"/>
          </a:xfrm>
        </p:spPr>
        <p:txBody>
          <a:bodyPr/>
          <a:lstStyle>
            <a:lvl1pPr>
              <a:spcBef>
                <a:spcPts val="600"/>
              </a:spcBef>
              <a:defRPr/>
            </a:lvl1pPr>
            <a:lvl2pPr>
              <a:spcBef>
                <a:spcPts val="600"/>
              </a:spcBef>
              <a:defRPr/>
            </a:lvl2pPr>
            <a:lvl3pPr>
              <a:spcBef>
                <a:spcPts val="600"/>
              </a:spcBef>
              <a:defRPr/>
            </a:lvl3pPr>
            <a:lvl4pPr>
              <a:spcBef>
                <a:spcPts val="600"/>
              </a:spcBef>
              <a:defRPr/>
            </a:lvl4pPr>
            <a:lvl5pPr>
              <a:spcBef>
                <a:spcPts val="9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Picture Placeholder 8"/>
          <p:cNvSpPr>
            <a:spLocks noGrp="1"/>
          </p:cNvSpPr>
          <p:nvPr>
            <p:ph type="pic" sz="quarter" idx="15"/>
          </p:nvPr>
        </p:nvSpPr>
        <p:spPr>
          <a:xfrm>
            <a:off x="5060950" y="1448780"/>
            <a:ext cx="4321175" cy="2376264"/>
          </a:xfrm>
          <a:solidFill>
            <a:schemeClr val="bg2"/>
          </a:solidFill>
        </p:spPr>
        <p:txBody>
          <a:bodyPr rtlCol="0" anchor="ctr">
            <a:noAutofit/>
          </a:bodyPr>
          <a:lstStyle>
            <a:lvl1pPr marL="0" indent="0" algn="ctr">
              <a:buNone/>
              <a:defRPr/>
            </a:lvl1pPr>
          </a:lstStyle>
          <a:p>
            <a:pPr lvl="0"/>
            <a:r>
              <a:rPr lang="en-US" noProof="0" smtClean="0"/>
              <a:t>Click icon to add picture</a:t>
            </a:r>
            <a:endParaRPr lang="de-DE" noProof="0" dirty="0"/>
          </a:p>
        </p:txBody>
      </p:sp>
      <p:sp>
        <p:nvSpPr>
          <p:cNvPr id="6" name="Footer Placeholder 4"/>
          <p:cNvSpPr>
            <a:spLocks noGrp="1"/>
          </p:cNvSpPr>
          <p:nvPr>
            <p:ph type="ftr" sz="quarter" idx="16"/>
          </p:nvPr>
        </p:nvSpPr>
        <p:spPr/>
        <p:txBody>
          <a:bodyPr/>
          <a:lstStyle>
            <a:lvl1pPr>
              <a:defRPr/>
            </a:lvl1pPr>
          </a:lstStyle>
          <a:p>
            <a:r>
              <a:rPr lang="en-US" smtClean="0"/>
              <a:t>SPREAD Settat May 2016</a:t>
            </a:r>
            <a:endParaRPr lang="en-US"/>
          </a:p>
        </p:txBody>
      </p:sp>
      <p:sp>
        <p:nvSpPr>
          <p:cNvPr id="7" name="Slide Number Placeholder 5"/>
          <p:cNvSpPr>
            <a:spLocks noGrp="1"/>
          </p:cNvSpPr>
          <p:nvPr>
            <p:ph type="sldNum" sz="quarter" idx="17"/>
          </p:nvPr>
        </p:nvSpPr>
        <p:spPr/>
        <p:txBody>
          <a:bodyPr/>
          <a:lstStyle>
            <a:lvl1pPr>
              <a:defRPr/>
            </a:lvl1pPr>
          </a:lstStyle>
          <a:p>
            <a:pPr>
              <a:defRPr/>
            </a:pPr>
            <a:fld id="{49FCC346-6351-494F-A78D-CADF787EEDA2}"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Picture" preserve="1" userDrawn="1">
  <p:cSld name="Big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9" name="Picture Placeholder 8"/>
          <p:cNvSpPr>
            <a:spLocks noGrp="1"/>
          </p:cNvSpPr>
          <p:nvPr>
            <p:ph type="pic" sz="quarter" idx="14"/>
          </p:nvPr>
        </p:nvSpPr>
        <p:spPr>
          <a:xfrm>
            <a:off x="523875" y="1268413"/>
            <a:ext cx="8858250" cy="4912979"/>
          </a:xfrm>
          <a:solidFill>
            <a:schemeClr val="bg2"/>
          </a:solidFill>
        </p:spPr>
        <p:txBody>
          <a:bodyPr rtlCol="0" anchor="ctr">
            <a:noAutofit/>
          </a:bodyPr>
          <a:lstStyle>
            <a:lvl1pPr marL="0" indent="0" algn="ctr">
              <a:buNone/>
              <a:defRPr/>
            </a:lvl1pPr>
          </a:lstStyle>
          <a:p>
            <a:pPr lvl="0"/>
            <a:r>
              <a:rPr lang="en-US" noProof="0" smtClean="0"/>
              <a:t>Click icon to add picture</a:t>
            </a:r>
            <a:endParaRPr lang="de-DE" noProof="0" dirty="0"/>
          </a:p>
        </p:txBody>
      </p:sp>
      <p:sp>
        <p:nvSpPr>
          <p:cNvPr id="4" name="Footer Placeholder 4"/>
          <p:cNvSpPr>
            <a:spLocks noGrp="1"/>
          </p:cNvSpPr>
          <p:nvPr>
            <p:ph type="ftr" sz="quarter" idx="15"/>
          </p:nvPr>
        </p:nvSpPr>
        <p:spPr/>
        <p:txBody>
          <a:bodyPr/>
          <a:lstStyle>
            <a:lvl1pPr>
              <a:defRPr/>
            </a:lvl1pPr>
          </a:lstStyle>
          <a:p>
            <a:r>
              <a:rPr lang="en-US" smtClean="0"/>
              <a:t>SPREAD Settat May 2016</a:t>
            </a:r>
            <a:endParaRPr lang="en-US"/>
          </a:p>
        </p:txBody>
      </p:sp>
      <p:sp>
        <p:nvSpPr>
          <p:cNvPr id="5" name="Slide Number Placeholder 5"/>
          <p:cNvSpPr>
            <a:spLocks noGrp="1"/>
          </p:cNvSpPr>
          <p:nvPr>
            <p:ph type="sldNum" sz="quarter" idx="16"/>
          </p:nvPr>
        </p:nvSpPr>
        <p:spPr/>
        <p:txBody>
          <a:bodyPr/>
          <a:lstStyle>
            <a:lvl1pPr>
              <a:defRPr/>
            </a:lvl1pPr>
          </a:lstStyle>
          <a:p>
            <a:pPr>
              <a:defRPr/>
            </a:pPr>
            <a:fld id="{B1096BD0-345C-470D-9BCB-B5F40F078BFE}"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r>
              <a:rPr lang="en-US" smtClean="0"/>
              <a:t>SPREAD Settat May 2016</a:t>
            </a:r>
            <a:endParaRPr lang="en-US"/>
          </a:p>
        </p:txBody>
      </p:sp>
      <p:sp>
        <p:nvSpPr>
          <p:cNvPr id="4" name="Slide Number Placeholder 5"/>
          <p:cNvSpPr>
            <a:spLocks noGrp="1"/>
          </p:cNvSpPr>
          <p:nvPr>
            <p:ph type="sldNum" sz="quarter" idx="11"/>
          </p:nvPr>
        </p:nvSpPr>
        <p:spPr/>
        <p:txBody>
          <a:bodyPr/>
          <a:lstStyle>
            <a:lvl1pPr>
              <a:defRPr/>
            </a:lvl1pPr>
          </a:lstStyle>
          <a:p>
            <a:pPr>
              <a:defRPr/>
            </a:pPr>
            <a:fld id="{D6993972-D9D1-495A-96F0-C8FF6D22974B}"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genda"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Footer Placeholder 4"/>
          <p:cNvSpPr>
            <a:spLocks noGrp="1"/>
          </p:cNvSpPr>
          <p:nvPr>
            <p:ph type="ftr" sz="quarter" idx="10"/>
          </p:nvPr>
        </p:nvSpPr>
        <p:spPr/>
        <p:txBody>
          <a:bodyPr/>
          <a:lstStyle>
            <a:lvl1pPr>
              <a:defRPr/>
            </a:lvl1pPr>
          </a:lstStyle>
          <a:p>
            <a:r>
              <a:rPr lang="en-US" smtClean="0"/>
              <a:t>SPREAD Settat May 2016</a:t>
            </a:r>
            <a:endParaRPr lang="en-US"/>
          </a:p>
        </p:txBody>
      </p:sp>
      <p:sp>
        <p:nvSpPr>
          <p:cNvPr id="4" name="Slide Number Placeholder 5"/>
          <p:cNvSpPr>
            <a:spLocks noGrp="1"/>
          </p:cNvSpPr>
          <p:nvPr>
            <p:ph type="sldNum" sz="quarter" idx="11"/>
          </p:nvPr>
        </p:nvSpPr>
        <p:spPr/>
        <p:txBody>
          <a:bodyPr/>
          <a:lstStyle>
            <a:lvl1pPr>
              <a:defRPr/>
            </a:lvl1pPr>
          </a:lstStyle>
          <a:p>
            <a:pPr>
              <a:defRPr/>
            </a:pPr>
            <a:fld id="{E10AC561-6F68-4474-9C58-8FB28BD99D7D}"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tags" Target="../tags/tag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23875" y="188913"/>
            <a:ext cx="8858250" cy="85090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523875" y="1449388"/>
            <a:ext cx="8858250" cy="47339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 name="Footer Placeholder 4"/>
          <p:cNvSpPr>
            <a:spLocks noGrp="1"/>
          </p:cNvSpPr>
          <p:nvPr>
            <p:ph type="ftr" sz="quarter" idx="3"/>
          </p:nvPr>
        </p:nvSpPr>
        <p:spPr>
          <a:xfrm>
            <a:off x="1892300" y="6416675"/>
            <a:ext cx="3168650" cy="166688"/>
          </a:xfrm>
          <a:prstGeom prst="rect">
            <a:avLst/>
          </a:prstGeom>
        </p:spPr>
        <p:txBody>
          <a:bodyPr vert="horz" wrap="square" lIns="0" tIns="0" rIns="0" bIns="0" numCol="1" anchor="b" anchorCtr="0" compatLnSpc="1">
            <a:prstTxWarp prst="textNoShape">
              <a:avLst/>
            </a:prstTxWarp>
            <a:noAutofit/>
          </a:bodyPr>
          <a:lstStyle>
            <a:lvl1pPr>
              <a:defRPr sz="800" b="1"/>
            </a:lvl1pPr>
          </a:lstStyle>
          <a:p>
            <a:r>
              <a:rPr lang="en-US" smtClean="0"/>
              <a:t>SPREAD Settat May 2016</a:t>
            </a:r>
            <a:endParaRPr lang="en-US"/>
          </a:p>
        </p:txBody>
      </p:sp>
      <p:sp>
        <p:nvSpPr>
          <p:cNvPr id="6" name="Slide Number Placeholder 5"/>
          <p:cNvSpPr>
            <a:spLocks noGrp="1"/>
          </p:cNvSpPr>
          <p:nvPr>
            <p:ph type="sldNum" sz="quarter" idx="4"/>
          </p:nvPr>
        </p:nvSpPr>
        <p:spPr>
          <a:xfrm>
            <a:off x="8948738" y="6416675"/>
            <a:ext cx="433387" cy="166688"/>
          </a:xfrm>
          <a:prstGeom prst="rect">
            <a:avLst/>
          </a:prstGeom>
        </p:spPr>
        <p:txBody>
          <a:bodyPr vert="horz" wrap="none" lIns="0" tIns="0" rIns="0" bIns="0" rtlCol="0" anchor="b" anchorCtr="0">
            <a:noAutofit/>
          </a:bodyPr>
          <a:lstStyle>
            <a:lvl1pPr algn="r" fontAlgn="auto">
              <a:spcBef>
                <a:spcPts val="0"/>
              </a:spcBef>
              <a:spcAft>
                <a:spcPts val="0"/>
              </a:spcAft>
              <a:defRPr sz="800">
                <a:solidFill>
                  <a:schemeClr val="tx1"/>
                </a:solidFill>
                <a:latin typeface="+mn-lt"/>
                <a:cs typeface="+mn-cs"/>
              </a:defRPr>
            </a:lvl1pPr>
          </a:lstStyle>
          <a:p>
            <a:pPr>
              <a:defRPr/>
            </a:pPr>
            <a:fld id="{F88FA5FC-12B2-4D44-86F9-058FF126985B}" type="slidenum">
              <a:rPr lang="en-US"/>
              <a:pPr>
                <a:defRPr/>
              </a:pPr>
              <a:t>‹#›</a:t>
            </a:fld>
            <a:endParaRPr lang="en-US" dirty="0"/>
          </a:p>
        </p:txBody>
      </p:sp>
      <p:cxnSp>
        <p:nvCxnSpPr>
          <p:cNvPr id="10" name="Line"/>
          <p:cNvCxnSpPr/>
          <p:nvPr/>
        </p:nvCxnSpPr>
        <p:spPr>
          <a:xfrm>
            <a:off x="523875" y="1160463"/>
            <a:ext cx="88582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pyright"/>
          <p:cNvSpPr/>
          <p:nvPr>
            <p:custDataLst>
              <p:tags r:id="rId18"/>
            </p:custDataLst>
          </p:nvPr>
        </p:nvSpPr>
        <p:spPr>
          <a:xfrm>
            <a:off x="7689850" y="6416675"/>
            <a:ext cx="1209675" cy="166688"/>
          </a:xfrm>
          <a:prstGeom prst="rect">
            <a:avLst/>
          </a:prstGeom>
        </p:spPr>
        <p:txBody>
          <a:bodyPr wrap="none" lIns="0" tIns="0" rIns="0" bIns="0" anchor="b"/>
          <a:lstStyle/>
          <a:p>
            <a:pPr fontAlgn="auto">
              <a:spcBef>
                <a:spcPts val="0"/>
              </a:spcBef>
              <a:spcAft>
                <a:spcPts val="0"/>
              </a:spcAft>
              <a:defRPr/>
            </a:pPr>
            <a:r>
              <a:rPr lang="en-US" sz="800">
                <a:latin typeface="+mn-lt"/>
                <a:cs typeface="+mn-cs"/>
              </a:rPr>
              <a:t>© 2015 LafargeHolcim</a:t>
            </a:r>
            <a:endParaRPr lang="en-US" sz="800" dirty="0">
              <a:latin typeface="+mn-lt"/>
              <a:cs typeface="+mn-cs"/>
            </a:endParaRPr>
          </a:p>
        </p:txBody>
      </p:sp>
      <p:sp>
        <p:nvSpPr>
          <p:cNvPr id="12" name="Classification"/>
          <p:cNvSpPr>
            <a:spLocks/>
          </p:cNvSpPr>
          <p:nvPr>
            <p:custDataLst>
              <p:tags r:id="rId19"/>
            </p:custDataLst>
          </p:nvPr>
        </p:nvSpPr>
        <p:spPr>
          <a:xfrm>
            <a:off x="5240338" y="6416675"/>
            <a:ext cx="1657350" cy="166688"/>
          </a:xfrm>
          <a:prstGeom prst="rect">
            <a:avLst/>
          </a:prstGeom>
        </p:spPr>
        <p:txBody>
          <a:bodyPr wrap="none" lIns="0" tIns="0" rIns="0" bIns="0" anchor="b"/>
          <a:lstStyle/>
          <a:p>
            <a:pPr algn="r" fontAlgn="auto">
              <a:spcBef>
                <a:spcPts val="0"/>
              </a:spcBef>
              <a:spcAft>
                <a:spcPts val="0"/>
              </a:spcAft>
              <a:defRPr/>
            </a:pPr>
            <a:endParaRPr lang="en-US" sz="800" b="1" cap="all" dirty="0">
              <a:solidFill>
                <a:schemeClr val="accent1"/>
              </a:solidFill>
              <a:latin typeface="+mn-lt"/>
              <a:cs typeface="+mn-cs"/>
            </a:endParaRPr>
          </a:p>
        </p:txBody>
      </p:sp>
      <p:sp>
        <p:nvSpPr>
          <p:cNvPr id="14" name="Status" hidden="1"/>
          <p:cNvSpPr txBox="1">
            <a:spLocks/>
          </p:cNvSpPr>
          <p:nvPr>
            <p:custDataLst>
              <p:tags r:id="rId20"/>
            </p:custDataLst>
          </p:nvPr>
        </p:nvSpPr>
        <p:spPr>
          <a:xfrm rot="16200000">
            <a:off x="8901113" y="765175"/>
            <a:ext cx="1501775" cy="276225"/>
          </a:xfrm>
          <a:prstGeom prst="rect">
            <a:avLst/>
          </a:prstGeom>
          <a:noFill/>
        </p:spPr>
        <p:txBody>
          <a:bodyPr wrap="none" lIns="0" tIns="0" rIns="0" bIns="0"/>
          <a:lstStyle/>
          <a:p>
            <a:pPr algn="r" fontAlgn="auto">
              <a:lnSpc>
                <a:spcPts val="2200"/>
              </a:lnSpc>
              <a:spcBef>
                <a:spcPts val="0"/>
              </a:spcBef>
              <a:spcAft>
                <a:spcPts val="0"/>
              </a:spcAft>
              <a:defRPr/>
            </a:pPr>
            <a:r>
              <a:rPr lang="en-US" sz="2200" b="1" dirty="0">
                <a:solidFill>
                  <a:schemeClr val="accent1"/>
                </a:solidFill>
                <a:latin typeface="+mj-lt"/>
                <a:cs typeface="+mn-cs"/>
              </a:rPr>
              <a:t>DRAFT</a:t>
            </a:r>
          </a:p>
        </p:txBody>
      </p:sp>
      <p:pic>
        <p:nvPicPr>
          <p:cNvPr id="1034" name="Picture 3"/>
          <p:cNvPicPr>
            <a:picLocks noChangeAspect="1"/>
          </p:cNvPicPr>
          <p:nvPr>
            <p:custDataLst>
              <p:tags r:id="rId21"/>
            </p:custDataLst>
          </p:nvPr>
        </p:nvPicPr>
        <p:blipFill>
          <a:blip r:embed="rId22" cstate="email">
            <a:extLst>
              <a:ext uri="{28A0092B-C50C-407E-A947-70E740481C1C}">
                <a14:useLocalDpi xmlns:a14="http://schemas.microsoft.com/office/drawing/2010/main"/>
              </a:ext>
            </a:extLst>
          </a:blip>
          <a:srcRect/>
          <a:stretch>
            <a:fillRect/>
          </a:stretch>
        </p:blipFill>
        <p:spPr bwMode="auto">
          <a:xfrm>
            <a:off x="519113" y="6348413"/>
            <a:ext cx="1104900" cy="25082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0" r:id="rId2"/>
    <p:sldLayoutId id="2147483662" r:id="rId3"/>
    <p:sldLayoutId id="2147483659" r:id="rId4"/>
    <p:sldLayoutId id="2147483658" r:id="rId5"/>
    <p:sldLayoutId id="2147483657" r:id="rId6"/>
    <p:sldLayoutId id="2147483656" r:id="rId7"/>
    <p:sldLayoutId id="2147483655" r:id="rId8"/>
    <p:sldLayoutId id="2147483654" r:id="rId9"/>
    <p:sldLayoutId id="2147483663" r:id="rId10"/>
    <p:sldLayoutId id="2147483664" r:id="rId11"/>
    <p:sldLayoutId id="2147483653" r:id="rId12"/>
    <p:sldLayoutId id="2147483665" r:id="rId13"/>
    <p:sldLayoutId id="2147483666" r:id="rId14"/>
    <p:sldLayoutId id="2147483667" r:id="rId15"/>
    <p:sldLayoutId id="2147483668" r:id="rId16"/>
  </p:sldLayoutIdLst>
  <p:hf hdr="0" dt="0"/>
  <p:txStyles>
    <p:titleStyle>
      <a:lvl1pPr algn="l" rtl="0" eaLnBrk="0" fontAlgn="base" hangingPunct="0">
        <a:lnSpc>
          <a:spcPct val="95000"/>
        </a:lnSpc>
        <a:spcBef>
          <a:spcPct val="0"/>
        </a:spcBef>
        <a:spcAft>
          <a:spcPct val="0"/>
        </a:spcAft>
        <a:defRPr sz="2400" b="1" kern="1200">
          <a:solidFill>
            <a:schemeClr val="tx1"/>
          </a:solidFill>
          <a:latin typeface="+mj-lt"/>
          <a:ea typeface="+mj-ea"/>
          <a:cs typeface="+mj-cs"/>
        </a:defRPr>
      </a:lvl1pPr>
      <a:lvl2pPr algn="l" rtl="0" eaLnBrk="0" fontAlgn="base" hangingPunct="0">
        <a:lnSpc>
          <a:spcPct val="95000"/>
        </a:lnSpc>
        <a:spcBef>
          <a:spcPct val="0"/>
        </a:spcBef>
        <a:spcAft>
          <a:spcPct val="0"/>
        </a:spcAft>
        <a:defRPr sz="2400" b="1">
          <a:solidFill>
            <a:schemeClr val="tx1"/>
          </a:solidFill>
          <a:latin typeface="Arial" charset="0"/>
        </a:defRPr>
      </a:lvl2pPr>
      <a:lvl3pPr algn="l" rtl="0" eaLnBrk="0" fontAlgn="base" hangingPunct="0">
        <a:lnSpc>
          <a:spcPct val="95000"/>
        </a:lnSpc>
        <a:spcBef>
          <a:spcPct val="0"/>
        </a:spcBef>
        <a:spcAft>
          <a:spcPct val="0"/>
        </a:spcAft>
        <a:defRPr sz="2400" b="1">
          <a:solidFill>
            <a:schemeClr val="tx1"/>
          </a:solidFill>
          <a:latin typeface="Arial" charset="0"/>
        </a:defRPr>
      </a:lvl3pPr>
      <a:lvl4pPr algn="l" rtl="0" eaLnBrk="0" fontAlgn="base" hangingPunct="0">
        <a:lnSpc>
          <a:spcPct val="95000"/>
        </a:lnSpc>
        <a:spcBef>
          <a:spcPct val="0"/>
        </a:spcBef>
        <a:spcAft>
          <a:spcPct val="0"/>
        </a:spcAft>
        <a:defRPr sz="2400" b="1">
          <a:solidFill>
            <a:schemeClr val="tx1"/>
          </a:solidFill>
          <a:latin typeface="Arial" charset="0"/>
        </a:defRPr>
      </a:lvl4pPr>
      <a:lvl5pPr algn="l" rtl="0" eaLnBrk="0" fontAlgn="base" hangingPunct="0">
        <a:lnSpc>
          <a:spcPct val="95000"/>
        </a:lnSpc>
        <a:spcBef>
          <a:spcPct val="0"/>
        </a:spcBef>
        <a:spcAft>
          <a:spcPct val="0"/>
        </a:spcAft>
        <a:defRPr sz="2400" b="1">
          <a:solidFill>
            <a:schemeClr val="tx1"/>
          </a:solidFill>
          <a:latin typeface="Arial" charset="0"/>
        </a:defRPr>
      </a:lvl5pPr>
      <a:lvl6pPr marL="457200" algn="l" rtl="0" fontAlgn="base">
        <a:lnSpc>
          <a:spcPct val="95000"/>
        </a:lnSpc>
        <a:spcBef>
          <a:spcPct val="0"/>
        </a:spcBef>
        <a:spcAft>
          <a:spcPct val="0"/>
        </a:spcAft>
        <a:defRPr sz="2400" b="1">
          <a:solidFill>
            <a:schemeClr val="tx1"/>
          </a:solidFill>
          <a:latin typeface="Arial" charset="0"/>
        </a:defRPr>
      </a:lvl6pPr>
      <a:lvl7pPr marL="914400" algn="l" rtl="0" fontAlgn="base">
        <a:lnSpc>
          <a:spcPct val="95000"/>
        </a:lnSpc>
        <a:spcBef>
          <a:spcPct val="0"/>
        </a:spcBef>
        <a:spcAft>
          <a:spcPct val="0"/>
        </a:spcAft>
        <a:defRPr sz="2400" b="1">
          <a:solidFill>
            <a:schemeClr val="tx1"/>
          </a:solidFill>
          <a:latin typeface="Arial" charset="0"/>
        </a:defRPr>
      </a:lvl7pPr>
      <a:lvl8pPr marL="1371600" algn="l" rtl="0" fontAlgn="base">
        <a:lnSpc>
          <a:spcPct val="95000"/>
        </a:lnSpc>
        <a:spcBef>
          <a:spcPct val="0"/>
        </a:spcBef>
        <a:spcAft>
          <a:spcPct val="0"/>
        </a:spcAft>
        <a:defRPr sz="2400" b="1">
          <a:solidFill>
            <a:schemeClr val="tx1"/>
          </a:solidFill>
          <a:latin typeface="Arial" charset="0"/>
        </a:defRPr>
      </a:lvl8pPr>
      <a:lvl9pPr marL="1828800" algn="l" rtl="0" fontAlgn="base">
        <a:lnSpc>
          <a:spcPct val="95000"/>
        </a:lnSpc>
        <a:spcBef>
          <a:spcPct val="0"/>
        </a:spcBef>
        <a:spcAft>
          <a:spcPct val="0"/>
        </a:spcAft>
        <a:defRPr sz="2400" b="1">
          <a:solidFill>
            <a:schemeClr val="tx1"/>
          </a:solidFill>
          <a:latin typeface="Arial" charset="0"/>
        </a:defRPr>
      </a:lvl9pPr>
    </p:titleStyle>
    <p:bodyStyle>
      <a:lvl1pPr marL="180975" indent="-180975" algn="l" rtl="0" eaLnBrk="0" fontAlgn="base" hangingPunct="0">
        <a:spcBef>
          <a:spcPts val="1200"/>
        </a:spcBef>
        <a:spcAft>
          <a:spcPct val="0"/>
        </a:spcAft>
        <a:buClr>
          <a:schemeClr val="accent1"/>
        </a:buClr>
        <a:buFont typeface="Arial" charset="0"/>
        <a:buChar char="•"/>
        <a:defRPr sz="2000" kern="1200">
          <a:solidFill>
            <a:schemeClr val="tx1"/>
          </a:solidFill>
          <a:latin typeface="+mn-lt"/>
          <a:ea typeface="+mn-ea"/>
          <a:cs typeface="+mn-cs"/>
        </a:defRPr>
      </a:lvl1pPr>
      <a:lvl2pPr marL="361950" indent="-180975" algn="l" rtl="0" eaLnBrk="0" fontAlgn="base" hangingPunct="0">
        <a:spcBef>
          <a:spcPts val="1200"/>
        </a:spcBef>
        <a:spcAft>
          <a:spcPct val="0"/>
        </a:spcAft>
        <a:buClr>
          <a:schemeClr val="accent1"/>
        </a:buClr>
        <a:buFont typeface="Arial" charset="0"/>
        <a:buChar char="•"/>
        <a:defRPr kern="1200">
          <a:solidFill>
            <a:schemeClr val="tx1"/>
          </a:solidFill>
          <a:latin typeface="+mn-lt"/>
          <a:ea typeface="+mn-ea"/>
          <a:cs typeface="+mn-cs"/>
        </a:defRPr>
      </a:lvl2pPr>
      <a:lvl3pPr marL="542925" indent="-180975" algn="l" rtl="0" eaLnBrk="0" fontAlgn="base" hangingPunct="0">
        <a:spcBef>
          <a:spcPts val="900"/>
        </a:spcBef>
        <a:spcAft>
          <a:spcPct val="0"/>
        </a:spcAft>
        <a:buClr>
          <a:schemeClr val="accent1"/>
        </a:buClr>
        <a:buFont typeface="Arial" charset="0"/>
        <a:buChar char="•"/>
        <a:defRPr sz="1600" kern="1200">
          <a:solidFill>
            <a:schemeClr val="tx1"/>
          </a:solidFill>
          <a:latin typeface="+mn-lt"/>
          <a:ea typeface="+mn-ea"/>
          <a:cs typeface="+mn-cs"/>
        </a:defRPr>
      </a:lvl3pPr>
      <a:lvl4pPr marL="712788" indent="-169863" algn="l" rtl="0" eaLnBrk="0" fontAlgn="base" hangingPunct="0">
        <a:spcBef>
          <a:spcPts val="900"/>
        </a:spcBef>
        <a:spcAft>
          <a:spcPct val="0"/>
        </a:spcAft>
        <a:buClr>
          <a:schemeClr val="accent1"/>
        </a:buClr>
        <a:buFont typeface="Arial" charset="0"/>
        <a:buChar char="•"/>
        <a:defRPr sz="1400" kern="1200">
          <a:solidFill>
            <a:schemeClr val="tx1"/>
          </a:solidFill>
          <a:latin typeface="+mn-lt"/>
          <a:ea typeface="+mn-ea"/>
          <a:cs typeface="+mn-cs"/>
        </a:defRPr>
      </a:lvl4pPr>
      <a:lvl5pPr marL="893763" indent="-180975" algn="l" rtl="0" eaLnBrk="0" fontAlgn="base" hangingPunct="0">
        <a:spcBef>
          <a:spcPts val="900"/>
        </a:spcBef>
        <a:spcAft>
          <a:spcPct val="0"/>
        </a:spcAft>
        <a:buClr>
          <a:schemeClr val="accent1"/>
        </a:buClr>
        <a:buFont typeface="Arial"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2.xml"/><Relationship Id="rId5" Type="http://schemas.openxmlformats.org/officeDocument/2006/relationships/image" Target="../media/image21.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wmf"/><Relationship Id="rId7" Type="http://schemas.openxmlformats.org/officeDocument/2006/relationships/image" Target="../media/image39.jpeg"/><Relationship Id="rId2" Type="http://schemas.openxmlformats.org/officeDocument/2006/relationships/image" Target="../media/image34.wmf"/><Relationship Id="rId1" Type="http://schemas.openxmlformats.org/officeDocument/2006/relationships/slideLayout" Target="../slideLayouts/slideLayout12.xml"/><Relationship Id="rId6" Type="http://schemas.openxmlformats.org/officeDocument/2006/relationships/image" Target="../media/image38.jpeg"/><Relationship Id="rId11" Type="http://schemas.openxmlformats.org/officeDocument/2006/relationships/image" Target="../media/image43.wmf"/><Relationship Id="rId5" Type="http://schemas.openxmlformats.org/officeDocument/2006/relationships/image" Target="../media/image37.jpeg"/><Relationship Id="rId10" Type="http://schemas.openxmlformats.org/officeDocument/2006/relationships/image" Target="../media/image42.wmf"/><Relationship Id="rId4" Type="http://schemas.openxmlformats.org/officeDocument/2006/relationships/image" Target="../media/image36.jpeg"/><Relationship Id="rId9" Type="http://schemas.openxmlformats.org/officeDocument/2006/relationships/image" Target="../media/image41.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png"/><Relationship Id="rId7" Type="http://schemas.openxmlformats.org/officeDocument/2006/relationships/image" Target="../media/image51.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wm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wmf"/><Relationship Id="rId1" Type="http://schemas.openxmlformats.org/officeDocument/2006/relationships/slideLayout" Target="../slideLayouts/slideLayout12.xml"/><Relationship Id="rId5" Type="http://schemas.openxmlformats.org/officeDocument/2006/relationships/image" Target="../media/image58.wmf"/><Relationship Id="rId4" Type="http://schemas.openxmlformats.org/officeDocument/2006/relationships/image" Target="../media/image57.wmf"/></Relationships>
</file>

<file path=ppt/slides/_rels/slide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63.wmf"/></Relationships>
</file>

<file path=ppt/slides/_rels/slide29.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image" Target="../media/image64.jpeg"/><Relationship Id="rId1" Type="http://schemas.openxmlformats.org/officeDocument/2006/relationships/slideLayout" Target="../slideLayouts/slideLayout13.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13.xml"/><Relationship Id="rId5" Type="http://schemas.openxmlformats.org/officeDocument/2006/relationships/image" Target="../media/image73.png"/><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12.xml"/><Relationship Id="rId4" Type="http://schemas.openxmlformats.org/officeDocument/2006/relationships/image" Target="../media/image77.jpeg"/></Relationships>
</file>

<file path=ppt/slides/_rels/slide4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12.xml"/><Relationship Id="rId1" Type="http://schemas.openxmlformats.org/officeDocument/2006/relationships/video" Target="NULL" TargetMode="External"/><Relationship Id="rId5" Type="http://schemas.openxmlformats.org/officeDocument/2006/relationships/image" Target="../media/image91.jpeg"/><Relationship Id="rId4" Type="http://schemas.openxmlformats.org/officeDocument/2006/relationships/hyperlink" Target="http://www.google.com/url?sa=i&amp;rct=j&amp;q=&amp;esrc=s&amp;frm=1&amp;source=images&amp;cd=&amp;cad=rja&amp;docid=6pmcB3AjkgyVsM&amp;tbnid=LiH1humvNuQF7M:&amp;ved=0CAUQjRw&amp;url=http://www.flsmidth.com/en-US/Products/Product+Index/All+Products/Crushing/GyratoryCrushers/GyratoryCrushers&amp;ei=EEWbUsCXDaiS0QXU4YD4BA&amp;bvm=bv.57155469,d.bGE&amp;psig=AFQjCNFK0Kn5oXv-fpgjsuDd3c5m_06Fow&amp;ust=1385993850563592"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em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hyperlink" Target="Tools/mmdsizer.wmv" TargetMode="External"/><Relationship Id="rId2" Type="http://schemas.openxmlformats.org/officeDocument/2006/relationships/image" Target="../media/image105.png"/><Relationship Id="rId1" Type="http://schemas.openxmlformats.org/officeDocument/2006/relationships/slideLayout" Target="../slideLayouts/slideLayout12.xml"/><Relationship Id="rId4" Type="http://schemas.openxmlformats.org/officeDocument/2006/relationships/image" Target="../media/image106.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109.png"/><Relationship Id="rId2" Type="http://schemas.openxmlformats.org/officeDocument/2006/relationships/slideLayout" Target="../slideLayouts/slideLayout12.xml"/><Relationship Id="rId1" Type="http://schemas.openxmlformats.org/officeDocument/2006/relationships/vmlDrawing" Target="../drawings/vmlDrawing3.vml"/><Relationship Id="rId6" Type="http://schemas.openxmlformats.org/officeDocument/2006/relationships/image" Target="../media/image108.wmf"/><Relationship Id="rId5" Type="http://schemas.openxmlformats.org/officeDocument/2006/relationships/oleObject" Target="../embeddings/oleObject4.bin"/><Relationship Id="rId4" Type="http://schemas.openxmlformats.org/officeDocument/2006/relationships/image" Target="../media/image107.wmf"/></Relationships>
</file>

<file path=ppt/slides/_rels/slide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wmf"/><Relationship Id="rId1" Type="http://schemas.openxmlformats.org/officeDocument/2006/relationships/slideLayout" Target="../slideLayouts/slideLayout12.xml"/><Relationship Id="rId5" Type="http://schemas.openxmlformats.org/officeDocument/2006/relationships/image" Target="../media/image13.jpe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jpeg"/><Relationship Id="rId1" Type="http://schemas.openxmlformats.org/officeDocument/2006/relationships/slideLayout" Target="../slideLayouts/slideLayout1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6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3.xml"/><Relationship Id="rId5" Type="http://schemas.openxmlformats.org/officeDocument/2006/relationships/image" Target="../media/image126.png"/><Relationship Id="rId4" Type="http://schemas.openxmlformats.org/officeDocument/2006/relationships/image" Target="../media/image125.png"/></Relationships>
</file>

<file path=ppt/slides/_rels/slide67.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png"/><Relationship Id="rId1" Type="http://schemas.openxmlformats.org/officeDocument/2006/relationships/slideLayout" Target="../slideLayouts/slideLayout14.xml"/><Relationship Id="rId4" Type="http://schemas.openxmlformats.org/officeDocument/2006/relationships/image" Target="../media/image129.jpeg"/></Relationships>
</file>

<file path=ppt/slides/_rels/slide6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jpeg"/><Relationship Id="rId1" Type="http://schemas.openxmlformats.org/officeDocument/2006/relationships/slideLayout" Target="../slideLayouts/slideLayout12.xml"/><Relationship Id="rId4" Type="http://schemas.openxmlformats.org/officeDocument/2006/relationships/image" Target="../media/image132.png"/></Relationships>
</file>

<file path=ppt/slides/_rels/slide6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emf"/><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400.png"/><Relationship Id="rId2" Type="http://schemas.openxmlformats.org/officeDocument/2006/relationships/image" Target="../media/image1390.png"/><Relationship Id="rId1" Type="http://schemas.openxmlformats.org/officeDocument/2006/relationships/slideLayout" Target="../slideLayouts/slideLayout2.xml"/><Relationship Id="rId5" Type="http://schemas.openxmlformats.org/officeDocument/2006/relationships/image" Target="../media/image1420.png"/><Relationship Id="rId4" Type="http://schemas.openxmlformats.org/officeDocument/2006/relationships/image" Target="../media/image1410.png"/></Relationships>
</file>

<file path=ppt/slides/_rels/slide73.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png"/><Relationship Id="rId1" Type="http://schemas.openxmlformats.org/officeDocument/2006/relationships/slideLayout" Target="../slideLayouts/slideLayout12.xml"/><Relationship Id="rId6" Type="http://schemas.openxmlformats.org/officeDocument/2006/relationships/image" Target="../media/image141.jpeg"/><Relationship Id="rId5" Type="http://schemas.openxmlformats.org/officeDocument/2006/relationships/image" Target="../media/image140.jpeg"/><Relationship Id="rId4" Type="http://schemas.openxmlformats.org/officeDocument/2006/relationships/image" Target="../media/image139.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148.jpeg"/><Relationship Id="rId3" Type="http://schemas.openxmlformats.org/officeDocument/2006/relationships/image" Target="../media/image143.png"/><Relationship Id="rId7" Type="http://schemas.openxmlformats.org/officeDocument/2006/relationships/image" Target="../media/image147.jpeg"/><Relationship Id="rId2" Type="http://schemas.openxmlformats.org/officeDocument/2006/relationships/image" Target="../media/image142.png"/><Relationship Id="rId1" Type="http://schemas.openxmlformats.org/officeDocument/2006/relationships/slideLayout" Target="../slideLayouts/slideLayout13.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jpeg"/><Relationship Id="rId10" Type="http://schemas.openxmlformats.org/officeDocument/2006/relationships/image" Target="../media/image150.jpeg"/><Relationship Id="rId4" Type="http://schemas.openxmlformats.org/officeDocument/2006/relationships/image" Target="../media/image144.png"/><Relationship Id="rId9" Type="http://schemas.openxmlformats.org/officeDocument/2006/relationships/image" Target="../media/image149.jpeg"/></Relationships>
</file>

<file path=ppt/slides/_rels/slide7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2.xml"/><Relationship Id="rId5" Type="http://schemas.openxmlformats.org/officeDocument/2006/relationships/image" Target="../media/image156.png"/><Relationship Id="rId4" Type="http://schemas.openxmlformats.org/officeDocument/2006/relationships/image" Target="../media/image155.png"/></Relationships>
</file>

<file path=ppt/slides/_rels/slide8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1600.png"/><Relationship Id="rId2" Type="http://schemas.openxmlformats.org/officeDocument/2006/relationships/image" Target="../media/image161.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20.png"/><Relationship Id="rId2" Type="http://schemas.openxmlformats.org/officeDocument/2006/relationships/image" Target="../media/image162.emf"/><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163.emf"/><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164.emf"/><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0.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9.png"/><Relationship Id="rId4" Type="http://schemas.openxmlformats.org/officeDocument/2006/relationships/image" Target="../media/image18.jpeg"/></Relationships>
</file>

<file path=ppt/slides/_rels/slide9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12.xml"/><Relationship Id="rId6" Type="http://schemas.openxmlformats.org/officeDocument/2006/relationships/image" Target="../media/image172.png"/><Relationship Id="rId5" Type="http://schemas.openxmlformats.org/officeDocument/2006/relationships/image" Target="../media/image171.jpeg"/><Relationship Id="rId4" Type="http://schemas.openxmlformats.org/officeDocument/2006/relationships/image" Target="../media/image170.png"/></Relationships>
</file>

<file path=ppt/slides/_rels/slide9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5.jpeg"/><Relationship Id="rId1" Type="http://schemas.openxmlformats.org/officeDocument/2006/relationships/slideLayout" Target="../slideLayouts/slideLayout12.xml"/><Relationship Id="rId4" Type="http://schemas.openxmlformats.org/officeDocument/2006/relationships/image" Target="../media/image177.png"/></Relationships>
</file>

<file path=ppt/slides/_rels/slide9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ctrTitle"/>
          </p:nvPr>
        </p:nvSpPr>
        <p:spPr>
          <a:xfrm>
            <a:off x="452438" y="3700463"/>
            <a:ext cx="8929687" cy="1133475"/>
          </a:xfrm>
        </p:spPr>
        <p:txBody>
          <a:bodyPr/>
          <a:lstStyle/>
          <a:p>
            <a:pPr eaLnBrk="1" hangingPunct="1"/>
            <a:r>
              <a:rPr lang="en-US" dirty="0" smtClean="0"/>
              <a:t>Material Size reduction</a:t>
            </a:r>
            <a:br>
              <a:rPr lang="en-US" dirty="0" smtClean="0"/>
            </a:br>
            <a:r>
              <a:rPr lang="en-US" sz="2800" dirty="0" smtClean="0"/>
              <a:t>Crushing, screening and impact on grinding</a:t>
            </a:r>
          </a:p>
        </p:txBody>
      </p:sp>
      <p:sp>
        <p:nvSpPr>
          <p:cNvPr id="16386" name="Subtitle 2"/>
          <p:cNvSpPr>
            <a:spLocks noGrp="1"/>
          </p:cNvSpPr>
          <p:nvPr>
            <p:ph type="subTitle" idx="1"/>
          </p:nvPr>
        </p:nvSpPr>
        <p:spPr>
          <a:xfrm>
            <a:off x="415925" y="4988644"/>
            <a:ext cx="6696075" cy="1536700"/>
          </a:xfrm>
        </p:spPr>
        <p:txBody>
          <a:bodyPr/>
          <a:lstStyle/>
          <a:p>
            <a:pPr eaLnBrk="1" hangingPunct="1"/>
            <a:r>
              <a:rPr lang="en-US" dirty="0" smtClean="0"/>
              <a:t>SPREAD 2016-2017, </a:t>
            </a:r>
            <a:r>
              <a:rPr lang="en-US" dirty="0" err="1" smtClean="0"/>
              <a:t>Settat</a:t>
            </a:r>
            <a:r>
              <a:rPr lang="en-US" dirty="0" smtClean="0"/>
              <a:t> May 2016</a:t>
            </a:r>
          </a:p>
        </p:txBody>
      </p:sp>
      <p:sp>
        <p:nvSpPr>
          <p:cNvPr id="16387" name="Picture Placeholder 3"/>
          <p:cNvSpPr>
            <a:spLocks noGrp="1"/>
          </p:cNvSpPr>
          <p:nvPr>
            <p:ph type="pic" sz="quarter" idx="14"/>
          </p:nvPr>
        </p:nvSpPr>
        <p:spPr/>
      </p:sp>
      <p:pic>
        <p:nvPicPr>
          <p:cNvPr id="16388" name="TitleImage"/>
          <p:cNvPicPr>
            <a:picLocks noChangeAspect="1"/>
          </p:cNvPicPr>
          <p:nvPr/>
        </p:nvPicPr>
        <p:blipFill>
          <a:blip r:embed="rId2"/>
          <a:srcRect r="-60"/>
          <a:stretch>
            <a:fillRect/>
          </a:stretch>
        </p:blipFill>
        <p:spPr bwMode="auto">
          <a:xfrm>
            <a:off x="0" y="0"/>
            <a:ext cx="9906000"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5"/>
          <p:cNvSpPr>
            <a:spLocks noGrp="1"/>
          </p:cNvSpPr>
          <p:nvPr>
            <p:ph type="sldNum" sz="quarter" idx="11"/>
          </p:nvPr>
        </p:nvSpPr>
        <p:spPr/>
        <p:txBody>
          <a:bodyPr/>
          <a:lstStyle/>
          <a:p>
            <a:pPr>
              <a:defRPr/>
            </a:pPr>
            <a:fld id="{F8B702F8-29AA-4ECE-B6AF-5E6367F5D3EC}" type="slidenum">
              <a:rPr lang="en-US"/>
              <a:pPr>
                <a:defRPr/>
              </a:pPr>
              <a:t>10</a:t>
            </a:fld>
            <a:endParaRPr lang="en-US" dirty="0"/>
          </a:p>
        </p:txBody>
      </p:sp>
      <p:sp>
        <p:nvSpPr>
          <p:cNvPr id="24577" name="Title 1"/>
          <p:cNvSpPr>
            <a:spLocks/>
          </p:cNvSpPr>
          <p:nvPr/>
        </p:nvSpPr>
        <p:spPr bwMode="auto">
          <a:xfrm>
            <a:off x="560388" y="330200"/>
            <a:ext cx="8732837" cy="792163"/>
          </a:xfrm>
          <a:prstGeom prst="rect">
            <a:avLst/>
          </a:prstGeom>
          <a:noFill/>
          <a:ln w="9525">
            <a:noFill/>
            <a:miter lim="800000"/>
            <a:headEnd/>
            <a:tailEnd/>
          </a:ln>
        </p:spPr>
        <p:txBody>
          <a:bodyPr lIns="0" tIns="0" rIns="0" bIns="7200" anchor="b"/>
          <a:lstStyle/>
          <a:p>
            <a:pPr>
              <a:lnSpc>
                <a:spcPct val="95000"/>
              </a:lnSpc>
            </a:pPr>
            <a:r>
              <a:rPr lang="en-GB" b="1" dirty="0"/>
              <a:t>Experiences show that increasing the energy input by blasting leads to an improvement of the Crushing and Grinding </a:t>
            </a:r>
            <a:r>
              <a:rPr lang="en-GB" b="1" dirty="0" smtClean="0"/>
              <a:t>processes</a:t>
            </a:r>
            <a:endParaRPr lang="en-GB" b="1" dirty="0"/>
          </a:p>
        </p:txBody>
      </p:sp>
      <p:pic>
        <p:nvPicPr>
          <p:cNvPr id="24578" name="Picture 2" descr="http://zonneblom.com/L740CR/image4.jpg"/>
          <p:cNvPicPr>
            <a:picLocks noChangeAspect="1" noChangeArrowheads="1"/>
          </p:cNvPicPr>
          <p:nvPr/>
        </p:nvPicPr>
        <p:blipFill>
          <a:blip r:embed="rId2"/>
          <a:srcRect/>
          <a:stretch>
            <a:fillRect/>
          </a:stretch>
        </p:blipFill>
        <p:spPr bwMode="auto">
          <a:xfrm>
            <a:off x="1281113" y="1482352"/>
            <a:ext cx="2528248" cy="1587591"/>
          </a:xfrm>
          <a:prstGeom prst="rect">
            <a:avLst/>
          </a:prstGeom>
          <a:noFill/>
          <a:ln w="9525">
            <a:noFill/>
            <a:miter lim="800000"/>
            <a:headEnd/>
            <a:tailEnd/>
          </a:ln>
        </p:spPr>
      </p:pic>
      <p:pic>
        <p:nvPicPr>
          <p:cNvPr id="24579" name="Picture 3"/>
          <p:cNvPicPr>
            <a:picLocks noChangeAspect="1" noChangeArrowheads="1"/>
          </p:cNvPicPr>
          <p:nvPr/>
        </p:nvPicPr>
        <p:blipFill>
          <a:blip r:embed="rId3"/>
          <a:srcRect/>
          <a:stretch>
            <a:fillRect/>
          </a:stretch>
        </p:blipFill>
        <p:spPr bwMode="auto">
          <a:xfrm>
            <a:off x="4145353" y="1482352"/>
            <a:ext cx="2520801" cy="1587592"/>
          </a:xfrm>
          <a:prstGeom prst="rect">
            <a:avLst/>
          </a:prstGeom>
          <a:noFill/>
          <a:ln w="9525">
            <a:noFill/>
            <a:miter lim="800000"/>
            <a:headEnd/>
            <a:tailEnd/>
          </a:ln>
        </p:spPr>
      </p:pic>
      <p:pic>
        <p:nvPicPr>
          <p:cNvPr id="24580" name="Picture 5" descr="http://www.binqcrusher.com/plant-img/vertical-cement-mill.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443191" y="1461166"/>
            <a:ext cx="1326233" cy="1608778"/>
          </a:xfrm>
          <a:prstGeom prst="rect">
            <a:avLst/>
          </a:prstGeom>
          <a:noFill/>
          <a:ln w="9525">
            <a:noFill/>
            <a:miter lim="800000"/>
            <a:headEnd/>
            <a:tailEnd/>
          </a:ln>
        </p:spPr>
      </p:pic>
      <p:grpSp>
        <p:nvGrpSpPr>
          <p:cNvPr id="24581" name="Group 107"/>
          <p:cNvGrpSpPr>
            <a:grpSpLocks/>
          </p:cNvGrpSpPr>
          <p:nvPr/>
        </p:nvGrpSpPr>
        <p:grpSpPr bwMode="auto">
          <a:xfrm>
            <a:off x="663575" y="3044543"/>
            <a:ext cx="8567738" cy="2616705"/>
            <a:chOff x="308" y="1480"/>
            <a:chExt cx="5624" cy="1846"/>
          </a:xfrm>
        </p:grpSpPr>
        <p:sp>
          <p:nvSpPr>
            <p:cNvPr id="24582" name="Text Box 89"/>
            <p:cNvSpPr txBox="1">
              <a:spLocks noChangeArrowheads="1"/>
            </p:cNvSpPr>
            <p:nvPr/>
          </p:nvSpPr>
          <p:spPr bwMode="auto">
            <a:xfrm>
              <a:off x="1124" y="1487"/>
              <a:ext cx="647" cy="237"/>
            </a:xfrm>
            <a:prstGeom prst="rect">
              <a:avLst/>
            </a:prstGeom>
            <a:noFill/>
            <a:ln w="9525">
              <a:noFill/>
              <a:miter lim="800000"/>
              <a:headEnd/>
              <a:tailEnd/>
            </a:ln>
          </p:spPr>
          <p:txBody>
            <a:bodyPr wrap="none">
              <a:spAutoFit/>
            </a:bodyPr>
            <a:lstStyle/>
            <a:p>
              <a:r>
                <a:rPr lang="en-GB" sz="1600" b="1"/>
                <a:t>Blasting</a:t>
              </a:r>
            </a:p>
          </p:txBody>
        </p:sp>
        <p:sp>
          <p:nvSpPr>
            <p:cNvPr id="24583" name="Text Box 89"/>
            <p:cNvSpPr txBox="1">
              <a:spLocks noChangeArrowheads="1"/>
            </p:cNvSpPr>
            <p:nvPr/>
          </p:nvSpPr>
          <p:spPr bwMode="auto">
            <a:xfrm>
              <a:off x="2893" y="1484"/>
              <a:ext cx="706" cy="238"/>
            </a:xfrm>
            <a:prstGeom prst="rect">
              <a:avLst/>
            </a:prstGeom>
            <a:noFill/>
            <a:ln w="9525">
              <a:noFill/>
              <a:miter lim="800000"/>
              <a:headEnd/>
              <a:tailEnd/>
            </a:ln>
          </p:spPr>
          <p:txBody>
            <a:bodyPr wrap="none">
              <a:spAutoFit/>
            </a:bodyPr>
            <a:lstStyle/>
            <a:p>
              <a:r>
                <a:rPr lang="en-GB" sz="1600" b="1"/>
                <a:t>Crushing</a:t>
              </a:r>
            </a:p>
          </p:txBody>
        </p:sp>
        <p:sp>
          <p:nvSpPr>
            <p:cNvPr id="24584" name="Text Box 89"/>
            <p:cNvSpPr txBox="1">
              <a:spLocks noChangeArrowheads="1"/>
            </p:cNvSpPr>
            <p:nvPr/>
          </p:nvSpPr>
          <p:spPr bwMode="auto">
            <a:xfrm>
              <a:off x="4914" y="1480"/>
              <a:ext cx="677" cy="237"/>
            </a:xfrm>
            <a:prstGeom prst="rect">
              <a:avLst/>
            </a:prstGeom>
            <a:noFill/>
            <a:ln w="9525">
              <a:noFill/>
              <a:miter lim="800000"/>
              <a:headEnd/>
              <a:tailEnd/>
            </a:ln>
          </p:spPr>
          <p:txBody>
            <a:bodyPr wrap="none">
              <a:spAutoFit/>
            </a:bodyPr>
            <a:lstStyle/>
            <a:p>
              <a:r>
                <a:rPr lang="en-GB" sz="1600" b="1"/>
                <a:t>Grinding</a:t>
              </a:r>
            </a:p>
          </p:txBody>
        </p:sp>
        <p:sp>
          <p:nvSpPr>
            <p:cNvPr id="24585" name="Text Box 89"/>
            <p:cNvSpPr txBox="1">
              <a:spLocks noChangeArrowheads="1"/>
            </p:cNvSpPr>
            <p:nvPr/>
          </p:nvSpPr>
          <p:spPr bwMode="auto">
            <a:xfrm>
              <a:off x="1170" y="1856"/>
              <a:ext cx="707" cy="238"/>
            </a:xfrm>
            <a:prstGeom prst="rect">
              <a:avLst/>
            </a:prstGeom>
            <a:noFill/>
            <a:ln w="9525">
              <a:noFill/>
              <a:miter lim="800000"/>
              <a:headEnd/>
              <a:tailEnd/>
            </a:ln>
          </p:spPr>
          <p:txBody>
            <a:bodyPr wrap="none">
              <a:spAutoFit/>
            </a:bodyPr>
            <a:lstStyle/>
            <a:p>
              <a:r>
                <a:rPr lang="en-GB" sz="1600" b="1" dirty="0"/>
                <a:t>0.2 kWh/t</a:t>
              </a:r>
            </a:p>
          </p:txBody>
        </p:sp>
        <p:sp>
          <p:nvSpPr>
            <p:cNvPr id="24586" name="Text Box 89"/>
            <p:cNvSpPr txBox="1">
              <a:spLocks noChangeArrowheads="1"/>
            </p:cNvSpPr>
            <p:nvPr/>
          </p:nvSpPr>
          <p:spPr bwMode="auto">
            <a:xfrm>
              <a:off x="2939" y="1856"/>
              <a:ext cx="708" cy="238"/>
            </a:xfrm>
            <a:prstGeom prst="rect">
              <a:avLst/>
            </a:prstGeom>
            <a:noFill/>
            <a:ln w="9525">
              <a:noFill/>
              <a:miter lim="800000"/>
              <a:headEnd/>
              <a:tailEnd/>
            </a:ln>
          </p:spPr>
          <p:txBody>
            <a:bodyPr wrap="none">
              <a:spAutoFit/>
            </a:bodyPr>
            <a:lstStyle/>
            <a:p>
              <a:r>
                <a:rPr lang="en-GB" sz="1600" b="1"/>
                <a:t>2.0 kWh/t</a:t>
              </a:r>
            </a:p>
          </p:txBody>
        </p:sp>
        <p:sp>
          <p:nvSpPr>
            <p:cNvPr id="24587" name="Text Box 89"/>
            <p:cNvSpPr txBox="1">
              <a:spLocks noChangeArrowheads="1"/>
            </p:cNvSpPr>
            <p:nvPr/>
          </p:nvSpPr>
          <p:spPr bwMode="auto">
            <a:xfrm>
              <a:off x="4959" y="1856"/>
              <a:ext cx="670" cy="238"/>
            </a:xfrm>
            <a:prstGeom prst="rect">
              <a:avLst/>
            </a:prstGeom>
            <a:noFill/>
            <a:ln w="9525">
              <a:noFill/>
              <a:miter lim="800000"/>
              <a:headEnd/>
              <a:tailEnd/>
            </a:ln>
          </p:spPr>
          <p:txBody>
            <a:bodyPr wrap="none">
              <a:spAutoFit/>
            </a:bodyPr>
            <a:lstStyle/>
            <a:p>
              <a:r>
                <a:rPr lang="en-GB" sz="1600" b="1" dirty="0" smtClean="0"/>
                <a:t>20 </a:t>
              </a:r>
              <a:r>
                <a:rPr lang="en-GB" sz="1600" b="1" dirty="0"/>
                <a:t>kWh/t</a:t>
              </a:r>
            </a:p>
          </p:txBody>
        </p:sp>
        <p:pic>
          <p:nvPicPr>
            <p:cNvPr id="24588" name="Picture 2" descr="http://www.freeimageslive.com/galleries/workplace/energy/pics/electricity_warning.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185" y="1785"/>
              <a:ext cx="410" cy="356"/>
            </a:xfrm>
            <a:prstGeom prst="rect">
              <a:avLst/>
            </a:prstGeom>
            <a:noFill/>
            <a:ln w="9525">
              <a:noFill/>
              <a:miter lim="800000"/>
              <a:headEnd/>
              <a:tailEnd/>
            </a:ln>
          </p:spPr>
        </p:pic>
        <p:sp>
          <p:nvSpPr>
            <p:cNvPr id="26" name="Rectangle 25"/>
            <p:cNvSpPr/>
            <p:nvPr/>
          </p:nvSpPr>
          <p:spPr>
            <a:xfrm>
              <a:off x="308" y="1706"/>
              <a:ext cx="5624" cy="497"/>
            </a:xfrm>
            <a:prstGeom prst="rect">
              <a:avLst/>
            </a:prstGeom>
            <a:noFill/>
            <a:ln w="38100">
              <a:solidFill>
                <a:srgbClr val="FF0000">
                  <a:alpha val="99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2000">
                <a:solidFill>
                  <a:schemeClr val="bg1"/>
                </a:solidFill>
                <a:cs typeface="Arial" pitchFamily="34" charset="0"/>
              </a:endParaRPr>
            </a:p>
          </p:txBody>
        </p:sp>
        <p:sp>
          <p:nvSpPr>
            <p:cNvPr id="24590" name="Text Box 89"/>
            <p:cNvSpPr txBox="1">
              <a:spLocks noChangeArrowheads="1"/>
            </p:cNvSpPr>
            <p:nvPr/>
          </p:nvSpPr>
          <p:spPr bwMode="auto">
            <a:xfrm>
              <a:off x="1170" y="2341"/>
              <a:ext cx="707" cy="238"/>
            </a:xfrm>
            <a:prstGeom prst="rect">
              <a:avLst/>
            </a:prstGeom>
            <a:solidFill>
              <a:srgbClr val="FF0000"/>
            </a:solidFill>
            <a:ln w="9525">
              <a:noFill/>
              <a:miter lim="800000"/>
              <a:headEnd/>
              <a:tailEnd/>
            </a:ln>
          </p:spPr>
          <p:txBody>
            <a:bodyPr wrap="none">
              <a:spAutoFit/>
            </a:bodyPr>
            <a:lstStyle/>
            <a:p>
              <a:r>
                <a:rPr lang="en-GB" sz="1600" b="1">
                  <a:solidFill>
                    <a:schemeClr val="bg1"/>
                  </a:solidFill>
                </a:rPr>
                <a:t>0.3 kWh/t</a:t>
              </a:r>
            </a:p>
          </p:txBody>
        </p:sp>
        <p:sp>
          <p:nvSpPr>
            <p:cNvPr id="24591" name="Text Box 89"/>
            <p:cNvSpPr txBox="1">
              <a:spLocks noChangeArrowheads="1"/>
            </p:cNvSpPr>
            <p:nvPr/>
          </p:nvSpPr>
          <p:spPr bwMode="auto">
            <a:xfrm>
              <a:off x="2939" y="2341"/>
              <a:ext cx="708" cy="238"/>
            </a:xfrm>
            <a:prstGeom prst="rect">
              <a:avLst/>
            </a:prstGeom>
            <a:solidFill>
              <a:srgbClr val="92D050"/>
            </a:solidFill>
            <a:ln w="9525">
              <a:noFill/>
              <a:miter lim="800000"/>
              <a:headEnd/>
              <a:tailEnd/>
            </a:ln>
          </p:spPr>
          <p:txBody>
            <a:bodyPr wrap="none">
              <a:spAutoFit/>
            </a:bodyPr>
            <a:lstStyle/>
            <a:p>
              <a:r>
                <a:rPr lang="en-GB" sz="1600" b="1"/>
                <a:t>1.8 kWh/t</a:t>
              </a:r>
            </a:p>
          </p:txBody>
        </p:sp>
        <p:sp>
          <p:nvSpPr>
            <p:cNvPr id="24592" name="Text Box 89"/>
            <p:cNvSpPr txBox="1">
              <a:spLocks noChangeArrowheads="1"/>
            </p:cNvSpPr>
            <p:nvPr/>
          </p:nvSpPr>
          <p:spPr bwMode="auto">
            <a:xfrm>
              <a:off x="4959" y="2341"/>
              <a:ext cx="676" cy="239"/>
            </a:xfrm>
            <a:prstGeom prst="rect">
              <a:avLst/>
            </a:prstGeom>
            <a:solidFill>
              <a:srgbClr val="92D050"/>
            </a:solidFill>
            <a:ln w="9525">
              <a:noFill/>
              <a:miter lim="800000"/>
              <a:headEnd/>
              <a:tailEnd/>
            </a:ln>
          </p:spPr>
          <p:txBody>
            <a:bodyPr wrap="none">
              <a:spAutoFit/>
            </a:bodyPr>
            <a:lstStyle/>
            <a:p>
              <a:r>
                <a:rPr lang="en-GB" sz="1600" b="1" dirty="0" smtClean="0"/>
                <a:t>18</a:t>
              </a:r>
              <a:r>
                <a:rPr lang="en-GB" sz="1600" b="1" dirty="0" smtClean="0"/>
                <a:t> </a:t>
              </a:r>
              <a:r>
                <a:rPr lang="en-GB" sz="1600" b="1" dirty="0"/>
                <a:t>kWh/t</a:t>
              </a:r>
            </a:p>
          </p:txBody>
        </p:sp>
        <p:sp>
          <p:nvSpPr>
            <p:cNvPr id="34" name="Rectangle 33"/>
            <p:cNvSpPr/>
            <p:nvPr/>
          </p:nvSpPr>
          <p:spPr>
            <a:xfrm>
              <a:off x="308" y="2258"/>
              <a:ext cx="5624" cy="496"/>
            </a:xfrm>
            <a:prstGeom prst="rect">
              <a:avLst/>
            </a:prstGeom>
            <a:noFill/>
            <a:ln w="38100">
              <a:solidFill>
                <a:srgbClr val="FF0000">
                  <a:alpha val="99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2000">
                <a:solidFill>
                  <a:schemeClr val="bg1"/>
                </a:solidFill>
                <a:cs typeface="Arial" pitchFamily="34" charset="0"/>
              </a:endParaRPr>
            </a:p>
          </p:txBody>
        </p:sp>
        <p:sp>
          <p:nvSpPr>
            <p:cNvPr id="24594" name="Text Box 89"/>
            <p:cNvSpPr txBox="1">
              <a:spLocks noChangeArrowheads="1"/>
            </p:cNvSpPr>
            <p:nvPr/>
          </p:nvSpPr>
          <p:spPr bwMode="auto">
            <a:xfrm>
              <a:off x="1170" y="2938"/>
              <a:ext cx="1050" cy="239"/>
            </a:xfrm>
            <a:prstGeom prst="rect">
              <a:avLst/>
            </a:prstGeom>
            <a:solidFill>
              <a:srgbClr val="FF0000"/>
            </a:solidFill>
            <a:ln w="9525">
              <a:noFill/>
              <a:miter lim="800000"/>
              <a:headEnd/>
              <a:tailEnd/>
            </a:ln>
          </p:spPr>
          <p:txBody>
            <a:bodyPr wrap="none">
              <a:spAutoFit/>
            </a:bodyPr>
            <a:lstStyle/>
            <a:p>
              <a:r>
                <a:rPr lang="en-GB" sz="1600" b="1" dirty="0" smtClean="0">
                  <a:solidFill>
                    <a:schemeClr val="bg1"/>
                  </a:solidFill>
                </a:rPr>
                <a:t>-14 Mio</a:t>
              </a:r>
              <a:r>
                <a:rPr lang="en-GB" sz="1600" b="1" dirty="0">
                  <a:solidFill>
                    <a:schemeClr val="bg1"/>
                  </a:solidFill>
                </a:rPr>
                <a:t>. CHF/a</a:t>
              </a:r>
            </a:p>
          </p:txBody>
        </p:sp>
        <p:sp>
          <p:nvSpPr>
            <p:cNvPr id="24595" name="Text Box 89"/>
            <p:cNvSpPr txBox="1">
              <a:spLocks noChangeArrowheads="1"/>
            </p:cNvSpPr>
            <p:nvPr/>
          </p:nvSpPr>
          <p:spPr bwMode="auto">
            <a:xfrm>
              <a:off x="2893" y="2886"/>
              <a:ext cx="923" cy="237"/>
            </a:xfrm>
            <a:prstGeom prst="rect">
              <a:avLst/>
            </a:prstGeom>
            <a:solidFill>
              <a:srgbClr val="92D050"/>
            </a:solidFill>
            <a:ln w="9525">
              <a:noFill/>
              <a:miter lim="800000"/>
              <a:headEnd/>
              <a:tailEnd/>
            </a:ln>
          </p:spPr>
          <p:txBody>
            <a:bodyPr wrap="none">
              <a:spAutoFit/>
            </a:bodyPr>
            <a:lstStyle/>
            <a:p>
              <a:r>
                <a:rPr lang="en-GB" sz="1600" b="1" dirty="0" smtClean="0"/>
                <a:t>3 </a:t>
              </a:r>
              <a:r>
                <a:rPr lang="en-GB" sz="1600" b="1" dirty="0"/>
                <a:t>Mio. CHF/a</a:t>
              </a:r>
            </a:p>
          </p:txBody>
        </p:sp>
        <p:sp>
          <p:nvSpPr>
            <p:cNvPr id="24596" name="Text Box 89"/>
            <p:cNvSpPr txBox="1">
              <a:spLocks noChangeArrowheads="1"/>
            </p:cNvSpPr>
            <p:nvPr/>
          </p:nvSpPr>
          <p:spPr bwMode="auto">
            <a:xfrm>
              <a:off x="4889" y="2886"/>
              <a:ext cx="1005" cy="239"/>
            </a:xfrm>
            <a:prstGeom prst="rect">
              <a:avLst/>
            </a:prstGeom>
            <a:solidFill>
              <a:srgbClr val="92D050"/>
            </a:solidFill>
            <a:ln w="9525">
              <a:noFill/>
              <a:miter lim="800000"/>
              <a:headEnd/>
              <a:tailEnd/>
            </a:ln>
          </p:spPr>
          <p:txBody>
            <a:bodyPr wrap="none">
              <a:spAutoFit/>
            </a:bodyPr>
            <a:lstStyle/>
            <a:p>
              <a:r>
                <a:rPr lang="en-GB" sz="1600" b="1" dirty="0" smtClean="0"/>
                <a:t>32 </a:t>
              </a:r>
              <a:r>
                <a:rPr lang="en-GB" sz="1600" b="1" dirty="0"/>
                <a:t>Mio. CHF/a</a:t>
              </a:r>
            </a:p>
          </p:txBody>
        </p:sp>
        <p:sp>
          <p:nvSpPr>
            <p:cNvPr id="40" name="Rectangle 39"/>
            <p:cNvSpPr/>
            <p:nvPr/>
          </p:nvSpPr>
          <p:spPr>
            <a:xfrm>
              <a:off x="308" y="2795"/>
              <a:ext cx="5624" cy="499"/>
            </a:xfrm>
            <a:prstGeom prst="rect">
              <a:avLst/>
            </a:prstGeom>
            <a:noFill/>
            <a:ln w="38100">
              <a:solidFill>
                <a:srgbClr val="FF0000">
                  <a:alpha val="99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sz="2000">
                <a:solidFill>
                  <a:schemeClr val="bg1"/>
                </a:solidFill>
                <a:cs typeface="Arial" pitchFamily="34" charset="0"/>
              </a:endParaRPr>
            </a:p>
          </p:txBody>
        </p:sp>
        <p:sp>
          <p:nvSpPr>
            <p:cNvPr id="24599" name="TextBox 1"/>
            <p:cNvSpPr txBox="1">
              <a:spLocks noChangeArrowheads="1"/>
            </p:cNvSpPr>
            <p:nvPr/>
          </p:nvSpPr>
          <p:spPr bwMode="auto">
            <a:xfrm>
              <a:off x="353" y="1833"/>
              <a:ext cx="771" cy="280"/>
            </a:xfrm>
            <a:prstGeom prst="rect">
              <a:avLst/>
            </a:prstGeom>
            <a:noFill/>
            <a:ln w="9525">
              <a:noFill/>
              <a:miter lim="800000"/>
              <a:headEnd/>
              <a:tailEnd/>
            </a:ln>
          </p:spPr>
          <p:txBody>
            <a:bodyPr>
              <a:spAutoFit/>
            </a:bodyPr>
            <a:lstStyle/>
            <a:p>
              <a:r>
                <a:rPr lang="en-GB" sz="2000"/>
                <a:t>Actual</a:t>
              </a:r>
            </a:p>
          </p:txBody>
        </p:sp>
        <p:sp>
          <p:nvSpPr>
            <p:cNvPr id="24600" name="TextBox 2"/>
            <p:cNvSpPr txBox="1">
              <a:spLocks noChangeArrowheads="1"/>
            </p:cNvSpPr>
            <p:nvPr/>
          </p:nvSpPr>
          <p:spPr bwMode="auto">
            <a:xfrm>
              <a:off x="353" y="2341"/>
              <a:ext cx="862" cy="280"/>
            </a:xfrm>
            <a:prstGeom prst="rect">
              <a:avLst/>
            </a:prstGeom>
            <a:noFill/>
            <a:ln w="9525">
              <a:noFill/>
              <a:miter lim="800000"/>
              <a:headEnd/>
              <a:tailEnd/>
            </a:ln>
          </p:spPr>
          <p:txBody>
            <a:bodyPr>
              <a:spAutoFit/>
            </a:bodyPr>
            <a:lstStyle/>
            <a:p>
              <a:r>
                <a:rPr lang="en-GB" sz="2000"/>
                <a:t>Future</a:t>
              </a:r>
            </a:p>
          </p:txBody>
        </p:sp>
        <p:sp>
          <p:nvSpPr>
            <p:cNvPr id="24601" name="TextBox 4"/>
            <p:cNvSpPr txBox="1">
              <a:spLocks noChangeArrowheads="1"/>
            </p:cNvSpPr>
            <p:nvPr/>
          </p:nvSpPr>
          <p:spPr bwMode="auto">
            <a:xfrm>
              <a:off x="353" y="2931"/>
              <a:ext cx="817" cy="280"/>
            </a:xfrm>
            <a:prstGeom prst="rect">
              <a:avLst/>
            </a:prstGeom>
            <a:noFill/>
            <a:ln w="9525">
              <a:noFill/>
              <a:miter lim="800000"/>
              <a:headEnd/>
              <a:tailEnd/>
            </a:ln>
          </p:spPr>
          <p:txBody>
            <a:bodyPr>
              <a:spAutoFit/>
            </a:bodyPr>
            <a:lstStyle/>
            <a:p>
              <a:r>
                <a:rPr lang="en-GB" sz="2000"/>
                <a:t>Savings</a:t>
              </a:r>
            </a:p>
          </p:txBody>
        </p:sp>
        <p:cxnSp>
          <p:nvCxnSpPr>
            <p:cNvPr id="8" name="Straight Connector 7"/>
            <p:cNvCxnSpPr>
              <a:stCxn id="3074" idx="2"/>
            </p:cNvCxnSpPr>
            <p:nvPr/>
          </p:nvCxnSpPr>
          <p:spPr>
            <a:xfrm flipH="1">
              <a:off x="2390" y="2141"/>
              <a:ext cx="0" cy="1185"/>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1941" y="2642"/>
              <a:ext cx="449" cy="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604" name="TextBox 10"/>
            <p:cNvSpPr txBox="1">
              <a:spLocks noChangeArrowheads="1"/>
            </p:cNvSpPr>
            <p:nvPr/>
          </p:nvSpPr>
          <p:spPr bwMode="auto">
            <a:xfrm>
              <a:off x="988" y="2536"/>
              <a:ext cx="998" cy="238"/>
            </a:xfrm>
            <a:prstGeom prst="rect">
              <a:avLst/>
            </a:prstGeom>
            <a:noFill/>
            <a:ln w="9525">
              <a:noFill/>
              <a:miter lim="800000"/>
              <a:headEnd/>
              <a:tailEnd/>
            </a:ln>
          </p:spPr>
          <p:txBody>
            <a:bodyPr>
              <a:spAutoFit/>
            </a:bodyPr>
            <a:lstStyle/>
            <a:p>
              <a:r>
                <a:rPr lang="en-GB" sz="1600"/>
                <a:t>Investing more</a:t>
              </a:r>
            </a:p>
          </p:txBody>
        </p:sp>
        <p:cxnSp>
          <p:nvCxnSpPr>
            <p:cNvPr id="35" name="Straight Arrow Connector 34"/>
            <p:cNvCxnSpPr/>
            <p:nvPr/>
          </p:nvCxnSpPr>
          <p:spPr>
            <a:xfrm>
              <a:off x="2370" y="3200"/>
              <a:ext cx="449" cy="0"/>
            </a:xfrm>
            <a:prstGeom prst="straightConnector1">
              <a:avLst/>
            </a:prstGeom>
            <a:ln w="412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 name="Footer Placeholder 1"/>
          <p:cNvSpPr>
            <a:spLocks noGrp="1"/>
          </p:cNvSpPr>
          <p:nvPr>
            <p:ph type="ftr" sz="quarter" idx="10"/>
          </p:nvPr>
        </p:nvSpPr>
        <p:spPr/>
        <p:txBody>
          <a:bodyPr/>
          <a:lstStyle/>
          <a:p>
            <a:r>
              <a:rPr lang="en-US" dirty="0" smtClean="0"/>
              <a:t>SPREAD </a:t>
            </a:r>
            <a:r>
              <a:rPr lang="en-US" dirty="0" err="1" smtClean="0"/>
              <a:t>Settat</a:t>
            </a:r>
            <a:r>
              <a:rPr lang="en-US" dirty="0" smtClean="0"/>
              <a:t> May 2016</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622CA6E0-329A-44FB-92AD-B3740D15E374}" type="slidenum">
              <a:rPr lang="en-US" sz="800">
                <a:latin typeface="+mn-lt"/>
              </a:rPr>
              <a:pPr algn="r">
                <a:defRPr/>
              </a:pPr>
              <a:t>11</a:t>
            </a:fld>
            <a:endParaRPr lang="en-US" sz="800">
              <a:latin typeface="+mn-lt"/>
            </a:endParaRPr>
          </a:p>
        </p:txBody>
      </p:sp>
      <p:pic>
        <p:nvPicPr>
          <p:cNvPr id="28674" name="Picture 2" descr="D:\Users\sortega\Downloads\blast1.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4953000" cy="3429000"/>
          </a:xfrm>
          <a:prstGeom prst="rect">
            <a:avLst/>
          </a:prstGeom>
          <a:noFill/>
          <a:ln w="9525">
            <a:noFill/>
            <a:miter lim="800000"/>
            <a:headEnd/>
            <a:tailEnd/>
          </a:ln>
        </p:spPr>
      </p:pic>
      <p:pic>
        <p:nvPicPr>
          <p:cNvPr id="28675" name="Picture 2" descr="D:\Users\sortega\Downloads\blast1.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953000" y="0"/>
            <a:ext cx="4953000" cy="3429000"/>
          </a:xfrm>
          <a:prstGeom prst="rect">
            <a:avLst/>
          </a:prstGeom>
          <a:noFill/>
          <a:ln w="9525">
            <a:noFill/>
            <a:miter lim="800000"/>
            <a:headEnd/>
            <a:tailEnd/>
          </a:ln>
        </p:spPr>
      </p:pic>
      <p:sp>
        <p:nvSpPr>
          <p:cNvPr id="28676" name="Title 1"/>
          <p:cNvSpPr>
            <a:spLocks/>
          </p:cNvSpPr>
          <p:nvPr/>
        </p:nvSpPr>
        <p:spPr bwMode="auto">
          <a:xfrm>
            <a:off x="452438" y="3700463"/>
            <a:ext cx="8929687" cy="1133475"/>
          </a:xfrm>
          <a:prstGeom prst="rect">
            <a:avLst/>
          </a:prstGeom>
          <a:noFill/>
          <a:ln w="9525">
            <a:noFill/>
            <a:miter lim="800000"/>
            <a:headEnd/>
            <a:tailEnd/>
          </a:ln>
        </p:spPr>
        <p:txBody>
          <a:bodyPr lIns="0" tIns="0" rIns="0" bIns="0"/>
          <a:lstStyle/>
          <a:p>
            <a:pPr>
              <a:lnSpc>
                <a:spcPct val="95000"/>
              </a:lnSpc>
            </a:pPr>
            <a:r>
              <a:rPr lang="en-US" sz="3600" dirty="0"/>
              <a:t>Material Size reduction – </a:t>
            </a:r>
            <a:r>
              <a:rPr lang="en-US" sz="3600" dirty="0" smtClean="0"/>
              <a:t>1</a:t>
            </a:r>
            <a:r>
              <a:rPr lang="en-US" sz="3600" baseline="30000" dirty="0" smtClean="0"/>
              <a:t>st</a:t>
            </a:r>
            <a:r>
              <a:rPr lang="en-US" sz="3600" dirty="0" smtClean="0"/>
              <a:t>  </a:t>
            </a:r>
            <a:r>
              <a:rPr lang="en-US" sz="3600" dirty="0"/>
              <a:t>Step </a:t>
            </a:r>
            <a:br>
              <a:rPr lang="en-US" sz="3600" dirty="0"/>
            </a:br>
            <a:r>
              <a:rPr lang="en-US" sz="3600" b="1" dirty="0" smtClean="0"/>
              <a:t>EXTRACTION </a:t>
            </a:r>
            <a:r>
              <a:rPr lang="en-US" sz="3600" dirty="0" smtClean="0">
                <a:sym typeface="Wingdings" panose="05000000000000000000" pitchFamily="2" charset="2"/>
              </a:rPr>
              <a:t> </a:t>
            </a:r>
            <a:r>
              <a:rPr lang="en-US" sz="3600" b="1" dirty="0" smtClean="0"/>
              <a:t>BLASTING</a:t>
            </a:r>
            <a:endParaRPr lang="en-US" sz="3600" b="1" dirty="0"/>
          </a:p>
        </p:txBody>
      </p:sp>
      <p:sp>
        <p:nvSpPr>
          <p:cNvPr id="28677" name="Subtitle 2"/>
          <p:cNvSpPr>
            <a:spLocks/>
          </p:cNvSpPr>
          <p:nvPr/>
        </p:nvSpPr>
        <p:spPr bwMode="auto">
          <a:xfrm>
            <a:off x="415925" y="4868863"/>
            <a:ext cx="6696075" cy="1536700"/>
          </a:xfrm>
          <a:prstGeom prst="rect">
            <a:avLst/>
          </a:prstGeom>
          <a:noFill/>
          <a:ln w="9525">
            <a:noFill/>
            <a:miter lim="800000"/>
            <a:headEnd/>
            <a:tailEnd/>
          </a:ln>
        </p:spPr>
        <p:txBody>
          <a:bodyPr lIns="0" tIns="0" rIns="0" bIns="0"/>
          <a:lstStyle/>
          <a:p>
            <a:pPr>
              <a:spcBef>
                <a:spcPts val="1200"/>
              </a:spcBef>
              <a:buClr>
                <a:schemeClr val="accent1"/>
              </a:buClr>
              <a:buFont typeface="Arial" charset="0"/>
              <a:buNone/>
            </a:pPr>
            <a:endParaRPr lang="en-US" sz="20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reduction starts in the quarry. Different raw material extraction methods are used…. </a:t>
            </a:r>
            <a:endParaRPr lang="en-US" dirty="0"/>
          </a:p>
        </p:txBody>
      </p:sp>
      <p:sp>
        <p:nvSpPr>
          <p:cNvPr id="4" name="Footer Placeholder 3"/>
          <p:cNvSpPr>
            <a:spLocks noGrp="1"/>
          </p:cNvSpPr>
          <p:nvPr>
            <p:ph type="ftr" sz="quarter" idx="10"/>
          </p:nvPr>
        </p:nvSpPr>
        <p:spPr/>
        <p:txBody>
          <a:bodyPr/>
          <a:lstStyle/>
          <a:p>
            <a:r>
              <a:rPr lang="en-US" smtClean="0"/>
              <a:t>SPREAD Settat May 2016</a:t>
            </a:r>
            <a:endParaRPr lang="en-US"/>
          </a:p>
        </p:txBody>
      </p:sp>
      <p:sp>
        <p:nvSpPr>
          <p:cNvPr id="5" name="Slide Number Placeholder 4"/>
          <p:cNvSpPr>
            <a:spLocks noGrp="1"/>
          </p:cNvSpPr>
          <p:nvPr>
            <p:ph type="sldNum" sz="quarter" idx="11"/>
          </p:nvPr>
        </p:nvSpPr>
        <p:spPr/>
        <p:txBody>
          <a:bodyPr/>
          <a:lstStyle/>
          <a:p>
            <a:pPr>
              <a:defRPr/>
            </a:pPr>
            <a:fld id="{BC7B5D60-9B77-431A-9EF5-4B5D07552153}" type="slidenum">
              <a:rPr lang="en-US" smtClean="0"/>
              <a:pPr>
                <a:defRPr/>
              </a:pPr>
              <a:t>12</a:t>
            </a:fld>
            <a:endParaRPr lang="en-US" dirty="0"/>
          </a:p>
        </p:txBody>
      </p:sp>
      <p:pic>
        <p:nvPicPr>
          <p:cNvPr id="1556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5431" y="1700808"/>
            <a:ext cx="2808312" cy="1950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5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7056" y="3789040"/>
            <a:ext cx="3293626"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56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431" y="4005064"/>
            <a:ext cx="3888432" cy="1813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56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9104" y="1270428"/>
            <a:ext cx="3470982" cy="2186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565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8864" y="2494688"/>
            <a:ext cx="2809875" cy="192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72114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1"/>
          </p:nvPr>
        </p:nvSpPr>
        <p:spPr/>
        <p:txBody>
          <a:bodyPr/>
          <a:lstStyle/>
          <a:p>
            <a:pPr>
              <a:defRPr/>
            </a:pPr>
            <a:fld id="{57DEE93A-2807-4EC0-B7E1-1A90F3AA84DC}" type="slidenum">
              <a:rPr lang="en-US"/>
              <a:pPr>
                <a:defRPr/>
              </a:pPr>
              <a:t>13</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2652AB6B-A5B3-413E-8419-21AFE6430AAE}" type="slidenum">
              <a:rPr lang="en-US" sz="800">
                <a:latin typeface="+mn-lt"/>
              </a:rPr>
              <a:pPr algn="r">
                <a:defRPr/>
              </a:pPr>
              <a:t>13</a:t>
            </a:fld>
            <a:endParaRPr lang="en-US" sz="800">
              <a:latin typeface="+mn-lt"/>
            </a:endParaRPr>
          </a:p>
        </p:txBody>
      </p:sp>
      <p:sp>
        <p:nvSpPr>
          <p:cNvPr id="29698" name="Title 5"/>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GB" sz="2000" b="1" dirty="0" smtClean="0"/>
              <a:t>Blasting depends on many parameters…</a:t>
            </a:r>
            <a:endParaRPr lang="en-GB" sz="2000" b="1" dirty="0"/>
          </a:p>
        </p:txBody>
      </p:sp>
      <p:pic>
        <p:nvPicPr>
          <p:cNvPr id="29700" name="Picture 4"/>
          <p:cNvPicPr>
            <a:picLocks noChangeAspect="1" noChangeArrowheads="1"/>
          </p:cNvPicPr>
          <p:nvPr/>
        </p:nvPicPr>
        <p:blipFill>
          <a:blip r:embed="rId2"/>
          <a:srcRect/>
          <a:stretch>
            <a:fillRect/>
          </a:stretch>
        </p:blipFill>
        <p:spPr bwMode="auto">
          <a:xfrm>
            <a:off x="514350" y="3557588"/>
            <a:ext cx="3673475" cy="2681287"/>
          </a:xfrm>
          <a:prstGeom prst="rect">
            <a:avLst/>
          </a:prstGeom>
          <a:noFill/>
          <a:ln w="12700">
            <a:noFill/>
            <a:miter lim="800000"/>
            <a:headEnd/>
            <a:tailEnd/>
          </a:ln>
        </p:spPr>
      </p:pic>
      <p:pic>
        <p:nvPicPr>
          <p:cNvPr id="29701"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t="3372"/>
          <a:stretch>
            <a:fillRect/>
          </a:stretch>
        </p:blipFill>
        <p:spPr bwMode="auto">
          <a:xfrm>
            <a:off x="430213" y="1239838"/>
            <a:ext cx="3600450" cy="1987550"/>
          </a:xfrm>
          <a:prstGeom prst="rect">
            <a:avLst/>
          </a:prstGeom>
          <a:noFill/>
          <a:ln w="12700">
            <a:noFill/>
            <a:miter lim="800000"/>
            <a:headEnd/>
            <a:tailEnd/>
          </a:ln>
        </p:spPr>
      </p:pic>
      <p:sp>
        <p:nvSpPr>
          <p:cNvPr id="29702" name="Rectangle 12"/>
          <p:cNvSpPr>
            <a:spLocks noChangeArrowheads="1"/>
          </p:cNvSpPr>
          <p:nvPr/>
        </p:nvSpPr>
        <p:spPr bwMode="auto">
          <a:xfrm>
            <a:off x="3614738" y="5843588"/>
            <a:ext cx="6070600" cy="377825"/>
          </a:xfrm>
          <a:prstGeom prst="rect">
            <a:avLst/>
          </a:prstGeom>
          <a:noFill/>
          <a:ln w="9525">
            <a:noFill/>
            <a:miter lim="800000"/>
            <a:headEnd/>
            <a:tailEnd/>
          </a:ln>
        </p:spPr>
        <p:txBody>
          <a:bodyPr/>
          <a:lstStyle/>
          <a:p>
            <a:pPr marL="290513" indent="-290513">
              <a:buFont typeface="Times" pitchFamily="18" charset="0"/>
              <a:buNone/>
            </a:pPr>
            <a:r>
              <a:rPr lang="en-US" sz="2000"/>
              <a:t>…combined with explosive type and blast sequence</a:t>
            </a:r>
          </a:p>
        </p:txBody>
      </p:sp>
      <p:sp>
        <p:nvSpPr>
          <p:cNvPr id="2" name="TextBox 1"/>
          <p:cNvSpPr txBox="1"/>
          <p:nvPr/>
        </p:nvSpPr>
        <p:spPr>
          <a:xfrm>
            <a:off x="4947444" y="3429000"/>
            <a:ext cx="4217987" cy="369332"/>
          </a:xfrm>
          <a:prstGeom prst="rect">
            <a:avLst/>
          </a:prstGeom>
          <a:solidFill>
            <a:schemeClr val="bg2"/>
          </a:solidFill>
        </p:spPr>
        <p:txBody>
          <a:bodyPr wrap="square" rtlCol="0">
            <a:spAutoFit/>
          </a:bodyPr>
          <a:lstStyle/>
          <a:p>
            <a:pPr algn="ctr"/>
            <a:r>
              <a:rPr lang="en-US" dirty="0" smtClean="0">
                <a:solidFill>
                  <a:srgbClr val="FF0000"/>
                </a:solidFill>
              </a:rPr>
              <a:t>Do you want to see a blasting?</a:t>
            </a:r>
            <a:endParaRPr lang="en-US" dirty="0">
              <a:solidFill>
                <a:srgbClr val="FF0000"/>
              </a:solidFill>
            </a:endParaRPr>
          </a:p>
        </p:txBody>
      </p:sp>
      <p:sp>
        <p:nvSpPr>
          <p:cNvPr id="3" name="Footer Placeholder 2"/>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1"/>
          </p:nvPr>
        </p:nvSpPr>
        <p:spPr/>
        <p:txBody>
          <a:bodyPr/>
          <a:lstStyle/>
          <a:p>
            <a:pPr>
              <a:defRPr/>
            </a:pPr>
            <a:fld id="{0C48751E-98FC-402D-BB29-CD4834CBEB4D}" type="slidenum">
              <a:rPr lang="en-US"/>
              <a:pPr>
                <a:defRPr/>
              </a:pPr>
              <a:t>14</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D40C5428-E846-4F8A-B862-EE27F484890E}" type="slidenum">
              <a:rPr lang="en-US" sz="800">
                <a:latin typeface="+mn-lt"/>
              </a:rPr>
              <a:pPr algn="r">
                <a:defRPr/>
              </a:pPr>
              <a:t>14</a:t>
            </a:fld>
            <a:endParaRPr lang="en-US" sz="800">
              <a:latin typeface="+mn-lt"/>
            </a:endParaRPr>
          </a:p>
        </p:txBody>
      </p:sp>
      <p:sp>
        <p:nvSpPr>
          <p:cNvPr id="47106" name="Title 5"/>
          <p:cNvSpPr>
            <a:spLocks/>
          </p:cNvSpPr>
          <p:nvPr/>
        </p:nvSpPr>
        <p:spPr bwMode="auto">
          <a:xfrm>
            <a:off x="560388" y="315913"/>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GB" sz="2000" b="1" dirty="0" smtClean="0"/>
              <a:t>…and possibilities to improve its outcome, the fragmentation..…</a:t>
            </a:r>
            <a:endParaRPr lang="en-GB" sz="2000" b="1" dirty="0"/>
          </a:p>
        </p:txBody>
      </p:sp>
      <p:pic>
        <p:nvPicPr>
          <p:cNvPr id="47107"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92188" y="3638550"/>
            <a:ext cx="3313112" cy="2746375"/>
          </a:xfrm>
          <a:prstGeom prst="rect">
            <a:avLst/>
          </a:prstGeom>
          <a:noFill/>
          <a:ln w="9525">
            <a:noFill/>
            <a:miter lim="800000"/>
            <a:headEnd/>
            <a:tailEnd/>
          </a:ln>
        </p:spPr>
      </p:pic>
      <p:pic>
        <p:nvPicPr>
          <p:cNvPr id="47108"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l="8868" r="8034"/>
          <a:stretch>
            <a:fillRect/>
          </a:stretch>
        </p:blipFill>
        <p:spPr bwMode="auto">
          <a:xfrm>
            <a:off x="619125" y="1225550"/>
            <a:ext cx="4241800" cy="2400300"/>
          </a:xfrm>
          <a:prstGeom prst="rect">
            <a:avLst/>
          </a:prstGeom>
          <a:noFill/>
          <a:ln w="9525">
            <a:noFill/>
            <a:miter lim="800000"/>
            <a:headEnd/>
            <a:tailEnd/>
          </a:ln>
        </p:spPr>
      </p:pic>
      <p:pic>
        <p:nvPicPr>
          <p:cNvPr id="47109"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987925" y="1196975"/>
            <a:ext cx="4532313" cy="5111750"/>
          </a:xfrm>
          <a:prstGeom prst="rect">
            <a:avLst/>
          </a:prstGeom>
          <a:noFill/>
          <a:ln w="9525">
            <a:noFill/>
            <a:miter lim="800000"/>
            <a:headEnd/>
            <a:tailEnd/>
          </a:ln>
        </p:spPr>
      </p:pic>
      <p:sp>
        <p:nvSpPr>
          <p:cNvPr id="9" name="Text Box 89"/>
          <p:cNvSpPr txBox="1">
            <a:spLocks noChangeArrowheads="1"/>
          </p:cNvSpPr>
          <p:nvPr/>
        </p:nvSpPr>
        <p:spPr bwMode="auto">
          <a:xfrm>
            <a:off x="3008784" y="1772816"/>
            <a:ext cx="1040978" cy="382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spcAft>
                <a:spcPct val="0"/>
              </a:spcAft>
            </a:pPr>
            <a:r>
              <a:rPr lang="en-US" b="1" dirty="0" smtClean="0">
                <a:solidFill>
                  <a:schemeClr val="bg1"/>
                </a:solidFill>
              </a:rPr>
              <a:t>Normal</a:t>
            </a:r>
            <a:endParaRPr lang="en-US" b="1" dirty="0">
              <a:solidFill>
                <a:schemeClr val="bg1"/>
              </a:solidFill>
            </a:endParaRPr>
          </a:p>
        </p:txBody>
      </p:sp>
      <p:sp>
        <p:nvSpPr>
          <p:cNvPr id="10" name="Text Box 89"/>
          <p:cNvSpPr txBox="1">
            <a:spLocks noChangeArrowheads="1"/>
          </p:cNvSpPr>
          <p:nvPr/>
        </p:nvSpPr>
        <p:spPr bwMode="auto">
          <a:xfrm>
            <a:off x="1358412" y="2838483"/>
            <a:ext cx="1381613" cy="382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spcAft>
                <a:spcPct val="0"/>
              </a:spcAft>
            </a:pPr>
            <a:r>
              <a:rPr lang="en-US" b="1" dirty="0" smtClean="0">
                <a:solidFill>
                  <a:srgbClr val="FFFF00"/>
                </a:solidFill>
              </a:rPr>
              <a:t>Optimized</a:t>
            </a:r>
            <a:endParaRPr lang="en-US" b="1" dirty="0">
              <a:solidFill>
                <a:srgbClr val="FFFF00"/>
              </a:solidFill>
            </a:endParaRPr>
          </a:p>
        </p:txBody>
      </p:sp>
      <p:sp>
        <p:nvSpPr>
          <p:cNvPr id="2" name="Footer Placeholder 1"/>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1"/>
          </p:nvPr>
        </p:nvSpPr>
        <p:spPr/>
        <p:txBody>
          <a:bodyPr/>
          <a:lstStyle/>
          <a:p>
            <a:pPr>
              <a:defRPr/>
            </a:pPr>
            <a:fld id="{561EB9F0-1A3E-4136-B614-DEDD9F99AC29}" type="slidenum">
              <a:rPr lang="en-US"/>
              <a:pPr>
                <a:defRPr/>
              </a:pPr>
              <a:t>15</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A71A266F-31CB-4314-BC98-33C2C3ED091B}" type="slidenum">
              <a:rPr lang="en-US" sz="800">
                <a:latin typeface="+mn-lt"/>
              </a:rPr>
              <a:pPr algn="r">
                <a:defRPr/>
              </a:pPr>
              <a:t>15</a:t>
            </a:fld>
            <a:endParaRPr lang="en-US" sz="800">
              <a:latin typeface="+mn-lt"/>
            </a:endParaRPr>
          </a:p>
        </p:txBody>
      </p:sp>
      <p:sp>
        <p:nvSpPr>
          <p:cNvPr id="48130" name="Title 4"/>
          <p:cNvSpPr>
            <a:spLocks/>
          </p:cNvSpPr>
          <p:nvPr/>
        </p:nvSpPr>
        <p:spPr bwMode="auto">
          <a:xfrm>
            <a:off x="560388" y="315913"/>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GB" b="1" dirty="0" smtClean="0"/>
              <a:t>… playing a key role on influencing the performance of the 2</a:t>
            </a:r>
            <a:r>
              <a:rPr lang="en-GB" b="1" baseline="30000" dirty="0" smtClean="0"/>
              <a:t>nd</a:t>
            </a:r>
            <a:r>
              <a:rPr lang="en-GB" b="1" dirty="0" smtClean="0"/>
              <a:t> size reduction step; the crushing. </a:t>
            </a:r>
          </a:p>
          <a:p>
            <a:pPr eaLnBrk="0" hangingPunct="0">
              <a:lnSpc>
                <a:spcPct val="95000"/>
              </a:lnSpc>
            </a:pPr>
            <a:r>
              <a:rPr lang="en-GB" b="1" dirty="0" smtClean="0"/>
              <a:t>The crushing feeding strategy depends mainly of the crusher physical dimensions (</a:t>
            </a:r>
            <a:r>
              <a:rPr lang="en-GB" b="1" dirty="0" err="1" smtClean="0"/>
              <a:t>e.g</a:t>
            </a:r>
            <a:r>
              <a:rPr lang="en-GB" b="1" dirty="0" smtClean="0"/>
              <a:t> width, roller diameter, depth, etc.)</a:t>
            </a:r>
            <a:endParaRPr lang="en-GB" b="1" dirty="0"/>
          </a:p>
        </p:txBody>
      </p:sp>
      <p:pic>
        <p:nvPicPr>
          <p:cNvPr id="48131" name="Picture 9"/>
          <p:cNvPicPr>
            <a:picLocks noChangeAspect="1"/>
          </p:cNvPicPr>
          <p:nvPr/>
        </p:nvPicPr>
        <p:blipFill>
          <a:blip r:embed="rId2"/>
          <a:srcRect b="1460"/>
          <a:stretch>
            <a:fillRect/>
          </a:stretch>
        </p:blipFill>
        <p:spPr bwMode="auto">
          <a:xfrm>
            <a:off x="646113" y="1209675"/>
            <a:ext cx="7777162" cy="5114925"/>
          </a:xfrm>
          <a:prstGeom prst="rect">
            <a:avLst/>
          </a:prstGeom>
          <a:noFill/>
          <a:ln w="9525">
            <a:noFill/>
            <a:miter lim="800000"/>
            <a:headEnd/>
            <a:tailEnd/>
          </a:ln>
        </p:spPr>
      </p:pic>
      <p:sp>
        <p:nvSpPr>
          <p:cNvPr id="48132" name="Text Box 10"/>
          <p:cNvSpPr txBox="1">
            <a:spLocks noChangeArrowheads="1"/>
          </p:cNvSpPr>
          <p:nvPr/>
        </p:nvSpPr>
        <p:spPr bwMode="auto">
          <a:xfrm>
            <a:off x="920750" y="6194425"/>
            <a:ext cx="2160588" cy="220663"/>
          </a:xfrm>
          <a:prstGeom prst="rect">
            <a:avLst/>
          </a:prstGeom>
          <a:noFill/>
          <a:ln w="25400">
            <a:noFill/>
            <a:miter lim="800000"/>
            <a:headEnd/>
            <a:tailEnd/>
          </a:ln>
        </p:spPr>
        <p:txBody>
          <a:bodyPr>
            <a:spAutoFit/>
          </a:bodyPr>
          <a:lstStyle/>
          <a:p>
            <a:pPr algn="ctr">
              <a:lnSpc>
                <a:spcPct val="70000"/>
              </a:lnSpc>
              <a:spcBef>
                <a:spcPct val="50000"/>
              </a:spcBef>
            </a:pPr>
            <a:r>
              <a:rPr lang="en-US" sz="1200"/>
              <a:t>* data according to Sandvik</a:t>
            </a:r>
          </a:p>
        </p:txBody>
      </p:sp>
      <p:sp>
        <p:nvSpPr>
          <p:cNvPr id="2" name="Footer Placeholder 1"/>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1"/>
          </p:nvPr>
        </p:nvSpPr>
        <p:spPr/>
        <p:txBody>
          <a:bodyPr/>
          <a:lstStyle/>
          <a:p>
            <a:pPr>
              <a:defRPr/>
            </a:pPr>
            <a:fld id="{B3E5B040-BC8E-476D-BDAD-B9F11A3ADF7E}" type="slidenum">
              <a:rPr lang="en-US"/>
              <a:pPr>
                <a:defRPr/>
              </a:pPr>
              <a:t>16</a:t>
            </a:fld>
            <a:endParaRPr lang="en-US" dirty="0"/>
          </a:p>
        </p:txBody>
      </p:sp>
      <p:sp>
        <p:nvSpPr>
          <p:cNvPr id="49153" name="Title 1"/>
          <p:cNvSpPr>
            <a:spLocks noGrp="1"/>
          </p:cNvSpPr>
          <p:nvPr>
            <p:ph type="ctrTitle" idx="4294967295"/>
          </p:nvPr>
        </p:nvSpPr>
        <p:spPr>
          <a:xfrm>
            <a:off x="452438" y="3700463"/>
            <a:ext cx="8929687" cy="1133475"/>
          </a:xfrm>
        </p:spPr>
        <p:txBody>
          <a:bodyPr anchor="t"/>
          <a:lstStyle/>
          <a:p>
            <a:pPr eaLnBrk="1" hangingPunct="1"/>
            <a:r>
              <a:rPr lang="en-US" sz="3600" dirty="0"/>
              <a:t>Material Size reduction – 2</a:t>
            </a:r>
            <a:r>
              <a:rPr lang="en-US" sz="3600" baseline="30000" dirty="0"/>
              <a:t>nd</a:t>
            </a:r>
            <a:r>
              <a:rPr lang="en-US" sz="3600" dirty="0"/>
              <a:t> Step </a:t>
            </a:r>
            <a:br>
              <a:rPr lang="en-US" sz="3600" dirty="0"/>
            </a:br>
            <a:r>
              <a:rPr lang="en-US" sz="3600" dirty="0"/>
              <a:t>CRUSHING</a:t>
            </a:r>
            <a:endParaRPr lang="en-US" sz="3600" dirty="0" smtClean="0"/>
          </a:p>
        </p:txBody>
      </p:sp>
      <p:sp>
        <p:nvSpPr>
          <p:cNvPr id="49155" name="Picture Placeholder 3"/>
          <p:cNvSpPr>
            <a:spLocks noGrp="1"/>
          </p:cNvSpPr>
          <p:nvPr>
            <p:ph sz="quarter" idx="4294967295"/>
          </p:nvPr>
        </p:nvSpPr>
        <p:spPr>
          <a:xfrm>
            <a:off x="0" y="0"/>
            <a:ext cx="9906000" cy="3429000"/>
          </a:xfrm>
        </p:spPr>
        <p:txBody>
          <a:bodyPr/>
          <a:lstStyle/>
          <a:p>
            <a:endParaRPr lang="de-DE" smtClean="0"/>
          </a:p>
        </p:txBody>
      </p:sp>
      <p:pic>
        <p:nvPicPr>
          <p:cNvPr id="49156" name="TitleImage"/>
          <p:cNvPicPr>
            <a:picLocks noChangeAspect="1"/>
          </p:cNvPicPr>
          <p:nvPr/>
        </p:nvPicPr>
        <p:blipFill>
          <a:blip r:embed="rId2"/>
          <a:srcRect r="-60"/>
          <a:stretch>
            <a:fillRect/>
          </a:stretch>
        </p:blipFill>
        <p:spPr bwMode="auto">
          <a:xfrm>
            <a:off x="0" y="0"/>
            <a:ext cx="9906000" cy="3429000"/>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lide Number Placeholder 5"/>
          <p:cNvSpPr>
            <a:spLocks noGrp="1"/>
          </p:cNvSpPr>
          <p:nvPr>
            <p:ph type="sldNum" sz="quarter" idx="11"/>
          </p:nvPr>
        </p:nvSpPr>
        <p:spPr/>
        <p:txBody>
          <a:bodyPr/>
          <a:lstStyle/>
          <a:p>
            <a:pPr>
              <a:defRPr/>
            </a:pPr>
            <a:fld id="{5CABD7EA-1BF9-4898-94F9-153C5F5F0EF6}" type="slidenum">
              <a:rPr lang="en-US"/>
              <a:pPr>
                <a:defRPr/>
              </a:pPr>
              <a:t>17</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866BA1C2-71A5-417E-99AC-03F721D109CF}" type="slidenum">
              <a:rPr lang="en-US" sz="800">
                <a:latin typeface="+mn-lt"/>
              </a:rPr>
              <a:pPr algn="r">
                <a:defRPr/>
              </a:pPr>
              <a:t>17</a:t>
            </a:fld>
            <a:endParaRPr lang="en-US" sz="800">
              <a:latin typeface="+mn-lt"/>
            </a:endParaRPr>
          </a:p>
        </p:txBody>
      </p:sp>
      <p:sp>
        <p:nvSpPr>
          <p:cNvPr id="67586" name="Rectangle 2"/>
          <p:cNvSpPr>
            <a:spLocks noChangeArrowheads="1"/>
          </p:cNvSpPr>
          <p:nvPr/>
        </p:nvSpPr>
        <p:spPr bwMode="auto">
          <a:xfrm>
            <a:off x="538163" y="600075"/>
            <a:ext cx="8208962" cy="500063"/>
          </a:xfrm>
          <a:prstGeom prst="rect">
            <a:avLst/>
          </a:prstGeom>
          <a:noFill/>
          <a:ln w="9525">
            <a:noFill/>
            <a:miter lim="800000"/>
            <a:headEnd/>
            <a:tailEnd/>
          </a:ln>
        </p:spPr>
        <p:txBody>
          <a:bodyPr lIns="0" tIns="0" rIns="0" bIns="7200" anchor="b"/>
          <a:lstStyle/>
          <a:p>
            <a:pPr eaLnBrk="0" hangingPunct="0">
              <a:lnSpc>
                <a:spcPct val="95000"/>
              </a:lnSpc>
            </a:pPr>
            <a:r>
              <a:rPr lang="en-GB" sz="2400" b="1" dirty="0" smtClean="0"/>
              <a:t>The cement crusher portfolio</a:t>
            </a:r>
            <a:endParaRPr lang="en-GB" sz="2400" b="1" dirty="0"/>
          </a:p>
        </p:txBody>
      </p:sp>
      <p:sp>
        <p:nvSpPr>
          <p:cNvPr id="67587" name="Line 4"/>
          <p:cNvSpPr>
            <a:spLocks noChangeShapeType="1"/>
          </p:cNvSpPr>
          <p:nvPr/>
        </p:nvSpPr>
        <p:spPr bwMode="auto">
          <a:xfrm flipV="1">
            <a:off x="1223963" y="5718175"/>
            <a:ext cx="7721600" cy="0"/>
          </a:xfrm>
          <a:prstGeom prst="line">
            <a:avLst/>
          </a:prstGeom>
          <a:noFill/>
          <a:ln w="9525">
            <a:solidFill>
              <a:srgbClr val="000000"/>
            </a:solidFill>
            <a:round/>
            <a:headEnd/>
            <a:tailEnd/>
          </a:ln>
        </p:spPr>
        <p:txBody>
          <a:bodyPr/>
          <a:lstStyle/>
          <a:p>
            <a:endParaRPr lang="de-DE"/>
          </a:p>
        </p:txBody>
      </p:sp>
      <p:grpSp>
        <p:nvGrpSpPr>
          <p:cNvPr id="67588" name="Group 73"/>
          <p:cNvGrpSpPr>
            <a:grpSpLocks/>
          </p:cNvGrpSpPr>
          <p:nvPr/>
        </p:nvGrpSpPr>
        <p:grpSpPr bwMode="auto">
          <a:xfrm>
            <a:off x="833438" y="1109663"/>
            <a:ext cx="8035925" cy="5332412"/>
            <a:chOff x="975" y="618"/>
            <a:chExt cx="4672" cy="3359"/>
          </a:xfrm>
        </p:grpSpPr>
        <p:sp>
          <p:nvSpPr>
            <p:cNvPr id="67589" name="AutoShape 3"/>
            <p:cNvSpPr>
              <a:spLocks noChangeAspect="1" noChangeArrowheads="1" noTextEdit="1"/>
            </p:cNvSpPr>
            <p:nvPr/>
          </p:nvSpPr>
          <p:spPr bwMode="auto">
            <a:xfrm>
              <a:off x="975" y="618"/>
              <a:ext cx="4626" cy="3351"/>
            </a:xfrm>
            <a:prstGeom prst="rect">
              <a:avLst/>
            </a:prstGeom>
            <a:noFill/>
            <a:ln w="9525">
              <a:noFill/>
              <a:miter lim="800000"/>
              <a:headEnd/>
              <a:tailEnd/>
            </a:ln>
          </p:spPr>
          <p:txBody>
            <a:bodyPr/>
            <a:lstStyle/>
            <a:p>
              <a:endParaRPr lang="de-DE"/>
            </a:p>
          </p:txBody>
        </p:sp>
        <p:sp>
          <p:nvSpPr>
            <p:cNvPr id="67590" name="AutoShape 32"/>
            <p:cNvSpPr>
              <a:spLocks noChangeAspect="1" noChangeArrowheads="1" noTextEdit="1"/>
            </p:cNvSpPr>
            <p:nvPr/>
          </p:nvSpPr>
          <p:spPr bwMode="auto">
            <a:xfrm>
              <a:off x="1564" y="663"/>
              <a:ext cx="3901" cy="2069"/>
            </a:xfrm>
            <a:prstGeom prst="rect">
              <a:avLst/>
            </a:prstGeom>
            <a:noFill/>
            <a:ln w="9525">
              <a:noFill/>
              <a:miter lim="800000"/>
              <a:headEnd/>
              <a:tailEnd/>
            </a:ln>
          </p:spPr>
          <p:txBody>
            <a:bodyPr/>
            <a:lstStyle/>
            <a:p>
              <a:endParaRPr lang="de-DE"/>
            </a:p>
          </p:txBody>
        </p:sp>
        <p:sp>
          <p:nvSpPr>
            <p:cNvPr id="67591" name="Freeform 34"/>
            <p:cNvSpPr>
              <a:spLocks/>
            </p:cNvSpPr>
            <p:nvPr/>
          </p:nvSpPr>
          <p:spPr bwMode="auto">
            <a:xfrm>
              <a:off x="3195" y="679"/>
              <a:ext cx="996" cy="588"/>
            </a:xfrm>
            <a:custGeom>
              <a:avLst/>
              <a:gdLst>
                <a:gd name="T0" fmla="*/ 498 w 996"/>
                <a:gd name="T1" fmla="*/ 0 h 588"/>
                <a:gd name="T2" fmla="*/ 0 w 996"/>
                <a:gd name="T3" fmla="*/ 294 h 588"/>
                <a:gd name="T4" fmla="*/ 498 w 996"/>
                <a:gd name="T5" fmla="*/ 588 h 588"/>
                <a:gd name="T6" fmla="*/ 996 w 996"/>
                <a:gd name="T7" fmla="*/ 294 h 588"/>
                <a:gd name="T8" fmla="*/ 498 w 996"/>
                <a:gd name="T9" fmla="*/ 0 h 588"/>
                <a:gd name="T10" fmla="*/ 0 60000 65536"/>
                <a:gd name="T11" fmla="*/ 0 60000 65536"/>
                <a:gd name="T12" fmla="*/ 0 60000 65536"/>
                <a:gd name="T13" fmla="*/ 0 60000 65536"/>
                <a:gd name="T14" fmla="*/ 0 60000 65536"/>
                <a:gd name="T15" fmla="*/ 0 w 996"/>
                <a:gd name="T16" fmla="*/ 0 h 588"/>
                <a:gd name="T17" fmla="*/ 996 w 996"/>
                <a:gd name="T18" fmla="*/ 588 h 588"/>
              </a:gdLst>
              <a:ahLst/>
              <a:cxnLst>
                <a:cxn ang="T10">
                  <a:pos x="T0" y="T1"/>
                </a:cxn>
                <a:cxn ang="T11">
                  <a:pos x="T2" y="T3"/>
                </a:cxn>
                <a:cxn ang="T12">
                  <a:pos x="T4" y="T5"/>
                </a:cxn>
                <a:cxn ang="T13">
                  <a:pos x="T6" y="T7"/>
                </a:cxn>
                <a:cxn ang="T14">
                  <a:pos x="T8" y="T9"/>
                </a:cxn>
              </a:cxnLst>
              <a:rect l="T15" t="T16" r="T17" b="T18"/>
              <a:pathLst>
                <a:path w="996" h="588">
                  <a:moveTo>
                    <a:pt x="498" y="0"/>
                  </a:moveTo>
                  <a:lnTo>
                    <a:pt x="0" y="294"/>
                  </a:lnTo>
                  <a:lnTo>
                    <a:pt x="498" y="588"/>
                  </a:lnTo>
                  <a:lnTo>
                    <a:pt x="996" y="294"/>
                  </a:lnTo>
                  <a:lnTo>
                    <a:pt x="498" y="0"/>
                  </a:lnTo>
                  <a:close/>
                </a:path>
              </a:pathLst>
            </a:custGeom>
            <a:noFill/>
            <a:ln w="25400" cap="rnd">
              <a:solidFill>
                <a:srgbClr val="FF0000"/>
              </a:solidFill>
              <a:prstDash val="solid"/>
              <a:miter lim="800000"/>
              <a:headEnd/>
              <a:tailEnd/>
            </a:ln>
          </p:spPr>
          <p:txBody>
            <a:bodyPr/>
            <a:lstStyle/>
            <a:p>
              <a:endParaRPr lang="de-DE"/>
            </a:p>
          </p:txBody>
        </p:sp>
        <p:sp>
          <p:nvSpPr>
            <p:cNvPr id="67592" name="Rectangle 6"/>
            <p:cNvSpPr>
              <a:spLocks noChangeArrowheads="1"/>
            </p:cNvSpPr>
            <p:nvPr/>
          </p:nvSpPr>
          <p:spPr bwMode="auto">
            <a:xfrm>
              <a:off x="975" y="847"/>
              <a:ext cx="864" cy="173"/>
            </a:xfrm>
            <a:prstGeom prst="rect">
              <a:avLst/>
            </a:prstGeom>
            <a:noFill/>
            <a:ln w="9525">
              <a:noFill/>
              <a:miter lim="800000"/>
              <a:headEnd/>
              <a:tailEnd/>
            </a:ln>
          </p:spPr>
          <p:txBody>
            <a:bodyPr wrap="none" lIns="0" tIns="0" rIns="0" bIns="0">
              <a:spAutoFit/>
            </a:bodyPr>
            <a:lstStyle/>
            <a:p>
              <a:r>
                <a:rPr lang="en-US" b="1" i="1"/>
                <a:t>Abrasiveness</a:t>
              </a:r>
              <a:endParaRPr lang="en-US"/>
            </a:p>
          </p:txBody>
        </p:sp>
        <p:sp>
          <p:nvSpPr>
            <p:cNvPr id="67593" name="Rectangle 7"/>
            <p:cNvSpPr>
              <a:spLocks noChangeArrowheads="1"/>
            </p:cNvSpPr>
            <p:nvPr/>
          </p:nvSpPr>
          <p:spPr bwMode="auto">
            <a:xfrm>
              <a:off x="975" y="1346"/>
              <a:ext cx="657" cy="173"/>
            </a:xfrm>
            <a:prstGeom prst="rect">
              <a:avLst/>
            </a:prstGeom>
            <a:noFill/>
            <a:ln w="9525">
              <a:noFill/>
              <a:miter lim="800000"/>
              <a:headEnd/>
              <a:tailEnd/>
            </a:ln>
          </p:spPr>
          <p:txBody>
            <a:bodyPr wrap="none" lIns="0" tIns="0" rIns="0" bIns="0">
              <a:spAutoFit/>
            </a:bodyPr>
            <a:lstStyle/>
            <a:p>
              <a:r>
                <a:rPr lang="en-US" b="1" i="1"/>
                <a:t>Stickiness</a:t>
              </a:r>
              <a:endParaRPr lang="en-US"/>
            </a:p>
          </p:txBody>
        </p:sp>
        <p:sp>
          <p:nvSpPr>
            <p:cNvPr id="67594" name="Rectangle 8"/>
            <p:cNvSpPr>
              <a:spLocks noChangeArrowheads="1"/>
            </p:cNvSpPr>
            <p:nvPr/>
          </p:nvSpPr>
          <p:spPr bwMode="auto">
            <a:xfrm>
              <a:off x="975" y="2706"/>
              <a:ext cx="495" cy="173"/>
            </a:xfrm>
            <a:prstGeom prst="rect">
              <a:avLst/>
            </a:prstGeom>
            <a:noFill/>
            <a:ln w="9525">
              <a:noFill/>
              <a:miter lim="800000"/>
              <a:headEnd/>
              <a:tailEnd/>
            </a:ln>
          </p:spPr>
          <p:txBody>
            <a:bodyPr wrap="none" lIns="0" tIns="0" rIns="0" bIns="0">
              <a:spAutoFit/>
            </a:bodyPr>
            <a:lstStyle/>
            <a:p>
              <a:r>
                <a:rPr lang="en-US" b="1" i="1"/>
                <a:t>Primary</a:t>
              </a:r>
              <a:endParaRPr lang="en-US"/>
            </a:p>
          </p:txBody>
        </p:sp>
        <p:sp>
          <p:nvSpPr>
            <p:cNvPr id="67595" name="Rectangle 9"/>
            <p:cNvSpPr>
              <a:spLocks noChangeArrowheads="1"/>
            </p:cNvSpPr>
            <p:nvPr/>
          </p:nvSpPr>
          <p:spPr bwMode="auto">
            <a:xfrm>
              <a:off x="975" y="1799"/>
              <a:ext cx="605" cy="173"/>
            </a:xfrm>
            <a:prstGeom prst="rect">
              <a:avLst/>
            </a:prstGeom>
            <a:noFill/>
            <a:ln w="9525">
              <a:noFill/>
              <a:miter lim="800000"/>
              <a:headEnd/>
              <a:tailEnd/>
            </a:ln>
          </p:spPr>
          <p:txBody>
            <a:bodyPr wrap="none" lIns="0" tIns="0" rIns="0" bIns="0">
              <a:spAutoFit/>
            </a:bodyPr>
            <a:lstStyle/>
            <a:p>
              <a:r>
                <a:rPr lang="en-US" b="1" i="1"/>
                <a:t>Hardness</a:t>
              </a:r>
              <a:endParaRPr lang="en-US"/>
            </a:p>
          </p:txBody>
        </p:sp>
        <p:pic>
          <p:nvPicPr>
            <p:cNvPr id="67596" name="Picture 10"/>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38" y="3067"/>
              <a:ext cx="685" cy="451"/>
            </a:xfrm>
            <a:prstGeom prst="rect">
              <a:avLst/>
            </a:prstGeom>
            <a:noFill/>
            <a:ln w="9525">
              <a:noFill/>
              <a:miter lim="800000"/>
              <a:headEnd/>
              <a:tailEnd/>
            </a:ln>
          </p:spPr>
        </p:pic>
        <p:pic>
          <p:nvPicPr>
            <p:cNvPr id="67597" name="Picture 1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395" y="3111"/>
              <a:ext cx="664" cy="433"/>
            </a:xfrm>
            <a:prstGeom prst="rect">
              <a:avLst/>
            </a:prstGeom>
            <a:noFill/>
            <a:ln w="9525">
              <a:noFill/>
              <a:miter lim="800000"/>
              <a:headEnd/>
              <a:tailEnd/>
            </a:ln>
          </p:spPr>
        </p:pic>
        <p:pic>
          <p:nvPicPr>
            <p:cNvPr id="67598" name="Picture 12"/>
            <p:cNvPicPr>
              <a:picLocks noChangeAspect="1" noChangeArrowheads="1"/>
            </p:cNvPicPr>
            <p:nvPr/>
          </p:nvPicPr>
          <p:blipFill>
            <a:blip r:embed="rId4"/>
            <a:srcRect/>
            <a:stretch>
              <a:fillRect/>
            </a:stretch>
          </p:blipFill>
          <p:spPr bwMode="auto">
            <a:xfrm>
              <a:off x="5253" y="3091"/>
              <a:ext cx="394" cy="384"/>
            </a:xfrm>
            <a:prstGeom prst="rect">
              <a:avLst/>
            </a:prstGeom>
            <a:noFill/>
            <a:ln w="9525">
              <a:noFill/>
              <a:miter lim="800000"/>
              <a:headEnd/>
              <a:tailEnd/>
            </a:ln>
          </p:spPr>
        </p:pic>
        <p:pic>
          <p:nvPicPr>
            <p:cNvPr id="67599" name="Picture 13"/>
            <p:cNvPicPr>
              <a:picLocks noChangeAspect="1" noChangeArrowheads="1"/>
            </p:cNvPicPr>
            <p:nvPr/>
          </p:nvPicPr>
          <p:blipFill>
            <a:blip r:embed="rId5"/>
            <a:srcRect/>
            <a:stretch>
              <a:fillRect/>
            </a:stretch>
          </p:blipFill>
          <p:spPr bwMode="auto">
            <a:xfrm>
              <a:off x="5273" y="3566"/>
              <a:ext cx="374" cy="352"/>
            </a:xfrm>
            <a:prstGeom prst="rect">
              <a:avLst/>
            </a:prstGeom>
            <a:noFill/>
            <a:ln w="9525">
              <a:noFill/>
              <a:miter lim="800000"/>
              <a:headEnd/>
              <a:tailEnd/>
            </a:ln>
          </p:spPr>
        </p:pic>
        <p:pic>
          <p:nvPicPr>
            <p:cNvPr id="67600" name="Picture 14"/>
            <p:cNvPicPr>
              <a:picLocks noChangeAspect="1" noChangeArrowheads="1"/>
            </p:cNvPicPr>
            <p:nvPr/>
          </p:nvPicPr>
          <p:blipFill>
            <a:blip r:embed="rId6"/>
            <a:srcRect/>
            <a:stretch>
              <a:fillRect/>
            </a:stretch>
          </p:blipFill>
          <p:spPr bwMode="auto">
            <a:xfrm>
              <a:off x="1973" y="3067"/>
              <a:ext cx="438" cy="445"/>
            </a:xfrm>
            <a:prstGeom prst="rect">
              <a:avLst/>
            </a:prstGeom>
            <a:noFill/>
            <a:ln w="9525">
              <a:noFill/>
              <a:miter lim="800000"/>
              <a:headEnd/>
              <a:tailEnd/>
            </a:ln>
          </p:spPr>
        </p:pic>
        <p:pic>
          <p:nvPicPr>
            <p:cNvPr id="67601" name="Picture 15"/>
            <p:cNvPicPr>
              <a:picLocks noChangeAspect="1" noChangeArrowheads="1"/>
            </p:cNvPicPr>
            <p:nvPr/>
          </p:nvPicPr>
          <p:blipFill>
            <a:blip r:embed="rId7"/>
            <a:srcRect/>
            <a:stretch>
              <a:fillRect/>
            </a:stretch>
          </p:blipFill>
          <p:spPr bwMode="auto">
            <a:xfrm>
              <a:off x="2426" y="3067"/>
              <a:ext cx="417" cy="434"/>
            </a:xfrm>
            <a:prstGeom prst="rect">
              <a:avLst/>
            </a:prstGeom>
            <a:noFill/>
            <a:ln w="9525">
              <a:noFill/>
              <a:miter lim="800000"/>
              <a:headEnd/>
              <a:tailEnd/>
            </a:ln>
          </p:spPr>
        </p:pic>
        <p:pic>
          <p:nvPicPr>
            <p:cNvPr id="67602" name="Picture 16"/>
            <p:cNvPicPr>
              <a:picLocks noChangeAspect="1" noChangeArrowheads="1"/>
            </p:cNvPicPr>
            <p:nvPr/>
          </p:nvPicPr>
          <p:blipFill>
            <a:blip r:embed="rId5"/>
            <a:srcRect/>
            <a:stretch>
              <a:fillRect/>
            </a:stretch>
          </p:blipFill>
          <p:spPr bwMode="auto">
            <a:xfrm>
              <a:off x="4865" y="3566"/>
              <a:ext cx="374" cy="352"/>
            </a:xfrm>
            <a:prstGeom prst="rect">
              <a:avLst/>
            </a:prstGeom>
            <a:noFill/>
            <a:ln w="9525">
              <a:noFill/>
              <a:miter lim="800000"/>
              <a:headEnd/>
              <a:tailEnd/>
            </a:ln>
          </p:spPr>
        </p:pic>
        <p:pic>
          <p:nvPicPr>
            <p:cNvPr id="67603" name="Picture 17"/>
            <p:cNvPicPr>
              <a:picLocks noChangeAspect="1" noChangeArrowheads="1"/>
            </p:cNvPicPr>
            <p:nvPr/>
          </p:nvPicPr>
          <p:blipFill>
            <a:blip r:embed="rId8"/>
            <a:srcRect/>
            <a:stretch>
              <a:fillRect/>
            </a:stretch>
          </p:blipFill>
          <p:spPr bwMode="auto">
            <a:xfrm>
              <a:off x="4830" y="3029"/>
              <a:ext cx="454" cy="416"/>
            </a:xfrm>
            <a:prstGeom prst="rect">
              <a:avLst/>
            </a:prstGeom>
            <a:noFill/>
            <a:ln w="9525">
              <a:noFill/>
              <a:miter lim="800000"/>
              <a:headEnd/>
              <a:tailEnd/>
            </a:ln>
          </p:spPr>
        </p:pic>
        <p:pic>
          <p:nvPicPr>
            <p:cNvPr id="67604" name="Picture 18"/>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233" y="3203"/>
              <a:ext cx="552" cy="232"/>
            </a:xfrm>
            <a:prstGeom prst="rect">
              <a:avLst/>
            </a:prstGeom>
            <a:noFill/>
            <a:ln w="9525">
              <a:noFill/>
              <a:miter lim="800000"/>
              <a:headEnd/>
              <a:tailEnd/>
            </a:ln>
          </p:spPr>
        </p:pic>
        <p:pic>
          <p:nvPicPr>
            <p:cNvPr id="67605" name="Picture 19"/>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4206" y="3702"/>
              <a:ext cx="624" cy="261"/>
            </a:xfrm>
            <a:prstGeom prst="rect">
              <a:avLst/>
            </a:prstGeom>
            <a:noFill/>
            <a:ln w="9525">
              <a:noFill/>
              <a:miter lim="800000"/>
              <a:headEnd/>
              <a:tailEnd/>
            </a:ln>
          </p:spPr>
        </p:pic>
        <p:pic>
          <p:nvPicPr>
            <p:cNvPr id="67606" name="Picture 20"/>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467" y="3612"/>
              <a:ext cx="728" cy="365"/>
            </a:xfrm>
            <a:prstGeom prst="rect">
              <a:avLst/>
            </a:prstGeom>
            <a:noFill/>
            <a:ln w="9525">
              <a:noFill/>
              <a:miter lim="800000"/>
              <a:headEnd/>
              <a:tailEnd/>
            </a:ln>
          </p:spPr>
        </p:pic>
        <p:sp>
          <p:nvSpPr>
            <p:cNvPr id="67607" name="Rectangle 21"/>
            <p:cNvSpPr>
              <a:spLocks noChangeArrowheads="1"/>
            </p:cNvSpPr>
            <p:nvPr/>
          </p:nvSpPr>
          <p:spPr bwMode="auto">
            <a:xfrm>
              <a:off x="975" y="3704"/>
              <a:ext cx="679" cy="173"/>
            </a:xfrm>
            <a:prstGeom prst="rect">
              <a:avLst/>
            </a:prstGeom>
            <a:noFill/>
            <a:ln w="9525">
              <a:noFill/>
              <a:miter lim="800000"/>
              <a:headEnd/>
              <a:tailEnd/>
            </a:ln>
          </p:spPr>
          <p:txBody>
            <a:bodyPr wrap="none" lIns="0" tIns="0" rIns="0" bIns="0">
              <a:spAutoFit/>
            </a:bodyPr>
            <a:lstStyle/>
            <a:p>
              <a:r>
                <a:rPr lang="en-US" b="1" i="1"/>
                <a:t>Secondary</a:t>
              </a:r>
              <a:endParaRPr lang="en-US"/>
            </a:p>
          </p:txBody>
        </p:sp>
        <p:sp>
          <p:nvSpPr>
            <p:cNvPr id="67608" name="Rectangle 22"/>
            <p:cNvSpPr>
              <a:spLocks noChangeArrowheads="1"/>
            </p:cNvSpPr>
            <p:nvPr/>
          </p:nvSpPr>
          <p:spPr bwMode="auto">
            <a:xfrm>
              <a:off x="3584" y="2856"/>
              <a:ext cx="230" cy="106"/>
            </a:xfrm>
            <a:prstGeom prst="rect">
              <a:avLst/>
            </a:prstGeom>
            <a:noFill/>
            <a:ln w="9525">
              <a:noFill/>
              <a:miter lim="800000"/>
              <a:headEnd/>
              <a:tailEnd/>
            </a:ln>
          </p:spPr>
          <p:txBody>
            <a:bodyPr wrap="none" lIns="0" tIns="0" rIns="0" bIns="0">
              <a:spAutoFit/>
            </a:bodyPr>
            <a:lstStyle/>
            <a:p>
              <a:r>
                <a:rPr lang="en-US" sz="1100" b="1" i="1"/>
                <a:t>Roller</a:t>
              </a:r>
              <a:endParaRPr lang="en-US"/>
            </a:p>
          </p:txBody>
        </p:sp>
        <p:sp>
          <p:nvSpPr>
            <p:cNvPr id="67609" name="Rectangle 23"/>
            <p:cNvSpPr>
              <a:spLocks noChangeArrowheads="1"/>
            </p:cNvSpPr>
            <p:nvPr/>
          </p:nvSpPr>
          <p:spPr bwMode="auto">
            <a:xfrm>
              <a:off x="4394" y="2870"/>
              <a:ext cx="193" cy="106"/>
            </a:xfrm>
            <a:prstGeom prst="rect">
              <a:avLst/>
            </a:prstGeom>
            <a:noFill/>
            <a:ln w="9525">
              <a:noFill/>
              <a:miter lim="800000"/>
              <a:headEnd/>
              <a:tailEnd/>
            </a:ln>
          </p:spPr>
          <p:txBody>
            <a:bodyPr wrap="none" lIns="0" tIns="0" rIns="0" bIns="0">
              <a:spAutoFit/>
            </a:bodyPr>
            <a:lstStyle/>
            <a:p>
              <a:r>
                <a:rPr lang="en-US" sz="1100" b="1" i="1"/>
                <a:t>Sizer</a:t>
              </a:r>
              <a:endParaRPr lang="en-US"/>
            </a:p>
          </p:txBody>
        </p:sp>
        <p:sp>
          <p:nvSpPr>
            <p:cNvPr id="67610" name="Rectangle 24"/>
            <p:cNvSpPr>
              <a:spLocks noChangeArrowheads="1"/>
            </p:cNvSpPr>
            <p:nvPr/>
          </p:nvSpPr>
          <p:spPr bwMode="auto">
            <a:xfrm>
              <a:off x="2018" y="2886"/>
              <a:ext cx="261" cy="106"/>
            </a:xfrm>
            <a:prstGeom prst="rect">
              <a:avLst/>
            </a:prstGeom>
            <a:noFill/>
            <a:ln w="9525">
              <a:noFill/>
              <a:miter lim="800000"/>
              <a:headEnd/>
              <a:tailEnd/>
            </a:ln>
          </p:spPr>
          <p:txBody>
            <a:bodyPr wrap="none" lIns="0" tIns="0" rIns="0" bIns="0">
              <a:spAutoFit/>
            </a:bodyPr>
            <a:lstStyle/>
            <a:p>
              <a:r>
                <a:rPr lang="en-US" sz="1100" b="1" i="1"/>
                <a:t>Impact</a:t>
              </a:r>
              <a:endParaRPr lang="en-US"/>
            </a:p>
          </p:txBody>
        </p:sp>
        <p:sp>
          <p:nvSpPr>
            <p:cNvPr id="67611" name="Rectangle 25"/>
            <p:cNvSpPr>
              <a:spLocks noChangeArrowheads="1"/>
            </p:cNvSpPr>
            <p:nvPr/>
          </p:nvSpPr>
          <p:spPr bwMode="auto">
            <a:xfrm>
              <a:off x="1474" y="2781"/>
              <a:ext cx="276" cy="106"/>
            </a:xfrm>
            <a:prstGeom prst="rect">
              <a:avLst/>
            </a:prstGeom>
            <a:noFill/>
            <a:ln w="9525">
              <a:noFill/>
              <a:miter lim="800000"/>
              <a:headEnd/>
              <a:tailEnd/>
            </a:ln>
          </p:spPr>
          <p:txBody>
            <a:bodyPr wrap="none" lIns="0" tIns="0" rIns="0" bIns="0">
              <a:spAutoFit/>
            </a:bodyPr>
            <a:lstStyle/>
            <a:p>
              <a:r>
                <a:rPr lang="en-US" sz="1100" b="1" i="1"/>
                <a:t>Double</a:t>
              </a:r>
              <a:endParaRPr lang="en-US"/>
            </a:p>
          </p:txBody>
        </p:sp>
        <p:sp>
          <p:nvSpPr>
            <p:cNvPr id="67612" name="Rectangle 26"/>
            <p:cNvSpPr>
              <a:spLocks noChangeArrowheads="1"/>
            </p:cNvSpPr>
            <p:nvPr/>
          </p:nvSpPr>
          <p:spPr bwMode="auto">
            <a:xfrm>
              <a:off x="2426" y="2903"/>
              <a:ext cx="325" cy="106"/>
            </a:xfrm>
            <a:prstGeom prst="rect">
              <a:avLst/>
            </a:prstGeom>
            <a:noFill/>
            <a:ln w="9525">
              <a:noFill/>
              <a:miter lim="800000"/>
              <a:headEnd/>
              <a:tailEnd/>
            </a:ln>
          </p:spPr>
          <p:txBody>
            <a:bodyPr wrap="none" lIns="0" tIns="0" rIns="0" bIns="0">
              <a:spAutoFit/>
            </a:bodyPr>
            <a:lstStyle/>
            <a:p>
              <a:r>
                <a:rPr lang="en-US" sz="1100" b="1" i="1"/>
                <a:t>Hammer</a:t>
              </a:r>
              <a:endParaRPr lang="en-US"/>
            </a:p>
          </p:txBody>
        </p:sp>
        <p:sp>
          <p:nvSpPr>
            <p:cNvPr id="67613" name="Rectangle 27"/>
            <p:cNvSpPr>
              <a:spLocks noChangeArrowheads="1"/>
            </p:cNvSpPr>
            <p:nvPr/>
          </p:nvSpPr>
          <p:spPr bwMode="auto">
            <a:xfrm>
              <a:off x="4918" y="2856"/>
              <a:ext cx="338" cy="106"/>
            </a:xfrm>
            <a:prstGeom prst="rect">
              <a:avLst/>
            </a:prstGeom>
            <a:noFill/>
            <a:ln w="9525">
              <a:noFill/>
              <a:miter lim="800000"/>
              <a:headEnd/>
              <a:tailEnd/>
            </a:ln>
          </p:spPr>
          <p:txBody>
            <a:bodyPr wrap="none" lIns="0" tIns="0" rIns="0" bIns="0">
              <a:spAutoFit/>
            </a:bodyPr>
            <a:lstStyle/>
            <a:p>
              <a:r>
                <a:rPr lang="en-US" sz="1100" b="1" i="1"/>
                <a:t>Gyratory</a:t>
              </a:r>
              <a:endParaRPr lang="en-US"/>
            </a:p>
          </p:txBody>
        </p:sp>
        <p:sp>
          <p:nvSpPr>
            <p:cNvPr id="67614" name="Rectangle 28"/>
            <p:cNvSpPr>
              <a:spLocks noChangeArrowheads="1"/>
            </p:cNvSpPr>
            <p:nvPr/>
          </p:nvSpPr>
          <p:spPr bwMode="auto">
            <a:xfrm>
              <a:off x="5390" y="2856"/>
              <a:ext cx="155" cy="107"/>
            </a:xfrm>
            <a:prstGeom prst="rect">
              <a:avLst/>
            </a:prstGeom>
            <a:noFill/>
            <a:ln w="9525">
              <a:noFill/>
              <a:miter lim="800000"/>
              <a:headEnd/>
              <a:tailEnd/>
            </a:ln>
          </p:spPr>
          <p:txBody>
            <a:bodyPr wrap="none" lIns="0" tIns="0" rIns="0" bIns="0">
              <a:spAutoFit/>
            </a:bodyPr>
            <a:lstStyle/>
            <a:p>
              <a:r>
                <a:rPr lang="en-US" sz="1100" b="1" i="1"/>
                <a:t>Jaw</a:t>
              </a:r>
              <a:endParaRPr lang="en-US"/>
            </a:p>
          </p:txBody>
        </p:sp>
        <p:sp>
          <p:nvSpPr>
            <p:cNvPr id="67615" name="Rectangle 29"/>
            <p:cNvSpPr>
              <a:spLocks noChangeArrowheads="1"/>
            </p:cNvSpPr>
            <p:nvPr/>
          </p:nvSpPr>
          <p:spPr bwMode="auto">
            <a:xfrm>
              <a:off x="2426" y="2781"/>
              <a:ext cx="266" cy="106"/>
            </a:xfrm>
            <a:prstGeom prst="rect">
              <a:avLst/>
            </a:prstGeom>
            <a:noFill/>
            <a:ln w="9525">
              <a:noFill/>
              <a:miter lim="800000"/>
              <a:headEnd/>
              <a:tailEnd/>
            </a:ln>
          </p:spPr>
          <p:txBody>
            <a:bodyPr wrap="none" lIns="0" tIns="0" rIns="0" bIns="0">
              <a:spAutoFit/>
            </a:bodyPr>
            <a:lstStyle/>
            <a:p>
              <a:r>
                <a:rPr lang="en-US" sz="1100" b="1" i="1"/>
                <a:t>Single </a:t>
              </a:r>
              <a:endParaRPr lang="en-US"/>
            </a:p>
          </p:txBody>
        </p:sp>
        <p:sp>
          <p:nvSpPr>
            <p:cNvPr id="67616" name="Rectangle 30"/>
            <p:cNvSpPr>
              <a:spLocks noChangeArrowheads="1"/>
            </p:cNvSpPr>
            <p:nvPr/>
          </p:nvSpPr>
          <p:spPr bwMode="auto">
            <a:xfrm>
              <a:off x="1474" y="2886"/>
              <a:ext cx="325" cy="106"/>
            </a:xfrm>
            <a:prstGeom prst="rect">
              <a:avLst/>
            </a:prstGeom>
            <a:noFill/>
            <a:ln w="9525">
              <a:noFill/>
              <a:miter lim="800000"/>
              <a:headEnd/>
              <a:tailEnd/>
            </a:ln>
          </p:spPr>
          <p:txBody>
            <a:bodyPr wrap="none" lIns="0" tIns="0" rIns="0" bIns="0">
              <a:spAutoFit/>
            </a:bodyPr>
            <a:lstStyle/>
            <a:p>
              <a:r>
                <a:rPr lang="en-US" sz="1100" b="1" i="1"/>
                <a:t>Hammer</a:t>
              </a:r>
              <a:endParaRPr lang="en-US"/>
            </a:p>
          </p:txBody>
        </p:sp>
        <p:sp>
          <p:nvSpPr>
            <p:cNvPr id="67617" name="Rectangle 31"/>
            <p:cNvSpPr>
              <a:spLocks noChangeArrowheads="1"/>
            </p:cNvSpPr>
            <p:nvPr/>
          </p:nvSpPr>
          <p:spPr bwMode="auto">
            <a:xfrm>
              <a:off x="2900" y="2870"/>
              <a:ext cx="317" cy="106"/>
            </a:xfrm>
            <a:prstGeom prst="rect">
              <a:avLst/>
            </a:prstGeom>
            <a:noFill/>
            <a:ln w="9525">
              <a:noFill/>
              <a:miter lim="800000"/>
              <a:headEnd/>
              <a:tailEnd/>
            </a:ln>
          </p:spPr>
          <p:txBody>
            <a:bodyPr wrap="none" lIns="0" tIns="0" rIns="0" bIns="0">
              <a:spAutoFit/>
            </a:bodyPr>
            <a:lstStyle/>
            <a:p>
              <a:r>
                <a:rPr lang="en-US" sz="1100" b="1" i="1"/>
                <a:t>Process</a:t>
              </a:r>
              <a:endParaRPr lang="en-US"/>
            </a:p>
          </p:txBody>
        </p:sp>
        <p:sp>
          <p:nvSpPr>
            <p:cNvPr id="67618" name="Rectangle 33"/>
            <p:cNvSpPr>
              <a:spLocks noChangeArrowheads="1"/>
            </p:cNvSpPr>
            <p:nvPr/>
          </p:nvSpPr>
          <p:spPr bwMode="auto">
            <a:xfrm>
              <a:off x="2400" y="2115"/>
              <a:ext cx="276" cy="106"/>
            </a:xfrm>
            <a:prstGeom prst="rect">
              <a:avLst/>
            </a:prstGeom>
            <a:noFill/>
            <a:ln w="9525">
              <a:noFill/>
              <a:miter lim="800000"/>
              <a:headEnd/>
              <a:tailEnd/>
            </a:ln>
          </p:spPr>
          <p:txBody>
            <a:bodyPr wrap="none" lIns="0" tIns="0" rIns="0" bIns="0">
              <a:spAutoFit/>
            </a:bodyPr>
            <a:lstStyle/>
            <a:p>
              <a:r>
                <a:rPr lang="en-US" sz="1100" b="1"/>
                <a:t>Coarse</a:t>
              </a:r>
              <a:endParaRPr lang="en-US"/>
            </a:p>
          </p:txBody>
        </p:sp>
        <p:sp>
          <p:nvSpPr>
            <p:cNvPr id="67619" name="Freeform 35"/>
            <p:cNvSpPr>
              <a:spLocks/>
            </p:cNvSpPr>
            <p:nvPr/>
          </p:nvSpPr>
          <p:spPr bwMode="auto">
            <a:xfrm>
              <a:off x="4191" y="1161"/>
              <a:ext cx="996" cy="537"/>
            </a:xfrm>
            <a:custGeom>
              <a:avLst/>
              <a:gdLst>
                <a:gd name="T0" fmla="*/ 498 w 996"/>
                <a:gd name="T1" fmla="*/ 0 h 537"/>
                <a:gd name="T2" fmla="*/ 0 w 996"/>
                <a:gd name="T3" fmla="*/ 268 h 537"/>
                <a:gd name="T4" fmla="*/ 498 w 996"/>
                <a:gd name="T5" fmla="*/ 537 h 537"/>
                <a:gd name="T6" fmla="*/ 996 w 996"/>
                <a:gd name="T7" fmla="*/ 268 h 537"/>
                <a:gd name="T8" fmla="*/ 498 w 996"/>
                <a:gd name="T9" fmla="*/ 0 h 537"/>
                <a:gd name="T10" fmla="*/ 0 60000 65536"/>
                <a:gd name="T11" fmla="*/ 0 60000 65536"/>
                <a:gd name="T12" fmla="*/ 0 60000 65536"/>
                <a:gd name="T13" fmla="*/ 0 60000 65536"/>
                <a:gd name="T14" fmla="*/ 0 60000 65536"/>
                <a:gd name="T15" fmla="*/ 0 w 996"/>
                <a:gd name="T16" fmla="*/ 0 h 537"/>
                <a:gd name="T17" fmla="*/ 996 w 996"/>
                <a:gd name="T18" fmla="*/ 537 h 537"/>
              </a:gdLst>
              <a:ahLst/>
              <a:cxnLst>
                <a:cxn ang="T10">
                  <a:pos x="T0" y="T1"/>
                </a:cxn>
                <a:cxn ang="T11">
                  <a:pos x="T2" y="T3"/>
                </a:cxn>
                <a:cxn ang="T12">
                  <a:pos x="T4" y="T5"/>
                </a:cxn>
                <a:cxn ang="T13">
                  <a:pos x="T6" y="T7"/>
                </a:cxn>
                <a:cxn ang="T14">
                  <a:pos x="T8" y="T9"/>
                </a:cxn>
              </a:cxnLst>
              <a:rect l="T15" t="T16" r="T17" b="T18"/>
              <a:pathLst>
                <a:path w="996" h="537">
                  <a:moveTo>
                    <a:pt x="498" y="0"/>
                  </a:moveTo>
                  <a:lnTo>
                    <a:pt x="0" y="268"/>
                  </a:lnTo>
                  <a:lnTo>
                    <a:pt x="498" y="537"/>
                  </a:lnTo>
                  <a:lnTo>
                    <a:pt x="996" y="268"/>
                  </a:lnTo>
                  <a:lnTo>
                    <a:pt x="498" y="0"/>
                  </a:lnTo>
                  <a:close/>
                </a:path>
              </a:pathLst>
            </a:custGeom>
            <a:noFill/>
            <a:ln w="25400" cap="rnd">
              <a:solidFill>
                <a:srgbClr val="FF0000"/>
              </a:solidFill>
              <a:prstDash val="solid"/>
              <a:miter lim="800000"/>
              <a:headEnd/>
              <a:tailEnd/>
            </a:ln>
          </p:spPr>
          <p:txBody>
            <a:bodyPr/>
            <a:lstStyle/>
            <a:p>
              <a:endParaRPr lang="de-DE"/>
            </a:p>
          </p:txBody>
        </p:sp>
        <p:sp>
          <p:nvSpPr>
            <p:cNvPr id="67620" name="Freeform 36"/>
            <p:cNvSpPr>
              <a:spLocks/>
            </p:cNvSpPr>
            <p:nvPr/>
          </p:nvSpPr>
          <p:spPr bwMode="auto">
            <a:xfrm>
              <a:off x="1865" y="1161"/>
              <a:ext cx="996" cy="537"/>
            </a:xfrm>
            <a:custGeom>
              <a:avLst/>
              <a:gdLst>
                <a:gd name="T0" fmla="*/ 498 w 996"/>
                <a:gd name="T1" fmla="*/ 0 h 537"/>
                <a:gd name="T2" fmla="*/ 0 w 996"/>
                <a:gd name="T3" fmla="*/ 268 h 537"/>
                <a:gd name="T4" fmla="*/ 498 w 996"/>
                <a:gd name="T5" fmla="*/ 537 h 537"/>
                <a:gd name="T6" fmla="*/ 996 w 996"/>
                <a:gd name="T7" fmla="*/ 268 h 537"/>
                <a:gd name="T8" fmla="*/ 498 w 996"/>
                <a:gd name="T9" fmla="*/ 0 h 537"/>
                <a:gd name="T10" fmla="*/ 0 60000 65536"/>
                <a:gd name="T11" fmla="*/ 0 60000 65536"/>
                <a:gd name="T12" fmla="*/ 0 60000 65536"/>
                <a:gd name="T13" fmla="*/ 0 60000 65536"/>
                <a:gd name="T14" fmla="*/ 0 60000 65536"/>
                <a:gd name="T15" fmla="*/ 0 w 996"/>
                <a:gd name="T16" fmla="*/ 0 h 537"/>
                <a:gd name="T17" fmla="*/ 996 w 996"/>
                <a:gd name="T18" fmla="*/ 537 h 537"/>
              </a:gdLst>
              <a:ahLst/>
              <a:cxnLst>
                <a:cxn ang="T10">
                  <a:pos x="T0" y="T1"/>
                </a:cxn>
                <a:cxn ang="T11">
                  <a:pos x="T2" y="T3"/>
                </a:cxn>
                <a:cxn ang="T12">
                  <a:pos x="T4" y="T5"/>
                </a:cxn>
                <a:cxn ang="T13">
                  <a:pos x="T6" y="T7"/>
                </a:cxn>
                <a:cxn ang="T14">
                  <a:pos x="T8" y="T9"/>
                </a:cxn>
              </a:cxnLst>
              <a:rect l="T15" t="T16" r="T17" b="T18"/>
              <a:pathLst>
                <a:path w="996" h="537">
                  <a:moveTo>
                    <a:pt x="498" y="0"/>
                  </a:moveTo>
                  <a:lnTo>
                    <a:pt x="0" y="268"/>
                  </a:lnTo>
                  <a:lnTo>
                    <a:pt x="498" y="537"/>
                  </a:lnTo>
                  <a:lnTo>
                    <a:pt x="996" y="268"/>
                  </a:lnTo>
                  <a:lnTo>
                    <a:pt x="498" y="0"/>
                  </a:lnTo>
                  <a:close/>
                </a:path>
              </a:pathLst>
            </a:custGeom>
            <a:noFill/>
            <a:ln w="25400" cap="rnd">
              <a:solidFill>
                <a:srgbClr val="FF0000"/>
              </a:solidFill>
              <a:prstDash val="solid"/>
              <a:miter lim="800000"/>
              <a:headEnd/>
              <a:tailEnd/>
            </a:ln>
          </p:spPr>
          <p:txBody>
            <a:bodyPr/>
            <a:lstStyle/>
            <a:p>
              <a:endParaRPr lang="de-DE"/>
            </a:p>
          </p:txBody>
        </p:sp>
        <p:sp>
          <p:nvSpPr>
            <p:cNvPr id="67621" name="Freeform 37"/>
            <p:cNvSpPr>
              <a:spLocks/>
            </p:cNvSpPr>
            <p:nvPr/>
          </p:nvSpPr>
          <p:spPr bwMode="auto">
            <a:xfrm>
              <a:off x="3195" y="1555"/>
              <a:ext cx="996" cy="537"/>
            </a:xfrm>
            <a:custGeom>
              <a:avLst/>
              <a:gdLst>
                <a:gd name="T0" fmla="*/ 498 w 996"/>
                <a:gd name="T1" fmla="*/ 0 h 537"/>
                <a:gd name="T2" fmla="*/ 0 w 996"/>
                <a:gd name="T3" fmla="*/ 268 h 537"/>
                <a:gd name="T4" fmla="*/ 498 w 996"/>
                <a:gd name="T5" fmla="*/ 537 h 537"/>
                <a:gd name="T6" fmla="*/ 996 w 996"/>
                <a:gd name="T7" fmla="*/ 268 h 537"/>
                <a:gd name="T8" fmla="*/ 498 w 996"/>
                <a:gd name="T9" fmla="*/ 0 h 537"/>
                <a:gd name="T10" fmla="*/ 0 60000 65536"/>
                <a:gd name="T11" fmla="*/ 0 60000 65536"/>
                <a:gd name="T12" fmla="*/ 0 60000 65536"/>
                <a:gd name="T13" fmla="*/ 0 60000 65536"/>
                <a:gd name="T14" fmla="*/ 0 60000 65536"/>
                <a:gd name="T15" fmla="*/ 0 w 996"/>
                <a:gd name="T16" fmla="*/ 0 h 537"/>
                <a:gd name="T17" fmla="*/ 996 w 996"/>
                <a:gd name="T18" fmla="*/ 537 h 537"/>
              </a:gdLst>
              <a:ahLst/>
              <a:cxnLst>
                <a:cxn ang="T10">
                  <a:pos x="T0" y="T1"/>
                </a:cxn>
                <a:cxn ang="T11">
                  <a:pos x="T2" y="T3"/>
                </a:cxn>
                <a:cxn ang="T12">
                  <a:pos x="T4" y="T5"/>
                </a:cxn>
                <a:cxn ang="T13">
                  <a:pos x="T6" y="T7"/>
                </a:cxn>
                <a:cxn ang="T14">
                  <a:pos x="T8" y="T9"/>
                </a:cxn>
              </a:cxnLst>
              <a:rect l="T15" t="T16" r="T17" b="T18"/>
              <a:pathLst>
                <a:path w="996" h="537">
                  <a:moveTo>
                    <a:pt x="498" y="0"/>
                  </a:moveTo>
                  <a:lnTo>
                    <a:pt x="0" y="268"/>
                  </a:lnTo>
                  <a:lnTo>
                    <a:pt x="498" y="537"/>
                  </a:lnTo>
                  <a:lnTo>
                    <a:pt x="996" y="268"/>
                  </a:lnTo>
                  <a:lnTo>
                    <a:pt x="498" y="0"/>
                  </a:lnTo>
                  <a:close/>
                </a:path>
              </a:pathLst>
            </a:custGeom>
            <a:noFill/>
            <a:ln w="25400" cap="rnd">
              <a:solidFill>
                <a:srgbClr val="FF0000"/>
              </a:solidFill>
              <a:prstDash val="solid"/>
              <a:miter lim="800000"/>
              <a:headEnd/>
              <a:tailEnd/>
            </a:ln>
          </p:spPr>
          <p:txBody>
            <a:bodyPr/>
            <a:lstStyle/>
            <a:p>
              <a:endParaRPr lang="de-DE"/>
            </a:p>
          </p:txBody>
        </p:sp>
        <p:sp>
          <p:nvSpPr>
            <p:cNvPr id="67622" name="Rectangle 38"/>
            <p:cNvSpPr>
              <a:spLocks noChangeArrowheads="1"/>
            </p:cNvSpPr>
            <p:nvPr/>
          </p:nvSpPr>
          <p:spPr bwMode="auto">
            <a:xfrm>
              <a:off x="2741" y="2065"/>
              <a:ext cx="604" cy="378"/>
            </a:xfrm>
            <a:prstGeom prst="rect">
              <a:avLst/>
            </a:prstGeom>
            <a:noFill/>
            <a:ln w="25400" cap="rnd">
              <a:solidFill>
                <a:srgbClr val="FF0000"/>
              </a:solidFill>
              <a:miter lim="800000"/>
              <a:headEnd/>
              <a:tailEnd/>
            </a:ln>
          </p:spPr>
          <p:txBody>
            <a:bodyPr/>
            <a:lstStyle/>
            <a:p>
              <a:endParaRPr lang="de-CH"/>
            </a:p>
          </p:txBody>
        </p:sp>
        <p:sp>
          <p:nvSpPr>
            <p:cNvPr id="67623" name="Freeform 39"/>
            <p:cNvSpPr>
              <a:spLocks noEditPoints="1"/>
            </p:cNvSpPr>
            <p:nvPr/>
          </p:nvSpPr>
          <p:spPr bwMode="auto">
            <a:xfrm>
              <a:off x="3668" y="2092"/>
              <a:ext cx="71" cy="605"/>
            </a:xfrm>
            <a:custGeom>
              <a:avLst/>
              <a:gdLst>
                <a:gd name="T0" fmla="*/ 42 w 71"/>
                <a:gd name="T1" fmla="*/ 0 h 605"/>
                <a:gd name="T2" fmla="*/ 43 w 71"/>
                <a:gd name="T3" fmla="*/ 547 h 605"/>
                <a:gd name="T4" fmla="*/ 28 w 71"/>
                <a:gd name="T5" fmla="*/ 547 h 605"/>
                <a:gd name="T6" fmla="*/ 28 w 71"/>
                <a:gd name="T7" fmla="*/ 0 h 605"/>
                <a:gd name="T8" fmla="*/ 42 w 71"/>
                <a:gd name="T9" fmla="*/ 0 h 605"/>
                <a:gd name="T10" fmla="*/ 71 w 71"/>
                <a:gd name="T11" fmla="*/ 541 h 605"/>
                <a:gd name="T12" fmla="*/ 36 w 71"/>
                <a:gd name="T13" fmla="*/ 605 h 605"/>
                <a:gd name="T14" fmla="*/ 0 w 71"/>
                <a:gd name="T15" fmla="*/ 541 h 605"/>
                <a:gd name="T16" fmla="*/ 71 w 71"/>
                <a:gd name="T17" fmla="*/ 541 h 6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1"/>
                <a:gd name="T28" fmla="*/ 0 h 605"/>
                <a:gd name="T29" fmla="*/ 71 w 71"/>
                <a:gd name="T30" fmla="*/ 605 h 60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1" h="605">
                  <a:moveTo>
                    <a:pt x="42" y="0"/>
                  </a:moveTo>
                  <a:lnTo>
                    <a:pt x="43" y="547"/>
                  </a:lnTo>
                  <a:lnTo>
                    <a:pt x="28" y="547"/>
                  </a:lnTo>
                  <a:lnTo>
                    <a:pt x="28" y="0"/>
                  </a:lnTo>
                  <a:lnTo>
                    <a:pt x="42" y="0"/>
                  </a:lnTo>
                  <a:close/>
                  <a:moveTo>
                    <a:pt x="71" y="541"/>
                  </a:moveTo>
                  <a:lnTo>
                    <a:pt x="36" y="605"/>
                  </a:lnTo>
                  <a:lnTo>
                    <a:pt x="0" y="541"/>
                  </a:lnTo>
                  <a:lnTo>
                    <a:pt x="71" y="541"/>
                  </a:lnTo>
                  <a:close/>
                </a:path>
              </a:pathLst>
            </a:custGeom>
            <a:solidFill>
              <a:srgbClr val="FF0000"/>
            </a:solidFill>
            <a:ln w="1588" cap="flat">
              <a:solidFill>
                <a:srgbClr val="FF0000"/>
              </a:solidFill>
              <a:prstDash val="solid"/>
              <a:bevel/>
              <a:headEnd/>
              <a:tailEnd/>
            </a:ln>
          </p:spPr>
          <p:txBody>
            <a:bodyPr/>
            <a:lstStyle/>
            <a:p>
              <a:endParaRPr lang="de-DE"/>
            </a:p>
          </p:txBody>
        </p:sp>
        <p:sp>
          <p:nvSpPr>
            <p:cNvPr id="67624" name="Freeform 40"/>
            <p:cNvSpPr>
              <a:spLocks noEditPoints="1"/>
            </p:cNvSpPr>
            <p:nvPr/>
          </p:nvSpPr>
          <p:spPr bwMode="auto">
            <a:xfrm>
              <a:off x="3008" y="1817"/>
              <a:ext cx="179" cy="241"/>
            </a:xfrm>
            <a:custGeom>
              <a:avLst/>
              <a:gdLst>
                <a:gd name="T0" fmla="*/ 179 w 179"/>
                <a:gd name="T1" fmla="*/ 13 h 241"/>
                <a:gd name="T2" fmla="*/ 35 w 179"/>
                <a:gd name="T3" fmla="*/ 13 h 241"/>
                <a:gd name="T4" fmla="*/ 43 w 179"/>
                <a:gd name="T5" fmla="*/ 6 h 241"/>
                <a:gd name="T6" fmla="*/ 43 w 179"/>
                <a:gd name="T7" fmla="*/ 183 h 241"/>
                <a:gd name="T8" fmla="*/ 28 w 179"/>
                <a:gd name="T9" fmla="*/ 183 h 241"/>
                <a:gd name="T10" fmla="*/ 28 w 179"/>
                <a:gd name="T11" fmla="*/ 0 h 241"/>
                <a:gd name="T12" fmla="*/ 179 w 179"/>
                <a:gd name="T13" fmla="*/ 0 h 241"/>
                <a:gd name="T14" fmla="*/ 179 w 179"/>
                <a:gd name="T15" fmla="*/ 13 h 241"/>
                <a:gd name="T16" fmla="*/ 71 w 179"/>
                <a:gd name="T17" fmla="*/ 177 h 241"/>
                <a:gd name="T18" fmla="*/ 35 w 179"/>
                <a:gd name="T19" fmla="*/ 241 h 241"/>
                <a:gd name="T20" fmla="*/ 0 w 179"/>
                <a:gd name="T21" fmla="*/ 177 h 241"/>
                <a:gd name="T22" fmla="*/ 71 w 179"/>
                <a:gd name="T23" fmla="*/ 177 h 2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9"/>
                <a:gd name="T37" fmla="*/ 0 h 241"/>
                <a:gd name="T38" fmla="*/ 179 w 179"/>
                <a:gd name="T39" fmla="*/ 241 h 24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9" h="241">
                  <a:moveTo>
                    <a:pt x="179" y="13"/>
                  </a:moveTo>
                  <a:lnTo>
                    <a:pt x="35" y="13"/>
                  </a:lnTo>
                  <a:lnTo>
                    <a:pt x="43" y="6"/>
                  </a:lnTo>
                  <a:lnTo>
                    <a:pt x="43" y="183"/>
                  </a:lnTo>
                  <a:lnTo>
                    <a:pt x="28" y="183"/>
                  </a:lnTo>
                  <a:lnTo>
                    <a:pt x="28" y="0"/>
                  </a:lnTo>
                  <a:lnTo>
                    <a:pt x="179" y="0"/>
                  </a:lnTo>
                  <a:lnTo>
                    <a:pt x="179" y="13"/>
                  </a:lnTo>
                  <a:close/>
                  <a:moveTo>
                    <a:pt x="71" y="177"/>
                  </a:moveTo>
                  <a:lnTo>
                    <a:pt x="35" y="241"/>
                  </a:lnTo>
                  <a:lnTo>
                    <a:pt x="0" y="177"/>
                  </a:lnTo>
                  <a:lnTo>
                    <a:pt x="71" y="177"/>
                  </a:lnTo>
                  <a:close/>
                </a:path>
              </a:pathLst>
            </a:custGeom>
            <a:solidFill>
              <a:srgbClr val="FF0000"/>
            </a:solidFill>
            <a:ln w="1588" cap="flat">
              <a:solidFill>
                <a:srgbClr val="FF0000"/>
              </a:solidFill>
              <a:prstDash val="solid"/>
              <a:bevel/>
              <a:headEnd/>
              <a:tailEnd/>
            </a:ln>
          </p:spPr>
          <p:txBody>
            <a:bodyPr/>
            <a:lstStyle/>
            <a:p>
              <a:endParaRPr lang="de-DE"/>
            </a:p>
          </p:txBody>
        </p:sp>
        <p:sp>
          <p:nvSpPr>
            <p:cNvPr id="67625" name="Freeform 41"/>
            <p:cNvSpPr>
              <a:spLocks noEditPoints="1"/>
            </p:cNvSpPr>
            <p:nvPr/>
          </p:nvSpPr>
          <p:spPr bwMode="auto">
            <a:xfrm>
              <a:off x="4199" y="1817"/>
              <a:ext cx="354" cy="860"/>
            </a:xfrm>
            <a:custGeom>
              <a:avLst/>
              <a:gdLst>
                <a:gd name="T0" fmla="*/ 0 w 354"/>
                <a:gd name="T1" fmla="*/ 0 h 860"/>
                <a:gd name="T2" fmla="*/ 325 w 354"/>
                <a:gd name="T3" fmla="*/ 0 h 860"/>
                <a:gd name="T4" fmla="*/ 325 w 354"/>
                <a:gd name="T5" fmla="*/ 802 h 860"/>
                <a:gd name="T6" fmla="*/ 311 w 354"/>
                <a:gd name="T7" fmla="*/ 802 h 860"/>
                <a:gd name="T8" fmla="*/ 311 w 354"/>
                <a:gd name="T9" fmla="*/ 6 h 860"/>
                <a:gd name="T10" fmla="*/ 318 w 354"/>
                <a:gd name="T11" fmla="*/ 13 h 860"/>
                <a:gd name="T12" fmla="*/ 0 w 354"/>
                <a:gd name="T13" fmla="*/ 13 h 860"/>
                <a:gd name="T14" fmla="*/ 0 w 354"/>
                <a:gd name="T15" fmla="*/ 0 h 860"/>
                <a:gd name="T16" fmla="*/ 354 w 354"/>
                <a:gd name="T17" fmla="*/ 795 h 860"/>
                <a:gd name="T18" fmla="*/ 318 w 354"/>
                <a:gd name="T19" fmla="*/ 860 h 860"/>
                <a:gd name="T20" fmla="*/ 283 w 354"/>
                <a:gd name="T21" fmla="*/ 795 h 860"/>
                <a:gd name="T22" fmla="*/ 354 w 354"/>
                <a:gd name="T23" fmla="*/ 795 h 86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4"/>
                <a:gd name="T37" fmla="*/ 0 h 860"/>
                <a:gd name="T38" fmla="*/ 354 w 354"/>
                <a:gd name="T39" fmla="*/ 860 h 86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4" h="860">
                  <a:moveTo>
                    <a:pt x="0" y="0"/>
                  </a:moveTo>
                  <a:lnTo>
                    <a:pt x="325" y="0"/>
                  </a:lnTo>
                  <a:lnTo>
                    <a:pt x="325" y="802"/>
                  </a:lnTo>
                  <a:lnTo>
                    <a:pt x="311" y="802"/>
                  </a:lnTo>
                  <a:lnTo>
                    <a:pt x="311" y="6"/>
                  </a:lnTo>
                  <a:lnTo>
                    <a:pt x="318" y="13"/>
                  </a:lnTo>
                  <a:lnTo>
                    <a:pt x="0" y="13"/>
                  </a:lnTo>
                  <a:lnTo>
                    <a:pt x="0" y="0"/>
                  </a:lnTo>
                  <a:close/>
                  <a:moveTo>
                    <a:pt x="354" y="795"/>
                  </a:moveTo>
                  <a:lnTo>
                    <a:pt x="318" y="860"/>
                  </a:lnTo>
                  <a:lnTo>
                    <a:pt x="283" y="795"/>
                  </a:lnTo>
                  <a:lnTo>
                    <a:pt x="354" y="795"/>
                  </a:lnTo>
                  <a:close/>
                </a:path>
              </a:pathLst>
            </a:custGeom>
            <a:solidFill>
              <a:srgbClr val="FF0000"/>
            </a:solidFill>
            <a:ln w="1588" cap="flat">
              <a:solidFill>
                <a:srgbClr val="FF0000"/>
              </a:solidFill>
              <a:prstDash val="solid"/>
              <a:bevel/>
              <a:headEnd/>
              <a:tailEnd/>
            </a:ln>
          </p:spPr>
          <p:txBody>
            <a:bodyPr/>
            <a:lstStyle/>
            <a:p>
              <a:endParaRPr lang="de-DE"/>
            </a:p>
          </p:txBody>
        </p:sp>
        <p:sp>
          <p:nvSpPr>
            <p:cNvPr id="67626" name="Rectangle 42"/>
            <p:cNvSpPr>
              <a:spLocks noChangeArrowheads="1"/>
            </p:cNvSpPr>
            <p:nvPr/>
          </p:nvSpPr>
          <p:spPr bwMode="auto">
            <a:xfrm>
              <a:off x="3424" y="917"/>
              <a:ext cx="480" cy="115"/>
            </a:xfrm>
            <a:prstGeom prst="rect">
              <a:avLst/>
            </a:prstGeom>
            <a:noFill/>
            <a:ln w="9525">
              <a:noFill/>
              <a:miter lim="800000"/>
              <a:headEnd/>
              <a:tailEnd/>
            </a:ln>
          </p:spPr>
          <p:txBody>
            <a:bodyPr wrap="none" lIns="0" tIns="0" rIns="0" bIns="0">
              <a:spAutoFit/>
            </a:bodyPr>
            <a:lstStyle/>
            <a:p>
              <a:r>
                <a:rPr lang="en-US" sz="1200" b="1"/>
                <a:t>Wear Rates</a:t>
              </a:r>
              <a:endParaRPr lang="en-US"/>
            </a:p>
          </p:txBody>
        </p:sp>
        <p:sp>
          <p:nvSpPr>
            <p:cNvPr id="67627" name="Freeform 43"/>
            <p:cNvSpPr>
              <a:spLocks noEditPoints="1"/>
            </p:cNvSpPr>
            <p:nvPr/>
          </p:nvSpPr>
          <p:spPr bwMode="auto">
            <a:xfrm>
              <a:off x="2327" y="967"/>
              <a:ext cx="860" cy="187"/>
            </a:xfrm>
            <a:custGeom>
              <a:avLst/>
              <a:gdLst>
                <a:gd name="T0" fmla="*/ 860 w 860"/>
                <a:gd name="T1" fmla="*/ 12 h 187"/>
                <a:gd name="T2" fmla="*/ 36 w 860"/>
                <a:gd name="T3" fmla="*/ 12 h 187"/>
                <a:gd name="T4" fmla="*/ 43 w 860"/>
                <a:gd name="T5" fmla="*/ 6 h 187"/>
                <a:gd name="T6" fmla="*/ 43 w 860"/>
                <a:gd name="T7" fmla="*/ 129 h 187"/>
                <a:gd name="T8" fmla="*/ 29 w 860"/>
                <a:gd name="T9" fmla="*/ 129 h 187"/>
                <a:gd name="T10" fmla="*/ 29 w 860"/>
                <a:gd name="T11" fmla="*/ 0 h 187"/>
                <a:gd name="T12" fmla="*/ 860 w 860"/>
                <a:gd name="T13" fmla="*/ 0 h 187"/>
                <a:gd name="T14" fmla="*/ 860 w 860"/>
                <a:gd name="T15" fmla="*/ 12 h 187"/>
                <a:gd name="T16" fmla="*/ 72 w 860"/>
                <a:gd name="T17" fmla="*/ 122 h 187"/>
                <a:gd name="T18" fmla="*/ 36 w 860"/>
                <a:gd name="T19" fmla="*/ 187 h 187"/>
                <a:gd name="T20" fmla="*/ 0 w 860"/>
                <a:gd name="T21" fmla="*/ 122 h 187"/>
                <a:gd name="T22" fmla="*/ 72 w 860"/>
                <a:gd name="T23" fmla="*/ 122 h 1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60"/>
                <a:gd name="T37" fmla="*/ 0 h 187"/>
                <a:gd name="T38" fmla="*/ 860 w 860"/>
                <a:gd name="T39" fmla="*/ 187 h 1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60" h="187">
                  <a:moveTo>
                    <a:pt x="860" y="12"/>
                  </a:moveTo>
                  <a:lnTo>
                    <a:pt x="36" y="12"/>
                  </a:lnTo>
                  <a:lnTo>
                    <a:pt x="43" y="6"/>
                  </a:lnTo>
                  <a:lnTo>
                    <a:pt x="43" y="129"/>
                  </a:lnTo>
                  <a:lnTo>
                    <a:pt x="29" y="129"/>
                  </a:lnTo>
                  <a:lnTo>
                    <a:pt x="29" y="0"/>
                  </a:lnTo>
                  <a:lnTo>
                    <a:pt x="860" y="0"/>
                  </a:lnTo>
                  <a:lnTo>
                    <a:pt x="860" y="12"/>
                  </a:lnTo>
                  <a:close/>
                  <a:moveTo>
                    <a:pt x="72" y="122"/>
                  </a:moveTo>
                  <a:lnTo>
                    <a:pt x="36" y="187"/>
                  </a:lnTo>
                  <a:lnTo>
                    <a:pt x="0" y="122"/>
                  </a:lnTo>
                  <a:lnTo>
                    <a:pt x="72" y="122"/>
                  </a:lnTo>
                  <a:close/>
                </a:path>
              </a:pathLst>
            </a:custGeom>
            <a:solidFill>
              <a:srgbClr val="FF0000"/>
            </a:solidFill>
            <a:ln w="1588" cap="flat">
              <a:solidFill>
                <a:srgbClr val="FF0000"/>
              </a:solidFill>
              <a:prstDash val="solid"/>
              <a:bevel/>
              <a:headEnd/>
              <a:tailEnd/>
            </a:ln>
          </p:spPr>
          <p:txBody>
            <a:bodyPr/>
            <a:lstStyle/>
            <a:p>
              <a:endParaRPr lang="de-DE"/>
            </a:p>
          </p:txBody>
        </p:sp>
        <p:sp>
          <p:nvSpPr>
            <p:cNvPr id="67628" name="Freeform 44"/>
            <p:cNvSpPr>
              <a:spLocks noEditPoints="1"/>
            </p:cNvSpPr>
            <p:nvPr/>
          </p:nvSpPr>
          <p:spPr bwMode="auto">
            <a:xfrm>
              <a:off x="4199" y="967"/>
              <a:ext cx="526" cy="187"/>
            </a:xfrm>
            <a:custGeom>
              <a:avLst/>
              <a:gdLst>
                <a:gd name="T0" fmla="*/ 0 w 526"/>
                <a:gd name="T1" fmla="*/ 0 h 187"/>
                <a:gd name="T2" fmla="*/ 498 w 526"/>
                <a:gd name="T3" fmla="*/ 0 h 187"/>
                <a:gd name="T4" fmla="*/ 498 w 526"/>
                <a:gd name="T5" fmla="*/ 129 h 187"/>
                <a:gd name="T6" fmla="*/ 483 w 526"/>
                <a:gd name="T7" fmla="*/ 129 h 187"/>
                <a:gd name="T8" fmla="*/ 483 w 526"/>
                <a:gd name="T9" fmla="*/ 6 h 187"/>
                <a:gd name="T10" fmla="*/ 491 w 526"/>
                <a:gd name="T11" fmla="*/ 12 h 187"/>
                <a:gd name="T12" fmla="*/ 0 w 526"/>
                <a:gd name="T13" fmla="*/ 12 h 187"/>
                <a:gd name="T14" fmla="*/ 0 w 526"/>
                <a:gd name="T15" fmla="*/ 0 h 187"/>
                <a:gd name="T16" fmla="*/ 526 w 526"/>
                <a:gd name="T17" fmla="*/ 122 h 187"/>
                <a:gd name="T18" fmla="*/ 491 w 526"/>
                <a:gd name="T19" fmla="*/ 187 h 187"/>
                <a:gd name="T20" fmla="*/ 455 w 526"/>
                <a:gd name="T21" fmla="*/ 122 h 187"/>
                <a:gd name="T22" fmla="*/ 526 w 526"/>
                <a:gd name="T23" fmla="*/ 122 h 1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26"/>
                <a:gd name="T37" fmla="*/ 0 h 187"/>
                <a:gd name="T38" fmla="*/ 526 w 526"/>
                <a:gd name="T39" fmla="*/ 187 h 1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26" h="187">
                  <a:moveTo>
                    <a:pt x="0" y="0"/>
                  </a:moveTo>
                  <a:lnTo>
                    <a:pt x="498" y="0"/>
                  </a:lnTo>
                  <a:lnTo>
                    <a:pt x="498" y="129"/>
                  </a:lnTo>
                  <a:lnTo>
                    <a:pt x="483" y="129"/>
                  </a:lnTo>
                  <a:lnTo>
                    <a:pt x="483" y="6"/>
                  </a:lnTo>
                  <a:lnTo>
                    <a:pt x="491" y="12"/>
                  </a:lnTo>
                  <a:lnTo>
                    <a:pt x="0" y="12"/>
                  </a:lnTo>
                  <a:lnTo>
                    <a:pt x="0" y="0"/>
                  </a:lnTo>
                  <a:close/>
                  <a:moveTo>
                    <a:pt x="526" y="122"/>
                  </a:moveTo>
                  <a:lnTo>
                    <a:pt x="491" y="187"/>
                  </a:lnTo>
                  <a:lnTo>
                    <a:pt x="455" y="122"/>
                  </a:lnTo>
                  <a:lnTo>
                    <a:pt x="526" y="122"/>
                  </a:lnTo>
                  <a:close/>
                </a:path>
              </a:pathLst>
            </a:custGeom>
            <a:solidFill>
              <a:srgbClr val="FF0000"/>
            </a:solidFill>
            <a:ln w="1588" cap="flat">
              <a:solidFill>
                <a:srgbClr val="FF0000"/>
              </a:solidFill>
              <a:prstDash val="solid"/>
              <a:bevel/>
              <a:headEnd/>
              <a:tailEnd/>
            </a:ln>
          </p:spPr>
          <p:txBody>
            <a:bodyPr/>
            <a:lstStyle/>
            <a:p>
              <a:endParaRPr lang="de-DE"/>
            </a:p>
          </p:txBody>
        </p:sp>
        <p:sp>
          <p:nvSpPr>
            <p:cNvPr id="67629" name="Freeform 45"/>
            <p:cNvSpPr>
              <a:spLocks noEditPoints="1"/>
            </p:cNvSpPr>
            <p:nvPr/>
          </p:nvSpPr>
          <p:spPr bwMode="auto">
            <a:xfrm>
              <a:off x="2868" y="1394"/>
              <a:ext cx="837" cy="65"/>
            </a:xfrm>
            <a:custGeom>
              <a:avLst/>
              <a:gdLst>
                <a:gd name="T0" fmla="*/ 0 w 837"/>
                <a:gd name="T1" fmla="*/ 29 h 65"/>
                <a:gd name="T2" fmla="*/ 772 w 837"/>
                <a:gd name="T3" fmla="*/ 26 h 65"/>
                <a:gd name="T4" fmla="*/ 773 w 837"/>
                <a:gd name="T5" fmla="*/ 39 h 65"/>
                <a:gd name="T6" fmla="*/ 0 w 837"/>
                <a:gd name="T7" fmla="*/ 42 h 65"/>
                <a:gd name="T8" fmla="*/ 0 w 837"/>
                <a:gd name="T9" fmla="*/ 29 h 65"/>
                <a:gd name="T10" fmla="*/ 765 w 837"/>
                <a:gd name="T11" fmla="*/ 0 h 65"/>
                <a:gd name="T12" fmla="*/ 837 w 837"/>
                <a:gd name="T13" fmla="*/ 32 h 65"/>
                <a:gd name="T14" fmla="*/ 765 w 837"/>
                <a:gd name="T15" fmla="*/ 65 h 65"/>
                <a:gd name="T16" fmla="*/ 765 w 837"/>
                <a:gd name="T17" fmla="*/ 0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37"/>
                <a:gd name="T28" fmla="*/ 0 h 65"/>
                <a:gd name="T29" fmla="*/ 837 w 837"/>
                <a:gd name="T30" fmla="*/ 65 h 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37" h="65">
                  <a:moveTo>
                    <a:pt x="0" y="29"/>
                  </a:moveTo>
                  <a:lnTo>
                    <a:pt x="772" y="26"/>
                  </a:lnTo>
                  <a:lnTo>
                    <a:pt x="773" y="39"/>
                  </a:lnTo>
                  <a:lnTo>
                    <a:pt x="0" y="42"/>
                  </a:lnTo>
                  <a:lnTo>
                    <a:pt x="0" y="29"/>
                  </a:lnTo>
                  <a:close/>
                  <a:moveTo>
                    <a:pt x="765" y="0"/>
                  </a:moveTo>
                  <a:lnTo>
                    <a:pt x="837" y="32"/>
                  </a:lnTo>
                  <a:lnTo>
                    <a:pt x="765" y="65"/>
                  </a:lnTo>
                  <a:lnTo>
                    <a:pt x="765" y="0"/>
                  </a:lnTo>
                  <a:close/>
                </a:path>
              </a:pathLst>
            </a:custGeom>
            <a:solidFill>
              <a:srgbClr val="FF0000"/>
            </a:solidFill>
            <a:ln w="1588" cap="flat">
              <a:solidFill>
                <a:srgbClr val="FF0000"/>
              </a:solidFill>
              <a:prstDash val="solid"/>
              <a:bevel/>
              <a:headEnd/>
              <a:tailEnd/>
            </a:ln>
          </p:spPr>
          <p:txBody>
            <a:bodyPr/>
            <a:lstStyle/>
            <a:p>
              <a:endParaRPr lang="de-DE"/>
            </a:p>
          </p:txBody>
        </p:sp>
        <p:sp>
          <p:nvSpPr>
            <p:cNvPr id="67630" name="Freeform 46"/>
            <p:cNvSpPr>
              <a:spLocks noEditPoints="1"/>
            </p:cNvSpPr>
            <p:nvPr/>
          </p:nvSpPr>
          <p:spPr bwMode="auto">
            <a:xfrm>
              <a:off x="3672" y="1394"/>
              <a:ext cx="512" cy="65"/>
            </a:xfrm>
            <a:custGeom>
              <a:avLst/>
              <a:gdLst>
                <a:gd name="T0" fmla="*/ 512 w 512"/>
                <a:gd name="T1" fmla="*/ 42 h 65"/>
                <a:gd name="T2" fmla="*/ 65 w 512"/>
                <a:gd name="T3" fmla="*/ 39 h 65"/>
                <a:gd name="T4" fmla="*/ 65 w 512"/>
                <a:gd name="T5" fmla="*/ 26 h 65"/>
                <a:gd name="T6" fmla="*/ 512 w 512"/>
                <a:gd name="T7" fmla="*/ 29 h 65"/>
                <a:gd name="T8" fmla="*/ 512 w 512"/>
                <a:gd name="T9" fmla="*/ 42 h 65"/>
                <a:gd name="T10" fmla="*/ 72 w 512"/>
                <a:gd name="T11" fmla="*/ 65 h 65"/>
                <a:gd name="T12" fmla="*/ 0 w 512"/>
                <a:gd name="T13" fmla="*/ 32 h 65"/>
                <a:gd name="T14" fmla="*/ 72 w 512"/>
                <a:gd name="T15" fmla="*/ 0 h 65"/>
                <a:gd name="T16" fmla="*/ 72 w 512"/>
                <a:gd name="T17" fmla="*/ 65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2"/>
                <a:gd name="T28" fmla="*/ 0 h 65"/>
                <a:gd name="T29" fmla="*/ 512 w 512"/>
                <a:gd name="T30" fmla="*/ 65 h 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2" h="65">
                  <a:moveTo>
                    <a:pt x="512" y="42"/>
                  </a:moveTo>
                  <a:lnTo>
                    <a:pt x="65" y="39"/>
                  </a:lnTo>
                  <a:lnTo>
                    <a:pt x="65" y="26"/>
                  </a:lnTo>
                  <a:lnTo>
                    <a:pt x="512" y="29"/>
                  </a:lnTo>
                  <a:lnTo>
                    <a:pt x="512" y="42"/>
                  </a:lnTo>
                  <a:close/>
                  <a:moveTo>
                    <a:pt x="72" y="65"/>
                  </a:moveTo>
                  <a:lnTo>
                    <a:pt x="0" y="32"/>
                  </a:lnTo>
                  <a:lnTo>
                    <a:pt x="72" y="0"/>
                  </a:lnTo>
                  <a:lnTo>
                    <a:pt x="72" y="65"/>
                  </a:lnTo>
                  <a:close/>
                </a:path>
              </a:pathLst>
            </a:custGeom>
            <a:solidFill>
              <a:srgbClr val="FF0000"/>
            </a:solidFill>
            <a:ln w="1588" cap="flat">
              <a:solidFill>
                <a:srgbClr val="FF0000"/>
              </a:solidFill>
              <a:prstDash val="solid"/>
              <a:bevel/>
              <a:headEnd/>
              <a:tailEnd/>
            </a:ln>
          </p:spPr>
          <p:txBody>
            <a:bodyPr/>
            <a:lstStyle/>
            <a:p>
              <a:endParaRPr lang="de-DE"/>
            </a:p>
          </p:txBody>
        </p:sp>
        <p:sp>
          <p:nvSpPr>
            <p:cNvPr id="67631" name="Freeform 47"/>
            <p:cNvSpPr>
              <a:spLocks noEditPoints="1"/>
            </p:cNvSpPr>
            <p:nvPr/>
          </p:nvSpPr>
          <p:spPr bwMode="auto">
            <a:xfrm>
              <a:off x="1622" y="1423"/>
              <a:ext cx="235" cy="1280"/>
            </a:xfrm>
            <a:custGeom>
              <a:avLst/>
              <a:gdLst>
                <a:gd name="T0" fmla="*/ 235 w 235"/>
                <a:gd name="T1" fmla="*/ 13 h 1280"/>
                <a:gd name="T2" fmla="*/ 35 w 235"/>
                <a:gd name="T3" fmla="*/ 13 h 1280"/>
                <a:gd name="T4" fmla="*/ 43 w 235"/>
                <a:gd name="T5" fmla="*/ 6 h 1280"/>
                <a:gd name="T6" fmla="*/ 43 w 235"/>
                <a:gd name="T7" fmla="*/ 1222 h 1280"/>
                <a:gd name="T8" fmla="*/ 28 w 235"/>
                <a:gd name="T9" fmla="*/ 1222 h 1280"/>
                <a:gd name="T10" fmla="*/ 28 w 235"/>
                <a:gd name="T11" fmla="*/ 0 h 1280"/>
                <a:gd name="T12" fmla="*/ 235 w 235"/>
                <a:gd name="T13" fmla="*/ 0 h 1280"/>
                <a:gd name="T14" fmla="*/ 235 w 235"/>
                <a:gd name="T15" fmla="*/ 13 h 1280"/>
                <a:gd name="T16" fmla="*/ 71 w 235"/>
                <a:gd name="T17" fmla="*/ 1216 h 1280"/>
                <a:gd name="T18" fmla="*/ 35 w 235"/>
                <a:gd name="T19" fmla="*/ 1280 h 1280"/>
                <a:gd name="T20" fmla="*/ 0 w 235"/>
                <a:gd name="T21" fmla="*/ 1216 h 1280"/>
                <a:gd name="T22" fmla="*/ 71 w 235"/>
                <a:gd name="T23" fmla="*/ 1216 h 1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80"/>
                <a:gd name="T38" fmla="*/ 235 w 235"/>
                <a:gd name="T39" fmla="*/ 1280 h 1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80">
                  <a:moveTo>
                    <a:pt x="235" y="13"/>
                  </a:moveTo>
                  <a:lnTo>
                    <a:pt x="35" y="13"/>
                  </a:lnTo>
                  <a:lnTo>
                    <a:pt x="43" y="6"/>
                  </a:lnTo>
                  <a:lnTo>
                    <a:pt x="43" y="1222"/>
                  </a:lnTo>
                  <a:lnTo>
                    <a:pt x="28" y="1222"/>
                  </a:lnTo>
                  <a:lnTo>
                    <a:pt x="28" y="0"/>
                  </a:lnTo>
                  <a:lnTo>
                    <a:pt x="235" y="0"/>
                  </a:lnTo>
                  <a:lnTo>
                    <a:pt x="235" y="13"/>
                  </a:lnTo>
                  <a:close/>
                  <a:moveTo>
                    <a:pt x="71" y="1216"/>
                  </a:moveTo>
                  <a:lnTo>
                    <a:pt x="35" y="1280"/>
                  </a:lnTo>
                  <a:lnTo>
                    <a:pt x="0" y="1216"/>
                  </a:lnTo>
                  <a:lnTo>
                    <a:pt x="71" y="1216"/>
                  </a:lnTo>
                  <a:close/>
                </a:path>
              </a:pathLst>
            </a:custGeom>
            <a:solidFill>
              <a:srgbClr val="FF0000"/>
            </a:solidFill>
            <a:ln w="1588" cap="flat">
              <a:solidFill>
                <a:srgbClr val="FF0000"/>
              </a:solidFill>
              <a:prstDash val="solid"/>
              <a:bevel/>
              <a:headEnd/>
              <a:tailEnd/>
            </a:ln>
          </p:spPr>
          <p:txBody>
            <a:bodyPr/>
            <a:lstStyle/>
            <a:p>
              <a:endParaRPr lang="de-DE"/>
            </a:p>
          </p:txBody>
        </p:sp>
        <p:sp>
          <p:nvSpPr>
            <p:cNvPr id="67632" name="Freeform 48"/>
            <p:cNvSpPr>
              <a:spLocks noEditPoints="1"/>
            </p:cNvSpPr>
            <p:nvPr/>
          </p:nvSpPr>
          <p:spPr bwMode="auto">
            <a:xfrm>
              <a:off x="3008" y="2450"/>
              <a:ext cx="71" cy="270"/>
            </a:xfrm>
            <a:custGeom>
              <a:avLst/>
              <a:gdLst>
                <a:gd name="T0" fmla="*/ 43 w 71"/>
                <a:gd name="T1" fmla="*/ 0 h 270"/>
                <a:gd name="T2" fmla="*/ 43 w 71"/>
                <a:gd name="T3" fmla="*/ 212 h 270"/>
                <a:gd name="T4" fmla="*/ 28 w 71"/>
                <a:gd name="T5" fmla="*/ 212 h 270"/>
                <a:gd name="T6" fmla="*/ 28 w 71"/>
                <a:gd name="T7" fmla="*/ 0 h 270"/>
                <a:gd name="T8" fmla="*/ 43 w 71"/>
                <a:gd name="T9" fmla="*/ 0 h 270"/>
                <a:gd name="T10" fmla="*/ 71 w 71"/>
                <a:gd name="T11" fmla="*/ 206 h 270"/>
                <a:gd name="T12" fmla="*/ 35 w 71"/>
                <a:gd name="T13" fmla="*/ 270 h 270"/>
                <a:gd name="T14" fmla="*/ 0 w 71"/>
                <a:gd name="T15" fmla="*/ 206 h 270"/>
                <a:gd name="T16" fmla="*/ 71 w 71"/>
                <a:gd name="T17" fmla="*/ 206 h 27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1"/>
                <a:gd name="T28" fmla="*/ 0 h 270"/>
                <a:gd name="T29" fmla="*/ 71 w 71"/>
                <a:gd name="T30" fmla="*/ 270 h 27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1" h="270">
                  <a:moveTo>
                    <a:pt x="43" y="0"/>
                  </a:moveTo>
                  <a:lnTo>
                    <a:pt x="43" y="212"/>
                  </a:lnTo>
                  <a:lnTo>
                    <a:pt x="28" y="212"/>
                  </a:lnTo>
                  <a:lnTo>
                    <a:pt x="28" y="0"/>
                  </a:lnTo>
                  <a:lnTo>
                    <a:pt x="43" y="0"/>
                  </a:lnTo>
                  <a:close/>
                  <a:moveTo>
                    <a:pt x="71" y="206"/>
                  </a:moveTo>
                  <a:lnTo>
                    <a:pt x="35" y="270"/>
                  </a:lnTo>
                  <a:lnTo>
                    <a:pt x="0" y="206"/>
                  </a:lnTo>
                  <a:lnTo>
                    <a:pt x="71" y="206"/>
                  </a:lnTo>
                  <a:close/>
                </a:path>
              </a:pathLst>
            </a:custGeom>
            <a:solidFill>
              <a:srgbClr val="FF0000"/>
            </a:solidFill>
            <a:ln w="1588" cap="flat">
              <a:solidFill>
                <a:srgbClr val="FF0000"/>
              </a:solidFill>
              <a:prstDash val="solid"/>
              <a:bevel/>
              <a:headEnd/>
              <a:tailEnd/>
            </a:ln>
          </p:spPr>
          <p:txBody>
            <a:bodyPr/>
            <a:lstStyle/>
            <a:p>
              <a:endParaRPr lang="de-DE"/>
            </a:p>
          </p:txBody>
        </p:sp>
        <p:sp>
          <p:nvSpPr>
            <p:cNvPr id="67633" name="Freeform 49"/>
            <p:cNvSpPr>
              <a:spLocks noEditPoints="1"/>
            </p:cNvSpPr>
            <p:nvPr/>
          </p:nvSpPr>
          <p:spPr bwMode="auto">
            <a:xfrm>
              <a:off x="2370" y="2220"/>
              <a:ext cx="363" cy="64"/>
            </a:xfrm>
            <a:custGeom>
              <a:avLst/>
              <a:gdLst>
                <a:gd name="T0" fmla="*/ 363 w 363"/>
                <a:gd name="T1" fmla="*/ 41 h 64"/>
                <a:gd name="T2" fmla="*/ 64 w 363"/>
                <a:gd name="T3" fmla="*/ 39 h 64"/>
                <a:gd name="T4" fmla="*/ 64 w 363"/>
                <a:gd name="T5" fmla="*/ 26 h 64"/>
                <a:gd name="T6" fmla="*/ 363 w 363"/>
                <a:gd name="T7" fmla="*/ 28 h 64"/>
                <a:gd name="T8" fmla="*/ 363 w 363"/>
                <a:gd name="T9" fmla="*/ 41 h 64"/>
                <a:gd name="T10" fmla="*/ 71 w 363"/>
                <a:gd name="T11" fmla="*/ 64 h 64"/>
                <a:gd name="T12" fmla="*/ 0 w 363"/>
                <a:gd name="T13" fmla="*/ 32 h 64"/>
                <a:gd name="T14" fmla="*/ 71 w 363"/>
                <a:gd name="T15" fmla="*/ 0 h 64"/>
                <a:gd name="T16" fmla="*/ 71 w 363"/>
                <a:gd name="T17" fmla="*/ 64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63"/>
                <a:gd name="T28" fmla="*/ 0 h 64"/>
                <a:gd name="T29" fmla="*/ 363 w 363"/>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63" h="64">
                  <a:moveTo>
                    <a:pt x="363" y="41"/>
                  </a:moveTo>
                  <a:lnTo>
                    <a:pt x="64" y="39"/>
                  </a:lnTo>
                  <a:lnTo>
                    <a:pt x="64" y="26"/>
                  </a:lnTo>
                  <a:lnTo>
                    <a:pt x="363" y="28"/>
                  </a:lnTo>
                  <a:lnTo>
                    <a:pt x="363" y="41"/>
                  </a:lnTo>
                  <a:close/>
                  <a:moveTo>
                    <a:pt x="71" y="64"/>
                  </a:moveTo>
                  <a:lnTo>
                    <a:pt x="0" y="32"/>
                  </a:lnTo>
                  <a:lnTo>
                    <a:pt x="71" y="0"/>
                  </a:lnTo>
                  <a:lnTo>
                    <a:pt x="71" y="64"/>
                  </a:lnTo>
                  <a:close/>
                </a:path>
              </a:pathLst>
            </a:custGeom>
            <a:solidFill>
              <a:srgbClr val="FF0000"/>
            </a:solidFill>
            <a:ln w="1588" cap="flat">
              <a:solidFill>
                <a:srgbClr val="FF0000"/>
              </a:solidFill>
              <a:prstDash val="solid"/>
              <a:bevel/>
              <a:headEnd/>
              <a:tailEnd/>
            </a:ln>
          </p:spPr>
          <p:txBody>
            <a:bodyPr/>
            <a:lstStyle/>
            <a:p>
              <a:endParaRPr lang="de-DE"/>
            </a:p>
          </p:txBody>
        </p:sp>
        <p:sp>
          <p:nvSpPr>
            <p:cNvPr id="67634" name="Freeform 50"/>
            <p:cNvSpPr>
              <a:spLocks noEditPoints="1"/>
            </p:cNvSpPr>
            <p:nvPr/>
          </p:nvSpPr>
          <p:spPr bwMode="auto">
            <a:xfrm>
              <a:off x="3657" y="1416"/>
              <a:ext cx="72" cy="132"/>
            </a:xfrm>
            <a:custGeom>
              <a:avLst/>
              <a:gdLst>
                <a:gd name="T0" fmla="*/ 43 w 72"/>
                <a:gd name="T1" fmla="*/ 0 h 132"/>
                <a:gd name="T2" fmla="*/ 43 w 72"/>
                <a:gd name="T3" fmla="*/ 74 h 132"/>
                <a:gd name="T4" fmla="*/ 29 w 72"/>
                <a:gd name="T5" fmla="*/ 74 h 132"/>
                <a:gd name="T6" fmla="*/ 28 w 72"/>
                <a:gd name="T7" fmla="*/ 0 h 132"/>
                <a:gd name="T8" fmla="*/ 43 w 72"/>
                <a:gd name="T9" fmla="*/ 0 h 132"/>
                <a:gd name="T10" fmla="*/ 72 w 72"/>
                <a:gd name="T11" fmla="*/ 67 h 132"/>
                <a:gd name="T12" fmla="*/ 36 w 72"/>
                <a:gd name="T13" fmla="*/ 132 h 132"/>
                <a:gd name="T14" fmla="*/ 0 w 72"/>
                <a:gd name="T15" fmla="*/ 67 h 132"/>
                <a:gd name="T16" fmla="*/ 72 w 72"/>
                <a:gd name="T17" fmla="*/ 67 h 1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132"/>
                <a:gd name="T29" fmla="*/ 72 w 72"/>
                <a:gd name="T30" fmla="*/ 132 h 1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132">
                  <a:moveTo>
                    <a:pt x="43" y="0"/>
                  </a:moveTo>
                  <a:lnTo>
                    <a:pt x="43" y="74"/>
                  </a:lnTo>
                  <a:lnTo>
                    <a:pt x="29" y="74"/>
                  </a:lnTo>
                  <a:lnTo>
                    <a:pt x="28" y="0"/>
                  </a:lnTo>
                  <a:lnTo>
                    <a:pt x="43" y="0"/>
                  </a:lnTo>
                  <a:close/>
                  <a:moveTo>
                    <a:pt x="72" y="67"/>
                  </a:moveTo>
                  <a:lnTo>
                    <a:pt x="36" y="132"/>
                  </a:lnTo>
                  <a:lnTo>
                    <a:pt x="0" y="67"/>
                  </a:lnTo>
                  <a:lnTo>
                    <a:pt x="72" y="67"/>
                  </a:lnTo>
                  <a:close/>
                </a:path>
              </a:pathLst>
            </a:custGeom>
            <a:solidFill>
              <a:srgbClr val="FF0000"/>
            </a:solidFill>
            <a:ln w="1588" cap="flat">
              <a:solidFill>
                <a:srgbClr val="FF0000"/>
              </a:solidFill>
              <a:prstDash val="solid"/>
              <a:bevel/>
              <a:headEnd/>
              <a:tailEnd/>
            </a:ln>
          </p:spPr>
          <p:txBody>
            <a:bodyPr/>
            <a:lstStyle/>
            <a:p>
              <a:endParaRPr lang="de-DE"/>
            </a:p>
          </p:txBody>
        </p:sp>
        <p:sp>
          <p:nvSpPr>
            <p:cNvPr id="67635" name="Freeform 51"/>
            <p:cNvSpPr>
              <a:spLocks noEditPoints="1"/>
            </p:cNvSpPr>
            <p:nvPr/>
          </p:nvSpPr>
          <p:spPr bwMode="auto">
            <a:xfrm>
              <a:off x="2328" y="1705"/>
              <a:ext cx="71" cy="1005"/>
            </a:xfrm>
            <a:custGeom>
              <a:avLst/>
              <a:gdLst>
                <a:gd name="T0" fmla="*/ 42 w 71"/>
                <a:gd name="T1" fmla="*/ 0 h 1005"/>
                <a:gd name="T2" fmla="*/ 43 w 71"/>
                <a:gd name="T3" fmla="*/ 947 h 1005"/>
                <a:gd name="T4" fmla="*/ 29 w 71"/>
                <a:gd name="T5" fmla="*/ 947 h 1005"/>
                <a:gd name="T6" fmla="*/ 28 w 71"/>
                <a:gd name="T7" fmla="*/ 0 h 1005"/>
                <a:gd name="T8" fmla="*/ 42 w 71"/>
                <a:gd name="T9" fmla="*/ 0 h 1005"/>
                <a:gd name="T10" fmla="*/ 71 w 71"/>
                <a:gd name="T11" fmla="*/ 941 h 1005"/>
                <a:gd name="T12" fmla="*/ 36 w 71"/>
                <a:gd name="T13" fmla="*/ 1005 h 1005"/>
                <a:gd name="T14" fmla="*/ 0 w 71"/>
                <a:gd name="T15" fmla="*/ 941 h 1005"/>
                <a:gd name="T16" fmla="*/ 71 w 71"/>
                <a:gd name="T17" fmla="*/ 941 h 100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1"/>
                <a:gd name="T28" fmla="*/ 0 h 1005"/>
                <a:gd name="T29" fmla="*/ 71 w 71"/>
                <a:gd name="T30" fmla="*/ 1005 h 100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1" h="1005">
                  <a:moveTo>
                    <a:pt x="42" y="0"/>
                  </a:moveTo>
                  <a:lnTo>
                    <a:pt x="43" y="947"/>
                  </a:lnTo>
                  <a:lnTo>
                    <a:pt x="29" y="947"/>
                  </a:lnTo>
                  <a:lnTo>
                    <a:pt x="28" y="0"/>
                  </a:lnTo>
                  <a:lnTo>
                    <a:pt x="42" y="0"/>
                  </a:lnTo>
                  <a:close/>
                  <a:moveTo>
                    <a:pt x="71" y="941"/>
                  </a:moveTo>
                  <a:lnTo>
                    <a:pt x="36" y="1005"/>
                  </a:lnTo>
                  <a:lnTo>
                    <a:pt x="0" y="941"/>
                  </a:lnTo>
                  <a:lnTo>
                    <a:pt x="71" y="941"/>
                  </a:lnTo>
                  <a:close/>
                </a:path>
              </a:pathLst>
            </a:custGeom>
            <a:solidFill>
              <a:srgbClr val="FF0000"/>
            </a:solidFill>
            <a:ln w="1588" cap="flat">
              <a:solidFill>
                <a:srgbClr val="FF0000"/>
              </a:solidFill>
              <a:prstDash val="solid"/>
              <a:bevel/>
              <a:headEnd/>
              <a:tailEnd/>
            </a:ln>
          </p:spPr>
          <p:txBody>
            <a:bodyPr/>
            <a:lstStyle/>
            <a:p>
              <a:endParaRPr lang="de-DE"/>
            </a:p>
          </p:txBody>
        </p:sp>
        <p:sp>
          <p:nvSpPr>
            <p:cNvPr id="67636" name="Rectangle 52"/>
            <p:cNvSpPr>
              <a:spLocks noChangeArrowheads="1"/>
            </p:cNvSpPr>
            <p:nvPr/>
          </p:nvSpPr>
          <p:spPr bwMode="auto">
            <a:xfrm>
              <a:off x="4513" y="1368"/>
              <a:ext cx="369" cy="115"/>
            </a:xfrm>
            <a:prstGeom prst="rect">
              <a:avLst/>
            </a:prstGeom>
            <a:noFill/>
            <a:ln w="9525">
              <a:noFill/>
              <a:miter lim="800000"/>
              <a:headEnd/>
              <a:tailEnd/>
            </a:ln>
          </p:spPr>
          <p:txBody>
            <a:bodyPr wrap="none" lIns="0" tIns="0" rIns="0" bIns="0">
              <a:spAutoFit/>
            </a:bodyPr>
            <a:lstStyle/>
            <a:p>
              <a:r>
                <a:rPr lang="en-US" sz="1200" b="1"/>
                <a:t>Moisture</a:t>
              </a:r>
              <a:endParaRPr lang="en-US"/>
            </a:p>
          </p:txBody>
        </p:sp>
        <p:sp>
          <p:nvSpPr>
            <p:cNvPr id="67637" name="Rectangle 53"/>
            <p:cNvSpPr>
              <a:spLocks noChangeArrowheads="1"/>
            </p:cNvSpPr>
            <p:nvPr/>
          </p:nvSpPr>
          <p:spPr bwMode="auto">
            <a:xfrm>
              <a:off x="2154" y="1368"/>
              <a:ext cx="369" cy="115"/>
            </a:xfrm>
            <a:prstGeom prst="rect">
              <a:avLst/>
            </a:prstGeom>
            <a:noFill/>
            <a:ln w="9525">
              <a:noFill/>
              <a:miter lim="800000"/>
              <a:headEnd/>
              <a:tailEnd/>
            </a:ln>
          </p:spPr>
          <p:txBody>
            <a:bodyPr wrap="none" lIns="0" tIns="0" rIns="0" bIns="0">
              <a:spAutoFit/>
            </a:bodyPr>
            <a:lstStyle/>
            <a:p>
              <a:r>
                <a:rPr lang="en-US" sz="1200" b="1"/>
                <a:t>Moisture</a:t>
              </a:r>
              <a:endParaRPr lang="en-US"/>
            </a:p>
          </p:txBody>
        </p:sp>
        <p:sp>
          <p:nvSpPr>
            <p:cNvPr id="67638" name="Rectangle 54"/>
            <p:cNvSpPr>
              <a:spLocks noChangeArrowheads="1"/>
            </p:cNvSpPr>
            <p:nvPr/>
          </p:nvSpPr>
          <p:spPr bwMode="auto">
            <a:xfrm>
              <a:off x="3413" y="1740"/>
              <a:ext cx="555" cy="115"/>
            </a:xfrm>
            <a:prstGeom prst="rect">
              <a:avLst/>
            </a:prstGeom>
            <a:noFill/>
            <a:ln w="9525">
              <a:noFill/>
              <a:miter lim="800000"/>
              <a:headEnd/>
              <a:tailEnd/>
            </a:ln>
          </p:spPr>
          <p:txBody>
            <a:bodyPr wrap="none" lIns="0" tIns="0" rIns="0" bIns="0">
              <a:spAutoFit/>
            </a:bodyPr>
            <a:lstStyle/>
            <a:p>
              <a:r>
                <a:rPr lang="en-US" sz="1200" b="1"/>
                <a:t>Compressive</a:t>
              </a:r>
              <a:endParaRPr lang="en-US"/>
            </a:p>
          </p:txBody>
        </p:sp>
        <p:sp>
          <p:nvSpPr>
            <p:cNvPr id="67639" name="Rectangle 55"/>
            <p:cNvSpPr>
              <a:spLocks noChangeArrowheads="1"/>
            </p:cNvSpPr>
            <p:nvPr/>
          </p:nvSpPr>
          <p:spPr bwMode="auto">
            <a:xfrm>
              <a:off x="3515" y="1853"/>
              <a:ext cx="365" cy="115"/>
            </a:xfrm>
            <a:prstGeom prst="rect">
              <a:avLst/>
            </a:prstGeom>
            <a:noFill/>
            <a:ln w="9525">
              <a:noFill/>
              <a:miter lim="800000"/>
              <a:headEnd/>
              <a:tailEnd/>
            </a:ln>
          </p:spPr>
          <p:txBody>
            <a:bodyPr wrap="none" lIns="0" tIns="0" rIns="0" bIns="0">
              <a:spAutoFit/>
            </a:bodyPr>
            <a:lstStyle/>
            <a:p>
              <a:r>
                <a:rPr lang="en-US" sz="1200" b="1" dirty="0"/>
                <a:t>Strength</a:t>
              </a:r>
              <a:endParaRPr lang="en-US" dirty="0"/>
            </a:p>
          </p:txBody>
        </p:sp>
        <p:sp>
          <p:nvSpPr>
            <p:cNvPr id="67640" name="Rectangle 56"/>
            <p:cNvSpPr>
              <a:spLocks noChangeArrowheads="1"/>
            </p:cNvSpPr>
            <p:nvPr/>
          </p:nvSpPr>
          <p:spPr bwMode="auto">
            <a:xfrm>
              <a:off x="2835" y="2193"/>
              <a:ext cx="370" cy="115"/>
            </a:xfrm>
            <a:prstGeom prst="rect">
              <a:avLst/>
            </a:prstGeom>
            <a:noFill/>
            <a:ln w="9525">
              <a:noFill/>
              <a:miter lim="800000"/>
              <a:headEnd/>
              <a:tailEnd/>
            </a:ln>
          </p:spPr>
          <p:txBody>
            <a:bodyPr wrap="none" lIns="0" tIns="0" rIns="0" bIns="0">
              <a:spAutoFit/>
            </a:bodyPr>
            <a:lstStyle/>
            <a:p>
              <a:r>
                <a:rPr lang="en-US" sz="1200" b="1"/>
                <a:t>Scalping</a:t>
              </a:r>
              <a:endParaRPr lang="en-US"/>
            </a:p>
          </p:txBody>
        </p:sp>
        <p:sp>
          <p:nvSpPr>
            <p:cNvPr id="67641" name="Rectangle 57"/>
            <p:cNvSpPr>
              <a:spLocks noChangeArrowheads="1"/>
            </p:cNvSpPr>
            <p:nvPr/>
          </p:nvSpPr>
          <p:spPr bwMode="auto">
            <a:xfrm>
              <a:off x="2471" y="845"/>
              <a:ext cx="569" cy="106"/>
            </a:xfrm>
            <a:prstGeom prst="rect">
              <a:avLst/>
            </a:prstGeom>
            <a:noFill/>
            <a:ln w="9525">
              <a:noFill/>
              <a:miter lim="800000"/>
              <a:headEnd/>
              <a:tailEnd/>
            </a:ln>
          </p:spPr>
          <p:txBody>
            <a:bodyPr wrap="none" lIns="0" tIns="0" rIns="0" bIns="0">
              <a:spAutoFit/>
            </a:bodyPr>
            <a:lstStyle/>
            <a:p>
              <a:r>
                <a:rPr lang="en-US" sz="1100" b="1"/>
                <a:t>&gt; 6 months life</a:t>
              </a:r>
              <a:endParaRPr lang="en-US"/>
            </a:p>
          </p:txBody>
        </p:sp>
        <p:sp>
          <p:nvSpPr>
            <p:cNvPr id="67642" name="Rectangle 58"/>
            <p:cNvSpPr>
              <a:spLocks noChangeArrowheads="1"/>
            </p:cNvSpPr>
            <p:nvPr/>
          </p:nvSpPr>
          <p:spPr bwMode="auto">
            <a:xfrm>
              <a:off x="4193" y="845"/>
              <a:ext cx="569" cy="106"/>
            </a:xfrm>
            <a:prstGeom prst="rect">
              <a:avLst/>
            </a:prstGeom>
            <a:noFill/>
            <a:ln w="9525">
              <a:noFill/>
              <a:miter lim="800000"/>
              <a:headEnd/>
              <a:tailEnd/>
            </a:ln>
          </p:spPr>
          <p:txBody>
            <a:bodyPr wrap="none" lIns="0" tIns="0" rIns="0" bIns="0">
              <a:spAutoFit/>
            </a:bodyPr>
            <a:lstStyle/>
            <a:p>
              <a:r>
                <a:rPr lang="en-US" sz="1100" b="1"/>
                <a:t>&lt; 6 months life</a:t>
              </a:r>
              <a:endParaRPr lang="en-US"/>
            </a:p>
          </p:txBody>
        </p:sp>
        <p:sp>
          <p:nvSpPr>
            <p:cNvPr id="67643" name="Rectangle 59"/>
            <p:cNvSpPr>
              <a:spLocks noChangeArrowheads="1"/>
            </p:cNvSpPr>
            <p:nvPr/>
          </p:nvSpPr>
          <p:spPr bwMode="auto">
            <a:xfrm>
              <a:off x="2826" y="1706"/>
              <a:ext cx="350" cy="106"/>
            </a:xfrm>
            <a:prstGeom prst="rect">
              <a:avLst/>
            </a:prstGeom>
            <a:noFill/>
            <a:ln w="9525">
              <a:noFill/>
              <a:miter lim="800000"/>
              <a:headEnd/>
              <a:tailEnd/>
            </a:ln>
          </p:spPr>
          <p:txBody>
            <a:bodyPr wrap="none" lIns="0" tIns="0" rIns="0" bIns="0">
              <a:spAutoFit/>
            </a:bodyPr>
            <a:lstStyle/>
            <a:p>
              <a:r>
                <a:rPr lang="en-US" sz="1100" b="1"/>
                <a:t>&gt;200MPa</a:t>
              </a:r>
              <a:endParaRPr lang="en-US"/>
            </a:p>
          </p:txBody>
        </p:sp>
        <p:sp>
          <p:nvSpPr>
            <p:cNvPr id="67644" name="Rectangle 60"/>
            <p:cNvSpPr>
              <a:spLocks noChangeArrowheads="1"/>
            </p:cNvSpPr>
            <p:nvPr/>
          </p:nvSpPr>
          <p:spPr bwMode="auto">
            <a:xfrm>
              <a:off x="4214" y="1706"/>
              <a:ext cx="349" cy="106"/>
            </a:xfrm>
            <a:prstGeom prst="rect">
              <a:avLst/>
            </a:prstGeom>
            <a:noFill/>
            <a:ln w="9525">
              <a:noFill/>
              <a:miter lim="800000"/>
              <a:headEnd/>
              <a:tailEnd/>
            </a:ln>
          </p:spPr>
          <p:txBody>
            <a:bodyPr wrap="none" lIns="0" tIns="0" rIns="0" bIns="0">
              <a:spAutoFit/>
            </a:bodyPr>
            <a:lstStyle/>
            <a:p>
              <a:r>
                <a:rPr lang="en-US" sz="1100" b="1"/>
                <a:t>&lt;200MPa</a:t>
              </a:r>
              <a:endParaRPr lang="en-US"/>
            </a:p>
          </p:txBody>
        </p:sp>
        <p:sp>
          <p:nvSpPr>
            <p:cNvPr id="67645" name="Rectangle 61"/>
            <p:cNvSpPr>
              <a:spLocks noChangeArrowheads="1"/>
            </p:cNvSpPr>
            <p:nvPr/>
          </p:nvSpPr>
          <p:spPr bwMode="auto">
            <a:xfrm>
              <a:off x="3742" y="2167"/>
              <a:ext cx="350" cy="106"/>
            </a:xfrm>
            <a:prstGeom prst="rect">
              <a:avLst/>
            </a:prstGeom>
            <a:noFill/>
            <a:ln w="9525">
              <a:noFill/>
              <a:miter lim="800000"/>
              <a:headEnd/>
              <a:tailEnd/>
            </a:ln>
          </p:spPr>
          <p:txBody>
            <a:bodyPr wrap="none" lIns="0" tIns="0" rIns="0" bIns="0">
              <a:spAutoFit/>
            </a:bodyPr>
            <a:lstStyle/>
            <a:p>
              <a:r>
                <a:rPr lang="en-US" sz="1100" b="1"/>
                <a:t>&lt;150MPa</a:t>
              </a:r>
              <a:endParaRPr lang="en-US"/>
            </a:p>
          </p:txBody>
        </p:sp>
        <p:sp>
          <p:nvSpPr>
            <p:cNvPr id="67646" name="Rectangle 62"/>
            <p:cNvSpPr>
              <a:spLocks noChangeArrowheads="1"/>
            </p:cNvSpPr>
            <p:nvPr/>
          </p:nvSpPr>
          <p:spPr bwMode="auto">
            <a:xfrm>
              <a:off x="1638" y="1253"/>
              <a:ext cx="68" cy="107"/>
            </a:xfrm>
            <a:prstGeom prst="rect">
              <a:avLst/>
            </a:prstGeom>
            <a:noFill/>
            <a:ln w="9525">
              <a:noFill/>
              <a:miter lim="800000"/>
              <a:headEnd/>
              <a:tailEnd/>
            </a:ln>
          </p:spPr>
          <p:txBody>
            <a:bodyPr wrap="none" lIns="0" tIns="0" rIns="0" bIns="0">
              <a:spAutoFit/>
            </a:bodyPr>
            <a:lstStyle/>
            <a:p>
              <a:r>
                <a:rPr lang="en-US" sz="1100" b="1"/>
                <a:t>8 </a:t>
              </a:r>
              <a:endParaRPr lang="en-US"/>
            </a:p>
          </p:txBody>
        </p:sp>
        <p:sp>
          <p:nvSpPr>
            <p:cNvPr id="67647" name="Rectangle 63"/>
            <p:cNvSpPr>
              <a:spLocks noChangeArrowheads="1"/>
            </p:cNvSpPr>
            <p:nvPr/>
          </p:nvSpPr>
          <p:spPr bwMode="auto">
            <a:xfrm>
              <a:off x="1714" y="1253"/>
              <a:ext cx="46" cy="107"/>
            </a:xfrm>
            <a:prstGeom prst="rect">
              <a:avLst/>
            </a:prstGeom>
            <a:noFill/>
            <a:ln w="9525">
              <a:noFill/>
              <a:miter lim="800000"/>
              <a:headEnd/>
              <a:tailEnd/>
            </a:ln>
          </p:spPr>
          <p:txBody>
            <a:bodyPr wrap="none" lIns="0" tIns="0" rIns="0" bIns="0">
              <a:spAutoFit/>
            </a:bodyPr>
            <a:lstStyle/>
            <a:p>
              <a:r>
                <a:rPr lang="en-US" sz="1100" b="1"/>
                <a:t>–</a:t>
              </a:r>
              <a:endParaRPr lang="en-US"/>
            </a:p>
          </p:txBody>
        </p:sp>
        <p:sp>
          <p:nvSpPr>
            <p:cNvPr id="67648" name="Rectangle 64"/>
            <p:cNvSpPr>
              <a:spLocks noChangeArrowheads="1"/>
            </p:cNvSpPr>
            <p:nvPr/>
          </p:nvSpPr>
          <p:spPr bwMode="auto">
            <a:xfrm>
              <a:off x="1801" y="1253"/>
              <a:ext cx="162" cy="106"/>
            </a:xfrm>
            <a:prstGeom prst="rect">
              <a:avLst/>
            </a:prstGeom>
            <a:noFill/>
            <a:ln w="9525">
              <a:noFill/>
              <a:miter lim="800000"/>
              <a:headEnd/>
              <a:tailEnd/>
            </a:ln>
          </p:spPr>
          <p:txBody>
            <a:bodyPr wrap="none" lIns="0" tIns="0" rIns="0" bIns="0">
              <a:spAutoFit/>
            </a:bodyPr>
            <a:lstStyle/>
            <a:p>
              <a:r>
                <a:rPr lang="en-US" sz="1100" b="1"/>
                <a:t>12%</a:t>
              </a:r>
              <a:endParaRPr lang="en-US"/>
            </a:p>
          </p:txBody>
        </p:sp>
        <p:sp>
          <p:nvSpPr>
            <p:cNvPr id="67649" name="Rectangle 65"/>
            <p:cNvSpPr>
              <a:spLocks noChangeArrowheads="1"/>
            </p:cNvSpPr>
            <p:nvPr/>
          </p:nvSpPr>
          <p:spPr bwMode="auto">
            <a:xfrm>
              <a:off x="2789" y="1253"/>
              <a:ext cx="209" cy="106"/>
            </a:xfrm>
            <a:prstGeom prst="rect">
              <a:avLst/>
            </a:prstGeom>
            <a:noFill/>
            <a:ln w="9525">
              <a:noFill/>
              <a:miter lim="800000"/>
              <a:headEnd/>
              <a:tailEnd/>
            </a:ln>
          </p:spPr>
          <p:txBody>
            <a:bodyPr wrap="none" lIns="0" tIns="0" rIns="0" bIns="0">
              <a:spAutoFit/>
            </a:bodyPr>
            <a:lstStyle/>
            <a:p>
              <a:r>
                <a:rPr lang="en-US" sz="1100" b="1"/>
                <a:t>&gt;12%</a:t>
              </a:r>
              <a:endParaRPr lang="en-US"/>
            </a:p>
          </p:txBody>
        </p:sp>
        <p:sp>
          <p:nvSpPr>
            <p:cNvPr id="67650" name="Rectangle 66"/>
            <p:cNvSpPr>
              <a:spLocks noChangeArrowheads="1"/>
            </p:cNvSpPr>
            <p:nvPr/>
          </p:nvSpPr>
          <p:spPr bwMode="auto">
            <a:xfrm>
              <a:off x="4017" y="1253"/>
              <a:ext cx="164" cy="106"/>
            </a:xfrm>
            <a:prstGeom prst="rect">
              <a:avLst/>
            </a:prstGeom>
            <a:noFill/>
            <a:ln w="9525">
              <a:noFill/>
              <a:miter lim="800000"/>
              <a:headEnd/>
              <a:tailEnd/>
            </a:ln>
          </p:spPr>
          <p:txBody>
            <a:bodyPr wrap="none" lIns="0" tIns="0" rIns="0" bIns="0">
              <a:spAutoFit/>
            </a:bodyPr>
            <a:lstStyle/>
            <a:p>
              <a:r>
                <a:rPr lang="en-US" sz="1100" b="1"/>
                <a:t>&gt;8%</a:t>
              </a:r>
              <a:endParaRPr lang="en-US"/>
            </a:p>
          </p:txBody>
        </p:sp>
        <p:sp>
          <p:nvSpPr>
            <p:cNvPr id="67651" name="Rectangle 67"/>
            <p:cNvSpPr>
              <a:spLocks noChangeArrowheads="1"/>
            </p:cNvSpPr>
            <p:nvPr/>
          </p:nvSpPr>
          <p:spPr bwMode="auto">
            <a:xfrm>
              <a:off x="5197" y="1253"/>
              <a:ext cx="164" cy="106"/>
            </a:xfrm>
            <a:prstGeom prst="rect">
              <a:avLst/>
            </a:prstGeom>
            <a:noFill/>
            <a:ln w="9525">
              <a:noFill/>
              <a:miter lim="800000"/>
              <a:headEnd/>
              <a:tailEnd/>
            </a:ln>
          </p:spPr>
          <p:txBody>
            <a:bodyPr wrap="none" lIns="0" tIns="0" rIns="0" bIns="0">
              <a:spAutoFit/>
            </a:bodyPr>
            <a:lstStyle/>
            <a:p>
              <a:r>
                <a:rPr lang="en-US" sz="1100" b="1"/>
                <a:t>&lt;8%</a:t>
              </a:r>
              <a:endParaRPr lang="en-US"/>
            </a:p>
          </p:txBody>
        </p:sp>
        <p:sp>
          <p:nvSpPr>
            <p:cNvPr id="67652" name="Rectangle 68"/>
            <p:cNvSpPr>
              <a:spLocks noChangeArrowheads="1"/>
            </p:cNvSpPr>
            <p:nvPr/>
          </p:nvSpPr>
          <p:spPr bwMode="auto">
            <a:xfrm>
              <a:off x="2122" y="1752"/>
              <a:ext cx="165" cy="106"/>
            </a:xfrm>
            <a:prstGeom prst="rect">
              <a:avLst/>
            </a:prstGeom>
            <a:noFill/>
            <a:ln w="9525">
              <a:noFill/>
              <a:miter lim="800000"/>
              <a:headEnd/>
              <a:tailEnd/>
            </a:ln>
          </p:spPr>
          <p:txBody>
            <a:bodyPr wrap="none" lIns="0" tIns="0" rIns="0" bIns="0">
              <a:spAutoFit/>
            </a:bodyPr>
            <a:lstStyle/>
            <a:p>
              <a:r>
                <a:rPr lang="en-US" sz="1100" b="1"/>
                <a:t>&lt;8%</a:t>
              </a:r>
              <a:endParaRPr lang="en-US"/>
            </a:p>
          </p:txBody>
        </p:sp>
        <p:sp>
          <p:nvSpPr>
            <p:cNvPr id="67653" name="Rectangle 69"/>
            <p:cNvSpPr>
              <a:spLocks noChangeArrowheads="1"/>
            </p:cNvSpPr>
            <p:nvPr/>
          </p:nvSpPr>
          <p:spPr bwMode="auto">
            <a:xfrm>
              <a:off x="3138" y="2509"/>
              <a:ext cx="214" cy="107"/>
            </a:xfrm>
            <a:prstGeom prst="rect">
              <a:avLst/>
            </a:prstGeom>
            <a:noFill/>
            <a:ln w="9525">
              <a:noFill/>
              <a:miter lim="800000"/>
              <a:headEnd/>
              <a:tailEnd/>
            </a:ln>
          </p:spPr>
          <p:txBody>
            <a:bodyPr wrap="none" lIns="0" tIns="0" rIns="0" bIns="0">
              <a:spAutoFit/>
            </a:bodyPr>
            <a:lstStyle/>
            <a:p>
              <a:r>
                <a:rPr lang="en-US" sz="1100" b="1"/>
                <a:t>Fines</a:t>
              </a:r>
              <a:endParaRPr lang="en-US"/>
            </a:p>
          </p:txBody>
        </p:sp>
        <p:sp>
          <p:nvSpPr>
            <p:cNvPr id="67654" name="Freeform 70"/>
            <p:cNvSpPr>
              <a:spLocks noEditPoints="1"/>
            </p:cNvSpPr>
            <p:nvPr/>
          </p:nvSpPr>
          <p:spPr bwMode="auto">
            <a:xfrm>
              <a:off x="1668" y="2219"/>
              <a:ext cx="688" cy="65"/>
            </a:xfrm>
            <a:custGeom>
              <a:avLst/>
              <a:gdLst>
                <a:gd name="T0" fmla="*/ 688 w 688"/>
                <a:gd name="T1" fmla="*/ 41 h 65"/>
                <a:gd name="T2" fmla="*/ 64 w 688"/>
                <a:gd name="T3" fmla="*/ 39 h 65"/>
                <a:gd name="T4" fmla="*/ 64 w 688"/>
                <a:gd name="T5" fmla="*/ 26 h 65"/>
                <a:gd name="T6" fmla="*/ 688 w 688"/>
                <a:gd name="T7" fmla="*/ 28 h 65"/>
                <a:gd name="T8" fmla="*/ 688 w 688"/>
                <a:gd name="T9" fmla="*/ 41 h 65"/>
                <a:gd name="T10" fmla="*/ 71 w 688"/>
                <a:gd name="T11" fmla="*/ 65 h 65"/>
                <a:gd name="T12" fmla="*/ 0 w 688"/>
                <a:gd name="T13" fmla="*/ 32 h 65"/>
                <a:gd name="T14" fmla="*/ 72 w 688"/>
                <a:gd name="T15" fmla="*/ 0 h 65"/>
                <a:gd name="T16" fmla="*/ 71 w 688"/>
                <a:gd name="T17" fmla="*/ 65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8"/>
                <a:gd name="T28" fmla="*/ 0 h 65"/>
                <a:gd name="T29" fmla="*/ 688 w 688"/>
                <a:gd name="T30" fmla="*/ 65 h 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8" h="65">
                  <a:moveTo>
                    <a:pt x="688" y="41"/>
                  </a:moveTo>
                  <a:lnTo>
                    <a:pt x="64" y="39"/>
                  </a:lnTo>
                  <a:lnTo>
                    <a:pt x="64" y="26"/>
                  </a:lnTo>
                  <a:lnTo>
                    <a:pt x="688" y="28"/>
                  </a:lnTo>
                  <a:lnTo>
                    <a:pt x="688" y="41"/>
                  </a:lnTo>
                  <a:close/>
                  <a:moveTo>
                    <a:pt x="71" y="65"/>
                  </a:moveTo>
                  <a:lnTo>
                    <a:pt x="0" y="32"/>
                  </a:lnTo>
                  <a:lnTo>
                    <a:pt x="72" y="0"/>
                  </a:lnTo>
                  <a:lnTo>
                    <a:pt x="71" y="65"/>
                  </a:lnTo>
                  <a:close/>
                </a:path>
              </a:pathLst>
            </a:custGeom>
            <a:solidFill>
              <a:srgbClr val="FF0000"/>
            </a:solidFill>
            <a:ln w="1588" cap="flat">
              <a:solidFill>
                <a:srgbClr val="FF0000"/>
              </a:solidFill>
              <a:prstDash val="solid"/>
              <a:bevel/>
              <a:headEnd/>
              <a:tailEnd/>
            </a:ln>
          </p:spPr>
          <p:txBody>
            <a:bodyPr/>
            <a:lstStyle/>
            <a:p>
              <a:endParaRPr lang="de-DE"/>
            </a:p>
          </p:txBody>
        </p:sp>
        <p:sp>
          <p:nvSpPr>
            <p:cNvPr id="67655" name="Freeform 71"/>
            <p:cNvSpPr>
              <a:spLocks noEditPoints="1"/>
            </p:cNvSpPr>
            <p:nvPr/>
          </p:nvSpPr>
          <p:spPr bwMode="auto">
            <a:xfrm>
              <a:off x="5184" y="1434"/>
              <a:ext cx="236" cy="1269"/>
            </a:xfrm>
            <a:custGeom>
              <a:avLst/>
              <a:gdLst>
                <a:gd name="T0" fmla="*/ 0 w 236"/>
                <a:gd name="T1" fmla="*/ 0 h 1280"/>
                <a:gd name="T2" fmla="*/ 207 w 236"/>
                <a:gd name="T3" fmla="*/ 0 h 1280"/>
                <a:gd name="T4" fmla="*/ 207 w 236"/>
                <a:gd name="T5" fmla="*/ 1181 h 1280"/>
                <a:gd name="T6" fmla="*/ 193 w 236"/>
                <a:gd name="T7" fmla="*/ 1181 h 1280"/>
                <a:gd name="T8" fmla="*/ 193 w 236"/>
                <a:gd name="T9" fmla="*/ 6 h 1280"/>
                <a:gd name="T10" fmla="*/ 200 w 236"/>
                <a:gd name="T11" fmla="*/ 13 h 1280"/>
                <a:gd name="T12" fmla="*/ 0 w 236"/>
                <a:gd name="T13" fmla="*/ 13 h 1280"/>
                <a:gd name="T14" fmla="*/ 0 w 236"/>
                <a:gd name="T15" fmla="*/ 0 h 1280"/>
                <a:gd name="T16" fmla="*/ 236 w 236"/>
                <a:gd name="T17" fmla="*/ 1176 h 1280"/>
                <a:gd name="T18" fmla="*/ 200 w 236"/>
                <a:gd name="T19" fmla="*/ 1236 h 1280"/>
                <a:gd name="T20" fmla="*/ 165 w 236"/>
                <a:gd name="T21" fmla="*/ 1176 h 1280"/>
                <a:gd name="T22" fmla="*/ 236 w 236"/>
                <a:gd name="T23" fmla="*/ 1176 h 1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6"/>
                <a:gd name="T37" fmla="*/ 0 h 1280"/>
                <a:gd name="T38" fmla="*/ 236 w 236"/>
                <a:gd name="T39" fmla="*/ 1280 h 1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6" h="1280">
                  <a:moveTo>
                    <a:pt x="0" y="0"/>
                  </a:moveTo>
                  <a:lnTo>
                    <a:pt x="207" y="0"/>
                  </a:lnTo>
                  <a:lnTo>
                    <a:pt x="207" y="1222"/>
                  </a:lnTo>
                  <a:lnTo>
                    <a:pt x="193" y="1222"/>
                  </a:lnTo>
                  <a:lnTo>
                    <a:pt x="193" y="6"/>
                  </a:lnTo>
                  <a:lnTo>
                    <a:pt x="200" y="13"/>
                  </a:lnTo>
                  <a:lnTo>
                    <a:pt x="0" y="13"/>
                  </a:lnTo>
                  <a:lnTo>
                    <a:pt x="0" y="0"/>
                  </a:lnTo>
                  <a:close/>
                  <a:moveTo>
                    <a:pt x="236" y="1216"/>
                  </a:moveTo>
                  <a:lnTo>
                    <a:pt x="200" y="1280"/>
                  </a:lnTo>
                  <a:lnTo>
                    <a:pt x="165" y="1216"/>
                  </a:lnTo>
                  <a:lnTo>
                    <a:pt x="236" y="1216"/>
                  </a:lnTo>
                  <a:close/>
                </a:path>
              </a:pathLst>
            </a:custGeom>
            <a:solidFill>
              <a:srgbClr val="FF0000"/>
            </a:solidFill>
            <a:ln w="1588" cap="flat">
              <a:solidFill>
                <a:srgbClr val="FF0000"/>
              </a:solidFill>
              <a:prstDash val="solid"/>
              <a:bevel/>
              <a:headEnd/>
              <a:tailEnd/>
            </a:ln>
          </p:spPr>
          <p:txBody>
            <a:bodyPr/>
            <a:lstStyle/>
            <a:p>
              <a:endParaRPr lang="de-DE"/>
            </a:p>
          </p:txBody>
        </p:sp>
      </p:grpSp>
      <p:sp>
        <p:nvSpPr>
          <p:cNvPr id="2" name="TextBox 1"/>
          <p:cNvSpPr txBox="1"/>
          <p:nvPr/>
        </p:nvSpPr>
        <p:spPr>
          <a:xfrm rot="20247933">
            <a:off x="6181572" y="3284748"/>
            <a:ext cx="3449161" cy="307777"/>
          </a:xfrm>
          <a:prstGeom prst="rect">
            <a:avLst/>
          </a:prstGeom>
          <a:solidFill>
            <a:schemeClr val="accent5">
              <a:lumMod val="20000"/>
              <a:lumOff val="80000"/>
            </a:schemeClr>
          </a:solidFill>
        </p:spPr>
        <p:txBody>
          <a:bodyPr wrap="square" rtlCol="0">
            <a:spAutoFit/>
          </a:bodyPr>
          <a:lstStyle/>
          <a:p>
            <a:r>
              <a:rPr lang="en-GB" sz="1400" b="1" dirty="0" smtClean="0"/>
              <a:t>Decision </a:t>
            </a:r>
            <a:r>
              <a:rPr lang="en-GB" sz="1400" b="1" dirty="0"/>
              <a:t>Tree for Crusher Selection</a:t>
            </a:r>
            <a:endParaRPr lang="en-US" sz="1400" dirty="0"/>
          </a:p>
        </p:txBody>
      </p:sp>
      <p:sp>
        <p:nvSpPr>
          <p:cNvPr id="3" name="Footer Placeholder 2"/>
          <p:cNvSpPr>
            <a:spLocks noGrp="1"/>
          </p:cNvSpPr>
          <p:nvPr>
            <p:ph type="ftr" sz="quarter" idx="10"/>
          </p:nvPr>
        </p:nvSpPr>
        <p:spPr/>
        <p:txBody>
          <a:bodyPr/>
          <a:lstStyle/>
          <a:p>
            <a:r>
              <a:rPr lang="en-US" smtClean="0"/>
              <a:t>SPREAD Settat May 2016</a:t>
            </a:r>
            <a:endParaRPr lang="en-US"/>
          </a:p>
        </p:txBody>
      </p:sp>
    </p:spTree>
    <p:extLst>
      <p:ext uri="{BB962C8B-B14F-4D97-AF65-F5344CB8AC3E}">
        <p14:creationId xmlns:p14="http://schemas.microsoft.com/office/powerpoint/2010/main" val="21143059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defRPr/>
            </a:pPr>
            <a:fld id="{20A8E2C0-7B6D-4015-9E7D-B4A333B19494}" type="slidenum">
              <a:rPr lang="en-US"/>
              <a:pPr>
                <a:defRPr/>
              </a:pPr>
              <a:t>18</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7ECFCAAF-DA83-407C-A980-186DB8C36419}" type="slidenum">
              <a:rPr lang="en-US" sz="800">
                <a:latin typeface="+mn-lt"/>
              </a:rPr>
              <a:pPr algn="r">
                <a:defRPr/>
              </a:pPr>
              <a:t>18</a:t>
            </a:fld>
            <a:endParaRPr lang="en-US" sz="800">
              <a:latin typeface="+mn-lt"/>
            </a:endParaRPr>
          </a:p>
        </p:txBody>
      </p:sp>
      <p:sp>
        <p:nvSpPr>
          <p:cNvPr id="65543" name="Title 4"/>
          <p:cNvSpPr>
            <a:spLocks/>
          </p:cNvSpPr>
          <p:nvPr/>
        </p:nvSpPr>
        <p:spPr bwMode="auto">
          <a:xfrm>
            <a:off x="560388" y="301625"/>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GB" sz="2400" b="1" dirty="0" smtClean="0"/>
              <a:t>The crusher portfolio in Legacy Holcim</a:t>
            </a:r>
            <a:endParaRPr lang="en-GB" sz="2400" b="1" dirty="0"/>
          </a:p>
        </p:txBody>
      </p:sp>
      <p:graphicFrame>
        <p:nvGraphicFramePr>
          <p:cNvPr id="65541" name="Content Placeholder 5"/>
          <p:cNvGraphicFramePr>
            <a:graphicFrameLocks/>
          </p:cNvGraphicFramePr>
          <p:nvPr/>
        </p:nvGraphicFramePr>
        <p:xfrm>
          <a:off x="509588" y="1160463"/>
          <a:ext cx="8886825" cy="5214937"/>
        </p:xfrm>
        <a:graphic>
          <a:graphicData uri="http://schemas.openxmlformats.org/presentationml/2006/ole">
            <mc:AlternateContent xmlns:mc="http://schemas.openxmlformats.org/markup-compatibility/2006">
              <mc:Choice xmlns:v="urn:schemas-microsoft-com:vml" Requires="v">
                <p:oleObj spid="_x0000_s152637" r:id="rId3" imgW="8882642" imgH="5218628" progId="Excel.Chart.8">
                  <p:embed/>
                </p:oleObj>
              </mc:Choice>
              <mc:Fallback>
                <p:oleObj r:id="rId3" imgW="8882642" imgH="5218628" progId="Excel.Char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88" y="1160463"/>
                        <a:ext cx="8886825" cy="5214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Footer Placeholder 1"/>
          <p:cNvSpPr>
            <a:spLocks noGrp="1"/>
          </p:cNvSpPr>
          <p:nvPr>
            <p:ph type="ftr" sz="quarter" idx="10"/>
          </p:nvPr>
        </p:nvSpPr>
        <p:spPr/>
        <p:txBody>
          <a:bodyPr/>
          <a:lstStyle/>
          <a:p>
            <a:r>
              <a:rPr lang="en-US" smtClean="0"/>
              <a:t>SPREAD Settat May 2016</a:t>
            </a:r>
            <a:endParaRPr lang="en-US"/>
          </a:p>
        </p:txBody>
      </p:sp>
    </p:spTree>
    <p:extLst>
      <p:ext uri="{BB962C8B-B14F-4D97-AF65-F5344CB8AC3E}">
        <p14:creationId xmlns:p14="http://schemas.microsoft.com/office/powerpoint/2010/main" val="21698669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SPREAD Settat May 2016</a:t>
            </a:r>
            <a:endParaRPr lang="en-US"/>
          </a:p>
        </p:txBody>
      </p:sp>
      <p:sp>
        <p:nvSpPr>
          <p:cNvPr id="3" name="Slide Number Placeholder 2"/>
          <p:cNvSpPr>
            <a:spLocks noGrp="1"/>
          </p:cNvSpPr>
          <p:nvPr>
            <p:ph type="sldNum" sz="quarter" idx="11"/>
          </p:nvPr>
        </p:nvSpPr>
        <p:spPr/>
        <p:txBody>
          <a:bodyPr/>
          <a:lstStyle/>
          <a:p>
            <a:pPr>
              <a:defRPr/>
            </a:pPr>
            <a:fld id="{B89FE986-D90E-474E-BF4C-8E8FE5DAC88D}" type="slidenum">
              <a:rPr lang="en-US" smtClean="0"/>
              <a:pPr>
                <a:defRPr/>
              </a:pPr>
              <a:t>19</a:t>
            </a:fld>
            <a:endParaRPr lang="en-US" dirty="0"/>
          </a:p>
        </p:txBody>
      </p:sp>
      <p:pic>
        <p:nvPicPr>
          <p:cNvPr id="1566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6006"/>
          <a:stretch/>
        </p:blipFill>
        <p:spPr bwMode="auto">
          <a:xfrm>
            <a:off x="4680520" y="1268760"/>
            <a:ext cx="4953000" cy="2880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66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6245"/>
          <a:stretch/>
        </p:blipFill>
        <p:spPr bwMode="auto">
          <a:xfrm>
            <a:off x="0" y="2858390"/>
            <a:ext cx="4953000" cy="3214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4"/>
          <p:cNvSpPr>
            <a:spLocks/>
          </p:cNvSpPr>
          <p:nvPr/>
        </p:nvSpPr>
        <p:spPr bwMode="auto">
          <a:xfrm>
            <a:off x="560388" y="301625"/>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GB" sz="2400" b="1" dirty="0" smtClean="0"/>
              <a:t>…regardless the type the crusher goal is always the same….</a:t>
            </a:r>
            <a:endParaRPr lang="en-GB" sz="2400" b="1" dirty="0"/>
          </a:p>
        </p:txBody>
      </p:sp>
      <p:sp>
        <p:nvSpPr>
          <p:cNvPr id="7" name="Content Placeholder 3"/>
          <p:cNvSpPr>
            <a:spLocks/>
          </p:cNvSpPr>
          <p:nvPr/>
        </p:nvSpPr>
        <p:spPr bwMode="auto">
          <a:xfrm>
            <a:off x="560389" y="1309689"/>
            <a:ext cx="3456508" cy="1399231"/>
          </a:xfrm>
          <a:prstGeom prst="rect">
            <a:avLst/>
          </a:prstGeom>
          <a:noFill/>
          <a:ln w="9525">
            <a:noFill/>
            <a:miter lim="800000"/>
            <a:headEnd/>
            <a:tailEnd/>
          </a:ln>
        </p:spPr>
        <p:txBody>
          <a:bodyPr lIns="0" tIns="0" rIns="0" bIns="0"/>
          <a:lstStyle/>
          <a:p>
            <a:pPr eaLnBrk="0" hangingPunct="0">
              <a:spcBef>
                <a:spcPts val="1200"/>
              </a:spcBef>
              <a:buClr>
                <a:schemeClr val="accent1"/>
              </a:buClr>
            </a:pPr>
            <a:r>
              <a:rPr lang="en-US" sz="2000" dirty="0"/>
              <a:t>Crushing goal: Provide the adequate feeding in terms of size in a stable mode to the raw grinding.</a:t>
            </a:r>
            <a:endParaRPr lang="en-GB" sz="2000" dirty="0"/>
          </a:p>
        </p:txBody>
      </p:sp>
    </p:spTree>
    <p:extLst>
      <p:ext uri="{BB962C8B-B14F-4D97-AF65-F5344CB8AC3E}">
        <p14:creationId xmlns:p14="http://schemas.microsoft.com/office/powerpoint/2010/main" val="356698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p:cNvSpPr>
            <a:spLocks noGrp="1"/>
          </p:cNvSpPr>
          <p:nvPr>
            <p:ph type="sldNum" sz="quarter" idx="11"/>
          </p:nvPr>
        </p:nvSpPr>
        <p:spPr/>
        <p:txBody>
          <a:bodyPr/>
          <a:lstStyle/>
          <a:p>
            <a:pPr>
              <a:defRPr/>
            </a:pPr>
            <a:fld id="{CAE6C8B2-D003-4160-AC4C-0337633DB62E}" type="slidenum">
              <a:rPr lang="en-US"/>
              <a:pPr>
                <a:defRPr/>
              </a:pPr>
              <a:t>2</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5CF6670E-73E9-47CF-A4D7-DC2269C10136}" type="slidenum">
              <a:rPr lang="en-US" sz="800">
                <a:latin typeface="+mn-lt"/>
              </a:rPr>
              <a:pPr algn="r">
                <a:defRPr/>
              </a:pPr>
              <a:t>2</a:t>
            </a:fld>
            <a:endParaRPr lang="en-US" sz="800">
              <a:latin typeface="+mn-lt"/>
            </a:endParaRPr>
          </a:p>
        </p:txBody>
      </p:sp>
      <p:sp>
        <p:nvSpPr>
          <p:cNvPr id="17410" name="Title 4"/>
          <p:cNvSpPr>
            <a:spLocks/>
          </p:cNvSpPr>
          <p:nvPr/>
        </p:nvSpPr>
        <p:spPr bwMode="auto">
          <a:xfrm>
            <a:off x="560388" y="330200"/>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GB" sz="2400" b="1"/>
              <a:t>Process Overview</a:t>
            </a:r>
          </a:p>
        </p:txBody>
      </p:sp>
      <p:grpSp>
        <p:nvGrpSpPr>
          <p:cNvPr id="17411" name="Group 18"/>
          <p:cNvGrpSpPr>
            <a:grpSpLocks/>
          </p:cNvGrpSpPr>
          <p:nvPr/>
        </p:nvGrpSpPr>
        <p:grpSpPr bwMode="auto">
          <a:xfrm>
            <a:off x="1281113" y="3241675"/>
            <a:ext cx="6129337" cy="765175"/>
            <a:chOff x="2063154" y="3095625"/>
            <a:chExt cx="6130206" cy="765423"/>
          </a:xfrm>
        </p:grpSpPr>
        <p:sp>
          <p:nvSpPr>
            <p:cNvPr id="6" name="Right Triangle 5"/>
            <p:cNvSpPr>
              <a:spLocks noChangeArrowheads="1"/>
            </p:cNvSpPr>
            <p:nvPr/>
          </p:nvSpPr>
          <p:spPr bwMode="auto">
            <a:xfrm>
              <a:off x="2063154" y="3095625"/>
              <a:ext cx="6130206" cy="387476"/>
            </a:xfrm>
            <a:prstGeom prst="rtTriangle">
              <a:avLst/>
            </a:prstGeom>
            <a:solidFill>
              <a:srgbClr val="FF0000"/>
            </a:solidFill>
            <a:ln w="25400" algn="ctr">
              <a:solidFill>
                <a:schemeClr val="accent2"/>
              </a:solidFill>
              <a:miter lim="800000"/>
              <a:headEnd/>
              <a:tailEnd/>
            </a:ln>
          </p:spPr>
          <p:txBody>
            <a:bodyPr anchor="ctr"/>
            <a:lstStyle/>
            <a:p>
              <a:pPr algn="ctr" fontAlgn="auto">
                <a:spcBef>
                  <a:spcPts val="0"/>
                </a:spcBef>
                <a:spcAft>
                  <a:spcPts val="0"/>
                </a:spcAft>
                <a:defRPr/>
              </a:pPr>
              <a:endParaRPr lang="de-CH" dirty="0">
                <a:solidFill>
                  <a:schemeClr val="lt1"/>
                </a:solidFill>
                <a:latin typeface="+mn-lt"/>
                <a:cs typeface="+mn-cs"/>
              </a:endParaRPr>
            </a:p>
          </p:txBody>
        </p:sp>
        <p:sp>
          <p:nvSpPr>
            <p:cNvPr id="17424" name="Rectangle 12"/>
            <p:cNvSpPr>
              <a:spLocks noChangeArrowheads="1"/>
            </p:cNvSpPr>
            <p:nvPr/>
          </p:nvSpPr>
          <p:spPr bwMode="auto">
            <a:xfrm>
              <a:off x="2063154" y="3483101"/>
              <a:ext cx="6130206" cy="377947"/>
            </a:xfrm>
            <a:prstGeom prst="rect">
              <a:avLst/>
            </a:prstGeom>
            <a:noFill/>
            <a:ln w="9525">
              <a:solidFill>
                <a:schemeClr val="accent2"/>
              </a:solidFill>
              <a:miter lim="800000"/>
              <a:headEnd/>
              <a:tailEnd/>
            </a:ln>
          </p:spPr>
          <p:txBody>
            <a:bodyPr/>
            <a:lstStyle/>
            <a:p>
              <a:pPr marL="290513" indent="-290513">
                <a:buFont typeface="Times" pitchFamily="18" charset="0"/>
                <a:buNone/>
              </a:pPr>
              <a:r>
                <a:rPr lang="en-US" sz="2000">
                  <a:solidFill>
                    <a:schemeClr val="tx2"/>
                  </a:solidFill>
                </a:rPr>
                <a:t>Material chemical homogeneity</a:t>
              </a:r>
            </a:p>
          </p:txBody>
        </p:sp>
      </p:grpSp>
      <p:grpSp>
        <p:nvGrpSpPr>
          <p:cNvPr id="17412" name="Group 17"/>
          <p:cNvGrpSpPr>
            <a:grpSpLocks/>
          </p:cNvGrpSpPr>
          <p:nvPr/>
        </p:nvGrpSpPr>
        <p:grpSpPr bwMode="auto">
          <a:xfrm>
            <a:off x="1281113" y="4076700"/>
            <a:ext cx="5256212" cy="765175"/>
            <a:chOff x="2063155" y="3933056"/>
            <a:chExt cx="4896544" cy="765423"/>
          </a:xfrm>
        </p:grpSpPr>
        <p:sp>
          <p:nvSpPr>
            <p:cNvPr id="8" name="Right Triangle 7"/>
            <p:cNvSpPr>
              <a:spLocks noChangeArrowheads="1"/>
            </p:cNvSpPr>
            <p:nvPr/>
          </p:nvSpPr>
          <p:spPr bwMode="auto">
            <a:xfrm>
              <a:off x="2063155" y="3933056"/>
              <a:ext cx="4896544" cy="387476"/>
            </a:xfrm>
            <a:prstGeom prst="rtTriangle">
              <a:avLst/>
            </a:prstGeom>
            <a:solidFill>
              <a:srgbClr val="FF0000"/>
            </a:solidFill>
            <a:ln w="25400" algn="ctr">
              <a:solidFill>
                <a:schemeClr val="accent2"/>
              </a:solidFill>
              <a:miter lim="800000"/>
              <a:headEnd/>
              <a:tailEnd/>
            </a:ln>
          </p:spPr>
          <p:txBody>
            <a:bodyPr anchor="ctr"/>
            <a:lstStyle/>
            <a:p>
              <a:pPr algn="ctr" fontAlgn="auto">
                <a:spcBef>
                  <a:spcPts val="0"/>
                </a:spcBef>
                <a:spcAft>
                  <a:spcPts val="0"/>
                </a:spcAft>
                <a:defRPr/>
              </a:pPr>
              <a:endParaRPr lang="de-CH" dirty="0">
                <a:solidFill>
                  <a:schemeClr val="lt1"/>
                </a:solidFill>
                <a:latin typeface="+mn-lt"/>
                <a:cs typeface="+mn-cs"/>
              </a:endParaRPr>
            </a:p>
          </p:txBody>
        </p:sp>
        <p:sp>
          <p:nvSpPr>
            <p:cNvPr id="17422" name="Rectangle 12"/>
            <p:cNvSpPr>
              <a:spLocks noChangeArrowheads="1"/>
            </p:cNvSpPr>
            <p:nvPr/>
          </p:nvSpPr>
          <p:spPr bwMode="auto">
            <a:xfrm>
              <a:off x="2063155" y="4320654"/>
              <a:ext cx="4896544" cy="377825"/>
            </a:xfrm>
            <a:prstGeom prst="rect">
              <a:avLst/>
            </a:prstGeom>
            <a:noFill/>
            <a:ln w="9525">
              <a:solidFill>
                <a:schemeClr val="accent2"/>
              </a:solidFill>
              <a:miter lim="800000"/>
              <a:headEnd/>
              <a:tailEnd/>
            </a:ln>
          </p:spPr>
          <p:txBody>
            <a:bodyPr/>
            <a:lstStyle/>
            <a:p>
              <a:pPr marL="290513" indent="-290513">
                <a:buFont typeface="Times" pitchFamily="18" charset="0"/>
                <a:buNone/>
              </a:pPr>
              <a:r>
                <a:rPr lang="en-US" sz="2000" b="1"/>
                <a:t>Material size reduction… </a:t>
              </a:r>
            </a:p>
          </p:txBody>
        </p:sp>
      </p:grpSp>
      <p:grpSp>
        <p:nvGrpSpPr>
          <p:cNvPr id="17413" name="Group 16"/>
          <p:cNvGrpSpPr>
            <a:grpSpLocks/>
          </p:cNvGrpSpPr>
          <p:nvPr/>
        </p:nvGrpSpPr>
        <p:grpSpPr bwMode="auto">
          <a:xfrm>
            <a:off x="1281113" y="4868863"/>
            <a:ext cx="5256212" cy="765175"/>
            <a:chOff x="2057717" y="4751809"/>
            <a:chExt cx="4900876" cy="765423"/>
          </a:xfrm>
        </p:grpSpPr>
        <p:sp>
          <p:nvSpPr>
            <p:cNvPr id="10" name="Right Triangle 9"/>
            <p:cNvSpPr>
              <a:spLocks noChangeArrowheads="1"/>
            </p:cNvSpPr>
            <p:nvPr/>
          </p:nvSpPr>
          <p:spPr bwMode="auto">
            <a:xfrm>
              <a:off x="2062157" y="4751809"/>
              <a:ext cx="4896436" cy="387476"/>
            </a:xfrm>
            <a:prstGeom prst="rtTriangle">
              <a:avLst/>
            </a:prstGeom>
            <a:solidFill>
              <a:srgbClr val="FF0000"/>
            </a:solidFill>
            <a:ln w="25400" algn="ctr">
              <a:solidFill>
                <a:schemeClr val="accent2"/>
              </a:solidFill>
              <a:miter lim="800000"/>
              <a:headEnd/>
              <a:tailEnd/>
            </a:ln>
          </p:spPr>
          <p:txBody>
            <a:bodyPr anchor="ctr"/>
            <a:lstStyle/>
            <a:p>
              <a:pPr algn="ctr" fontAlgn="auto">
                <a:spcBef>
                  <a:spcPts val="0"/>
                </a:spcBef>
                <a:spcAft>
                  <a:spcPts val="0"/>
                </a:spcAft>
                <a:defRPr/>
              </a:pPr>
              <a:endParaRPr lang="de-CH" dirty="0">
                <a:solidFill>
                  <a:schemeClr val="lt1"/>
                </a:solidFill>
                <a:latin typeface="+mn-lt"/>
                <a:cs typeface="+mn-cs"/>
              </a:endParaRPr>
            </a:p>
          </p:txBody>
        </p:sp>
        <p:sp>
          <p:nvSpPr>
            <p:cNvPr id="17420" name="Rectangle 12"/>
            <p:cNvSpPr>
              <a:spLocks noChangeArrowheads="1"/>
            </p:cNvSpPr>
            <p:nvPr/>
          </p:nvSpPr>
          <p:spPr bwMode="auto">
            <a:xfrm>
              <a:off x="2057717" y="5139285"/>
              <a:ext cx="4896436" cy="377947"/>
            </a:xfrm>
            <a:prstGeom prst="rect">
              <a:avLst/>
            </a:prstGeom>
            <a:noFill/>
            <a:ln w="9525">
              <a:solidFill>
                <a:schemeClr val="accent2"/>
              </a:solidFill>
              <a:miter lim="800000"/>
              <a:headEnd/>
              <a:tailEnd/>
            </a:ln>
          </p:spPr>
          <p:txBody>
            <a:bodyPr/>
            <a:lstStyle/>
            <a:p>
              <a:pPr marL="290513" indent="-290513">
                <a:buFont typeface="Times" pitchFamily="18" charset="0"/>
                <a:buNone/>
              </a:pPr>
              <a:r>
                <a:rPr lang="en-US" sz="2000">
                  <a:solidFill>
                    <a:schemeClr val="tx2"/>
                  </a:solidFill>
                </a:rPr>
                <a:t>Material moisture reduction</a:t>
              </a:r>
              <a:r>
                <a:rPr lang="en-US" sz="2000">
                  <a:solidFill>
                    <a:srgbClr val="D9D9D9"/>
                  </a:solidFill>
                </a:rPr>
                <a:t> </a:t>
              </a:r>
            </a:p>
          </p:txBody>
        </p:sp>
      </p:grpSp>
      <p:grpSp>
        <p:nvGrpSpPr>
          <p:cNvPr id="17414" name="Group 15"/>
          <p:cNvGrpSpPr>
            <a:grpSpLocks/>
          </p:cNvGrpSpPr>
          <p:nvPr/>
        </p:nvGrpSpPr>
        <p:grpSpPr bwMode="auto">
          <a:xfrm>
            <a:off x="1281113" y="5676900"/>
            <a:ext cx="6119812" cy="765175"/>
            <a:chOff x="2063155" y="5589240"/>
            <a:chExt cx="5842173" cy="764877"/>
          </a:xfrm>
        </p:grpSpPr>
        <p:sp>
          <p:nvSpPr>
            <p:cNvPr id="17417" name="Rectangle 12"/>
            <p:cNvSpPr>
              <a:spLocks noChangeArrowheads="1"/>
            </p:cNvSpPr>
            <p:nvPr/>
          </p:nvSpPr>
          <p:spPr bwMode="auto">
            <a:xfrm>
              <a:off x="2063155" y="5976439"/>
              <a:ext cx="5842173" cy="377678"/>
            </a:xfrm>
            <a:prstGeom prst="rect">
              <a:avLst/>
            </a:prstGeom>
            <a:noFill/>
            <a:ln w="9525">
              <a:solidFill>
                <a:schemeClr val="accent2"/>
              </a:solidFill>
              <a:miter lim="800000"/>
              <a:headEnd/>
              <a:tailEnd/>
            </a:ln>
          </p:spPr>
          <p:txBody>
            <a:bodyPr/>
            <a:lstStyle/>
            <a:p>
              <a:pPr marL="290513" indent="-290513">
                <a:buFont typeface="Times" pitchFamily="18" charset="0"/>
                <a:buNone/>
              </a:pPr>
              <a:r>
                <a:rPr lang="en-US" sz="2000">
                  <a:solidFill>
                    <a:schemeClr val="tx2"/>
                  </a:solidFill>
                </a:rPr>
                <a:t>Material handling</a:t>
              </a:r>
              <a:r>
                <a:rPr lang="en-US" sz="2000">
                  <a:solidFill>
                    <a:srgbClr val="D9D9D9"/>
                  </a:solidFill>
                </a:rPr>
                <a:t> </a:t>
              </a:r>
            </a:p>
          </p:txBody>
        </p:sp>
        <p:sp>
          <p:nvSpPr>
            <p:cNvPr id="13" name="Rectangle 12"/>
            <p:cNvSpPr>
              <a:spLocks noChangeArrowheads="1"/>
            </p:cNvSpPr>
            <p:nvPr/>
          </p:nvSpPr>
          <p:spPr bwMode="auto">
            <a:xfrm>
              <a:off x="2063155" y="5589240"/>
              <a:ext cx="5842173" cy="387199"/>
            </a:xfrm>
            <a:prstGeom prst="rect">
              <a:avLst/>
            </a:prstGeom>
            <a:solidFill>
              <a:srgbClr val="FF0000"/>
            </a:solidFill>
            <a:ln w="25400" algn="ctr">
              <a:solidFill>
                <a:schemeClr val="accent2"/>
              </a:solidFill>
              <a:miter lim="800000"/>
              <a:headEnd/>
              <a:tailEnd/>
            </a:ln>
          </p:spPr>
          <p:txBody>
            <a:bodyPr anchor="ctr"/>
            <a:lstStyle/>
            <a:p>
              <a:pPr algn="ctr" fontAlgn="auto">
                <a:spcBef>
                  <a:spcPts val="0"/>
                </a:spcBef>
                <a:spcAft>
                  <a:spcPts val="0"/>
                </a:spcAft>
                <a:defRPr/>
              </a:pPr>
              <a:endParaRPr lang="de-CH" dirty="0">
                <a:solidFill>
                  <a:schemeClr val="bg1">
                    <a:lumMod val="85000"/>
                  </a:schemeClr>
                </a:solidFill>
                <a:latin typeface="+mn-lt"/>
                <a:cs typeface="+mn-cs"/>
              </a:endParaRPr>
            </a:p>
          </p:txBody>
        </p:sp>
      </p:grpSp>
      <p:pic>
        <p:nvPicPr>
          <p:cNvPr id="17415" name="Content Placeholder 18"/>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81113" y="1181100"/>
            <a:ext cx="8135937" cy="1966913"/>
          </a:xfrm>
          <a:prstGeom prst="rect">
            <a:avLst/>
          </a:prstGeom>
          <a:noFill/>
          <a:ln w="9525">
            <a:noFill/>
            <a:miter lim="800000"/>
            <a:headEnd/>
            <a:tailEnd/>
          </a:ln>
        </p:spPr>
      </p:pic>
      <p:sp>
        <p:nvSpPr>
          <p:cNvPr id="15" name="Rectangle 14"/>
          <p:cNvSpPr/>
          <p:nvPr/>
        </p:nvSpPr>
        <p:spPr>
          <a:xfrm>
            <a:off x="1208088" y="1311275"/>
            <a:ext cx="6121400" cy="18716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GB" dirty="0"/>
          </a:p>
        </p:txBody>
      </p:sp>
      <p:sp>
        <p:nvSpPr>
          <p:cNvPr id="2" name="Footer Placeholder 1"/>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5"/>
          <p:cNvSpPr>
            <a:spLocks noGrp="1"/>
          </p:cNvSpPr>
          <p:nvPr>
            <p:ph type="sldNum" sz="quarter" idx="11"/>
          </p:nvPr>
        </p:nvSpPr>
        <p:spPr/>
        <p:txBody>
          <a:bodyPr/>
          <a:lstStyle/>
          <a:p>
            <a:pPr>
              <a:defRPr/>
            </a:pPr>
            <a:fld id="{0E733773-2D8E-443F-A8EE-41F385EA537C}" type="slidenum">
              <a:rPr lang="en-US"/>
              <a:pPr>
                <a:defRPr/>
              </a:pPr>
              <a:t>20</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3A70ACD2-A18B-4E6D-8856-A0D21A2B7FD9}" type="slidenum">
              <a:rPr lang="en-US" sz="800">
                <a:latin typeface="+mn-lt"/>
              </a:rPr>
              <a:pPr algn="r">
                <a:defRPr/>
              </a:pPr>
              <a:t>20</a:t>
            </a:fld>
            <a:endParaRPr lang="en-US" sz="800">
              <a:latin typeface="+mn-lt"/>
            </a:endParaRPr>
          </a:p>
        </p:txBody>
      </p:sp>
      <p:sp>
        <p:nvSpPr>
          <p:cNvPr id="66562" name="Title 5"/>
          <p:cNvSpPr>
            <a:spLocks/>
          </p:cNvSpPr>
          <p:nvPr/>
        </p:nvSpPr>
        <p:spPr bwMode="auto">
          <a:xfrm>
            <a:off x="531813" y="287338"/>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GB" sz="2000" b="1" dirty="0" smtClean="0"/>
              <a:t>… the crusher product size is mainly impacted by the feeding (reduction ratio, RR) &amp; the crushing settings. The stability of the product size by the crushing tools wear management ……</a:t>
            </a:r>
            <a:endParaRPr lang="en-GB" sz="2000" b="1" dirty="0"/>
          </a:p>
        </p:txBody>
      </p:sp>
      <p:sp>
        <p:nvSpPr>
          <p:cNvPr id="66563" name="Text Box 85"/>
          <p:cNvSpPr txBox="1">
            <a:spLocks noChangeArrowheads="1"/>
          </p:cNvSpPr>
          <p:nvPr/>
        </p:nvSpPr>
        <p:spPr bwMode="auto">
          <a:xfrm>
            <a:off x="1993900" y="1135063"/>
            <a:ext cx="1208088" cy="338137"/>
          </a:xfrm>
          <a:prstGeom prst="rect">
            <a:avLst/>
          </a:prstGeom>
          <a:noFill/>
          <a:ln w="9525">
            <a:noFill/>
            <a:miter lim="800000"/>
            <a:headEnd/>
            <a:tailEnd/>
          </a:ln>
        </p:spPr>
        <p:txBody>
          <a:bodyPr>
            <a:spAutoFit/>
          </a:bodyPr>
          <a:lstStyle/>
          <a:p>
            <a:r>
              <a:rPr lang="en-US" sz="1600" b="1" i="1"/>
              <a:t>Impactor</a:t>
            </a:r>
          </a:p>
        </p:txBody>
      </p:sp>
      <p:pic>
        <p:nvPicPr>
          <p:cNvPr id="66564" name="Picture 89"/>
          <p:cNvPicPr>
            <a:picLocks noChangeAspect="1" noChangeArrowheads="1"/>
          </p:cNvPicPr>
          <p:nvPr/>
        </p:nvPicPr>
        <p:blipFill>
          <a:blip r:embed="rId3"/>
          <a:srcRect/>
          <a:stretch>
            <a:fillRect/>
          </a:stretch>
        </p:blipFill>
        <p:spPr bwMode="auto">
          <a:xfrm>
            <a:off x="3240088" y="1828800"/>
            <a:ext cx="1352550" cy="752475"/>
          </a:xfrm>
          <a:prstGeom prst="rect">
            <a:avLst/>
          </a:prstGeom>
          <a:noFill/>
          <a:ln w="9525">
            <a:noFill/>
            <a:miter lim="800000"/>
            <a:headEnd/>
            <a:tailEnd/>
          </a:ln>
        </p:spPr>
      </p:pic>
      <p:sp>
        <p:nvSpPr>
          <p:cNvPr id="66565" name="Text Box 96"/>
          <p:cNvSpPr txBox="1">
            <a:spLocks noChangeArrowheads="1"/>
          </p:cNvSpPr>
          <p:nvPr/>
        </p:nvSpPr>
        <p:spPr bwMode="auto">
          <a:xfrm>
            <a:off x="3384550" y="1109663"/>
            <a:ext cx="1295400" cy="581025"/>
          </a:xfrm>
          <a:prstGeom prst="rect">
            <a:avLst/>
          </a:prstGeom>
          <a:noFill/>
          <a:ln w="9525">
            <a:noFill/>
            <a:miter lim="800000"/>
            <a:headEnd/>
            <a:tailEnd/>
          </a:ln>
        </p:spPr>
        <p:txBody>
          <a:bodyPr>
            <a:spAutoFit/>
          </a:bodyPr>
          <a:lstStyle/>
          <a:p>
            <a:r>
              <a:rPr lang="en-US" sz="1600" b="1" i="1"/>
              <a:t>Hammers</a:t>
            </a:r>
          </a:p>
          <a:p>
            <a:r>
              <a:rPr lang="en-US" sz="1600" b="1" i="1"/>
              <a:t> with grate</a:t>
            </a:r>
          </a:p>
        </p:txBody>
      </p:sp>
      <p:pic>
        <p:nvPicPr>
          <p:cNvPr id="66566" name="Picture 134"/>
          <p:cNvPicPr>
            <a:picLocks noChangeAspect="1" noChangeArrowheads="1"/>
          </p:cNvPicPr>
          <p:nvPr/>
        </p:nvPicPr>
        <p:blipFill>
          <a:blip r:embed="rId4"/>
          <a:srcRect/>
          <a:stretch>
            <a:fillRect/>
          </a:stretch>
        </p:blipFill>
        <p:spPr bwMode="auto">
          <a:xfrm>
            <a:off x="2016125" y="1520825"/>
            <a:ext cx="1162050" cy="1087438"/>
          </a:xfrm>
          <a:prstGeom prst="rect">
            <a:avLst/>
          </a:prstGeom>
          <a:noFill/>
          <a:ln w="9525">
            <a:noFill/>
            <a:miter lim="800000"/>
            <a:headEnd/>
            <a:tailEnd/>
          </a:ln>
        </p:spPr>
      </p:pic>
      <p:sp>
        <p:nvSpPr>
          <p:cNvPr id="66567" name="Rectangle 12"/>
          <p:cNvSpPr>
            <a:spLocks noChangeArrowheads="1"/>
          </p:cNvSpPr>
          <p:nvPr/>
        </p:nvSpPr>
        <p:spPr bwMode="auto">
          <a:xfrm>
            <a:off x="287338" y="3228975"/>
            <a:ext cx="1489075" cy="377825"/>
          </a:xfrm>
          <a:prstGeom prst="rect">
            <a:avLst/>
          </a:prstGeom>
          <a:noFill/>
          <a:ln w="9525">
            <a:solidFill>
              <a:schemeClr val="accent1"/>
            </a:solidFill>
            <a:miter lim="800000"/>
            <a:headEnd/>
            <a:tailEnd/>
          </a:ln>
        </p:spPr>
        <p:txBody>
          <a:bodyPr/>
          <a:lstStyle/>
          <a:p>
            <a:pPr marL="290513" indent="-290513" algn="ctr">
              <a:buFont typeface="Times" pitchFamily="18" charset="0"/>
              <a:buNone/>
            </a:pPr>
            <a:r>
              <a:rPr lang="en-US" sz="2000" dirty="0" smtClean="0"/>
              <a:t>Secondary </a:t>
            </a:r>
            <a:endParaRPr lang="en-US" sz="2000" dirty="0"/>
          </a:p>
        </p:txBody>
      </p:sp>
      <p:pic>
        <p:nvPicPr>
          <p:cNvPr id="66568" name="Picture 109"/>
          <p:cNvPicPr>
            <a:picLocks noChangeAspect="1" noChangeArrowheads="1"/>
          </p:cNvPicPr>
          <p:nvPr/>
        </p:nvPicPr>
        <p:blipFill>
          <a:blip r:embed="rId5"/>
          <a:srcRect/>
          <a:stretch>
            <a:fillRect/>
          </a:stretch>
        </p:blipFill>
        <p:spPr bwMode="auto">
          <a:xfrm>
            <a:off x="4689475" y="1716088"/>
            <a:ext cx="655638" cy="862012"/>
          </a:xfrm>
          <a:prstGeom prst="rect">
            <a:avLst/>
          </a:prstGeom>
          <a:noFill/>
          <a:ln w="9525">
            <a:noFill/>
            <a:miter lim="800000"/>
            <a:headEnd/>
            <a:tailEnd/>
          </a:ln>
        </p:spPr>
      </p:pic>
      <p:pic>
        <p:nvPicPr>
          <p:cNvPr id="66569" name="Picture 119"/>
          <p:cNvPicPr>
            <a:picLocks noChangeAspect="1" noChangeArrowheads="1"/>
          </p:cNvPicPr>
          <p:nvPr/>
        </p:nvPicPr>
        <p:blipFill>
          <a:blip r:embed="rId6"/>
          <a:srcRect r="-20"/>
          <a:stretch>
            <a:fillRect/>
          </a:stretch>
        </p:blipFill>
        <p:spPr bwMode="auto">
          <a:xfrm>
            <a:off x="5459413" y="1716088"/>
            <a:ext cx="1284287" cy="814387"/>
          </a:xfrm>
          <a:prstGeom prst="rect">
            <a:avLst/>
          </a:prstGeom>
          <a:noFill/>
          <a:ln w="9525">
            <a:noFill/>
            <a:miter lim="800000"/>
            <a:headEnd/>
            <a:tailEnd/>
          </a:ln>
        </p:spPr>
      </p:pic>
      <p:sp>
        <p:nvSpPr>
          <p:cNvPr id="66570" name="Rectangle 12"/>
          <p:cNvSpPr>
            <a:spLocks noChangeArrowheads="1"/>
          </p:cNvSpPr>
          <p:nvPr/>
        </p:nvSpPr>
        <p:spPr bwMode="auto">
          <a:xfrm>
            <a:off x="287338" y="2693988"/>
            <a:ext cx="1489075" cy="377825"/>
          </a:xfrm>
          <a:prstGeom prst="rect">
            <a:avLst/>
          </a:prstGeom>
          <a:noFill/>
          <a:ln w="9525">
            <a:solidFill>
              <a:schemeClr val="accent1"/>
            </a:solidFill>
            <a:miter lim="800000"/>
            <a:headEnd/>
            <a:tailEnd/>
          </a:ln>
        </p:spPr>
        <p:txBody>
          <a:bodyPr/>
          <a:lstStyle/>
          <a:p>
            <a:pPr marL="290513" indent="-290513" algn="ctr">
              <a:buFont typeface="Times" pitchFamily="18" charset="0"/>
              <a:buNone/>
            </a:pPr>
            <a:r>
              <a:rPr lang="en-US" dirty="0" smtClean="0"/>
              <a:t>Primary </a:t>
            </a:r>
            <a:endParaRPr lang="en-US" dirty="0"/>
          </a:p>
        </p:txBody>
      </p:sp>
      <p:sp>
        <p:nvSpPr>
          <p:cNvPr id="66571" name="Text Box 96"/>
          <p:cNvSpPr txBox="1">
            <a:spLocks noChangeArrowheads="1"/>
          </p:cNvSpPr>
          <p:nvPr/>
        </p:nvSpPr>
        <p:spPr bwMode="auto">
          <a:xfrm>
            <a:off x="4679950" y="1109663"/>
            <a:ext cx="2484438" cy="581025"/>
          </a:xfrm>
          <a:prstGeom prst="rect">
            <a:avLst/>
          </a:prstGeom>
          <a:noFill/>
          <a:ln w="9525">
            <a:noFill/>
            <a:miter lim="800000"/>
            <a:headEnd/>
            <a:tailEnd/>
          </a:ln>
        </p:spPr>
        <p:txBody>
          <a:bodyPr>
            <a:spAutoFit/>
          </a:bodyPr>
          <a:lstStyle/>
          <a:p>
            <a:r>
              <a:rPr lang="en-US" sz="1600" b="1" i="1"/>
              <a:t>Compressive crushers</a:t>
            </a:r>
          </a:p>
          <a:p>
            <a:r>
              <a:rPr lang="en-US" sz="1600" b="1" i="1"/>
              <a:t> (giratory, jaw, cone)</a:t>
            </a:r>
          </a:p>
        </p:txBody>
      </p:sp>
      <p:pic>
        <p:nvPicPr>
          <p:cNvPr id="66572" name="Picture 99"/>
          <p:cNvPicPr>
            <a:picLocks noChangeAspect="1" noChangeArrowheads="1"/>
          </p:cNvPicPr>
          <p:nvPr/>
        </p:nvPicPr>
        <p:blipFill>
          <a:blip r:embed="rId7"/>
          <a:srcRect/>
          <a:stretch>
            <a:fillRect/>
          </a:stretch>
        </p:blipFill>
        <p:spPr bwMode="auto">
          <a:xfrm>
            <a:off x="8350250" y="1709738"/>
            <a:ext cx="1344613" cy="836612"/>
          </a:xfrm>
          <a:prstGeom prst="rect">
            <a:avLst/>
          </a:prstGeom>
          <a:noFill/>
          <a:ln w="9525">
            <a:noFill/>
            <a:miter lim="800000"/>
            <a:headEnd/>
            <a:tailEnd/>
          </a:ln>
        </p:spPr>
      </p:pic>
      <p:pic>
        <p:nvPicPr>
          <p:cNvPr id="66573" name="Picture 100"/>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985000" y="1885950"/>
            <a:ext cx="1344613" cy="649288"/>
          </a:xfrm>
          <a:prstGeom prst="rect">
            <a:avLst/>
          </a:prstGeom>
          <a:noFill/>
          <a:ln w="9525">
            <a:noFill/>
            <a:miter lim="800000"/>
            <a:headEnd/>
            <a:tailEnd/>
          </a:ln>
        </p:spPr>
      </p:pic>
      <p:sp>
        <p:nvSpPr>
          <p:cNvPr id="66574" name="Text Box 96"/>
          <p:cNvSpPr txBox="1">
            <a:spLocks noChangeArrowheads="1"/>
          </p:cNvSpPr>
          <p:nvPr/>
        </p:nvSpPr>
        <p:spPr bwMode="auto">
          <a:xfrm>
            <a:off x="7018338" y="1231900"/>
            <a:ext cx="2676525" cy="336550"/>
          </a:xfrm>
          <a:prstGeom prst="rect">
            <a:avLst/>
          </a:prstGeom>
          <a:noFill/>
          <a:ln w="9525">
            <a:noFill/>
            <a:miter lim="800000"/>
            <a:headEnd/>
            <a:tailEnd/>
          </a:ln>
        </p:spPr>
        <p:txBody>
          <a:bodyPr>
            <a:spAutoFit/>
          </a:bodyPr>
          <a:lstStyle/>
          <a:p>
            <a:r>
              <a:rPr lang="en-US" sz="1600" b="1" i="1"/>
              <a:t>Sizers &amp; roller crushers</a:t>
            </a:r>
          </a:p>
        </p:txBody>
      </p:sp>
      <p:sp>
        <p:nvSpPr>
          <p:cNvPr id="66575" name="Rectangle 12"/>
          <p:cNvSpPr>
            <a:spLocks noChangeArrowheads="1"/>
          </p:cNvSpPr>
          <p:nvPr/>
        </p:nvSpPr>
        <p:spPr bwMode="auto">
          <a:xfrm>
            <a:off x="2025650" y="3228975"/>
            <a:ext cx="1152525" cy="377825"/>
          </a:xfrm>
          <a:prstGeom prst="rect">
            <a:avLst/>
          </a:prstGeom>
          <a:noFill/>
          <a:ln w="9525">
            <a:solidFill>
              <a:schemeClr val="accent1"/>
            </a:solidFill>
            <a:miter lim="800000"/>
            <a:headEnd/>
            <a:tailEnd/>
          </a:ln>
        </p:spPr>
        <p:txBody>
          <a:bodyPr/>
          <a:lstStyle/>
          <a:p>
            <a:pPr marL="290513" indent="-290513" algn="ctr">
              <a:buFont typeface="Times" pitchFamily="18" charset="0"/>
              <a:buNone/>
            </a:pPr>
            <a:r>
              <a:rPr lang="en-US" sz="2000" dirty="0"/>
              <a:t>10:1</a:t>
            </a:r>
          </a:p>
        </p:txBody>
      </p:sp>
      <p:sp>
        <p:nvSpPr>
          <p:cNvPr id="66576" name="Rectangle 12"/>
          <p:cNvSpPr>
            <a:spLocks noChangeArrowheads="1"/>
          </p:cNvSpPr>
          <p:nvPr/>
        </p:nvSpPr>
        <p:spPr bwMode="auto">
          <a:xfrm>
            <a:off x="2016125" y="2693988"/>
            <a:ext cx="1152525" cy="377825"/>
          </a:xfrm>
          <a:prstGeom prst="rect">
            <a:avLst/>
          </a:prstGeom>
          <a:noFill/>
          <a:ln w="9525">
            <a:solidFill>
              <a:schemeClr val="accent1"/>
            </a:solidFill>
            <a:miter lim="800000"/>
            <a:headEnd/>
            <a:tailEnd/>
          </a:ln>
        </p:spPr>
        <p:txBody>
          <a:bodyPr/>
          <a:lstStyle/>
          <a:p>
            <a:pPr marL="290513" indent="-290513" algn="ctr">
              <a:buFont typeface="Times" pitchFamily="18" charset="0"/>
              <a:buNone/>
            </a:pPr>
            <a:r>
              <a:rPr lang="en-US" sz="2000"/>
              <a:t>15:1</a:t>
            </a:r>
          </a:p>
        </p:txBody>
      </p:sp>
      <p:sp>
        <p:nvSpPr>
          <p:cNvPr id="66577" name="Rectangle 12"/>
          <p:cNvSpPr>
            <a:spLocks noChangeArrowheads="1"/>
          </p:cNvSpPr>
          <p:nvPr/>
        </p:nvSpPr>
        <p:spPr bwMode="auto">
          <a:xfrm>
            <a:off x="3384550" y="2693988"/>
            <a:ext cx="1152525" cy="377825"/>
          </a:xfrm>
          <a:prstGeom prst="rect">
            <a:avLst/>
          </a:prstGeom>
          <a:noFill/>
          <a:ln w="9525">
            <a:solidFill>
              <a:schemeClr val="accent1"/>
            </a:solidFill>
            <a:miter lim="800000"/>
            <a:headEnd/>
            <a:tailEnd/>
          </a:ln>
        </p:spPr>
        <p:txBody>
          <a:bodyPr/>
          <a:lstStyle/>
          <a:p>
            <a:pPr marL="290513" indent="-290513" algn="ctr">
              <a:buFont typeface="Times" pitchFamily="18" charset="0"/>
              <a:buNone/>
            </a:pPr>
            <a:r>
              <a:rPr lang="en-US" sz="2000"/>
              <a:t>&lt; 50:1</a:t>
            </a:r>
          </a:p>
        </p:txBody>
      </p:sp>
      <p:sp>
        <p:nvSpPr>
          <p:cNvPr id="66578" name="Rectangle 12"/>
          <p:cNvSpPr>
            <a:spLocks noChangeArrowheads="1"/>
          </p:cNvSpPr>
          <p:nvPr/>
        </p:nvSpPr>
        <p:spPr bwMode="auto">
          <a:xfrm>
            <a:off x="3384550" y="3251200"/>
            <a:ext cx="1152525" cy="377825"/>
          </a:xfrm>
          <a:prstGeom prst="rect">
            <a:avLst/>
          </a:prstGeom>
          <a:noFill/>
          <a:ln w="9525">
            <a:solidFill>
              <a:schemeClr val="accent1"/>
            </a:solidFill>
            <a:miter lim="800000"/>
            <a:headEnd/>
            <a:tailEnd/>
          </a:ln>
        </p:spPr>
        <p:txBody>
          <a:bodyPr/>
          <a:lstStyle/>
          <a:p>
            <a:pPr marL="290513" indent="-290513" algn="ctr">
              <a:buFont typeface="Times" pitchFamily="18" charset="0"/>
              <a:buNone/>
            </a:pPr>
            <a:r>
              <a:rPr lang="en-US" sz="2000"/>
              <a:t>--</a:t>
            </a:r>
          </a:p>
        </p:txBody>
      </p:sp>
      <p:sp>
        <p:nvSpPr>
          <p:cNvPr id="66579" name="Rectangle 12"/>
          <p:cNvSpPr>
            <a:spLocks noChangeArrowheads="1"/>
          </p:cNvSpPr>
          <p:nvPr/>
        </p:nvSpPr>
        <p:spPr bwMode="auto">
          <a:xfrm>
            <a:off x="4824413" y="2693988"/>
            <a:ext cx="1919287" cy="377825"/>
          </a:xfrm>
          <a:prstGeom prst="rect">
            <a:avLst/>
          </a:prstGeom>
          <a:noFill/>
          <a:ln w="9525">
            <a:solidFill>
              <a:schemeClr val="accent1"/>
            </a:solidFill>
            <a:miter lim="800000"/>
            <a:headEnd/>
            <a:tailEnd/>
          </a:ln>
        </p:spPr>
        <p:txBody>
          <a:bodyPr/>
          <a:lstStyle/>
          <a:p>
            <a:pPr marL="290513" indent="-290513" algn="ctr">
              <a:buFont typeface="Times" pitchFamily="18" charset="0"/>
              <a:buNone/>
            </a:pPr>
            <a:r>
              <a:rPr lang="en-US" sz="2000"/>
              <a:t>&lt; 5:1</a:t>
            </a:r>
          </a:p>
        </p:txBody>
      </p:sp>
      <p:sp>
        <p:nvSpPr>
          <p:cNvPr id="66580" name="Rectangle 12"/>
          <p:cNvSpPr>
            <a:spLocks noChangeArrowheads="1"/>
          </p:cNvSpPr>
          <p:nvPr/>
        </p:nvSpPr>
        <p:spPr bwMode="auto">
          <a:xfrm>
            <a:off x="4824413" y="3251200"/>
            <a:ext cx="1919287" cy="377825"/>
          </a:xfrm>
          <a:prstGeom prst="rect">
            <a:avLst/>
          </a:prstGeom>
          <a:noFill/>
          <a:ln w="9525">
            <a:solidFill>
              <a:schemeClr val="accent1"/>
            </a:solidFill>
            <a:miter lim="800000"/>
            <a:headEnd/>
            <a:tailEnd/>
          </a:ln>
        </p:spPr>
        <p:txBody>
          <a:bodyPr/>
          <a:lstStyle/>
          <a:p>
            <a:pPr marL="290513" indent="-290513" algn="ctr">
              <a:buFont typeface="Times" pitchFamily="18" charset="0"/>
              <a:buNone/>
            </a:pPr>
            <a:r>
              <a:rPr lang="en-US" sz="2000"/>
              <a:t>&lt; 5:1</a:t>
            </a:r>
          </a:p>
        </p:txBody>
      </p:sp>
      <p:sp>
        <p:nvSpPr>
          <p:cNvPr id="66581" name="Rectangle 12"/>
          <p:cNvSpPr>
            <a:spLocks noChangeArrowheads="1"/>
          </p:cNvSpPr>
          <p:nvPr/>
        </p:nvSpPr>
        <p:spPr bwMode="auto">
          <a:xfrm>
            <a:off x="7127875" y="2693988"/>
            <a:ext cx="1152525" cy="377825"/>
          </a:xfrm>
          <a:prstGeom prst="rect">
            <a:avLst/>
          </a:prstGeom>
          <a:noFill/>
          <a:ln w="9525">
            <a:solidFill>
              <a:schemeClr val="accent1"/>
            </a:solidFill>
            <a:miter lim="800000"/>
            <a:headEnd/>
            <a:tailEnd/>
          </a:ln>
        </p:spPr>
        <p:txBody>
          <a:bodyPr/>
          <a:lstStyle/>
          <a:p>
            <a:pPr marL="290513" indent="-290513" algn="ctr">
              <a:buFont typeface="Times" pitchFamily="18" charset="0"/>
              <a:buNone/>
            </a:pPr>
            <a:r>
              <a:rPr lang="en-US" sz="2000"/>
              <a:t>3.5:1</a:t>
            </a:r>
          </a:p>
        </p:txBody>
      </p:sp>
      <p:sp>
        <p:nvSpPr>
          <p:cNvPr id="66582" name="Rectangle 12"/>
          <p:cNvSpPr>
            <a:spLocks noChangeArrowheads="1"/>
          </p:cNvSpPr>
          <p:nvPr/>
        </p:nvSpPr>
        <p:spPr bwMode="auto">
          <a:xfrm>
            <a:off x="7127875" y="3251200"/>
            <a:ext cx="1152525" cy="377825"/>
          </a:xfrm>
          <a:prstGeom prst="rect">
            <a:avLst/>
          </a:prstGeom>
          <a:noFill/>
          <a:ln w="9525">
            <a:solidFill>
              <a:schemeClr val="accent1"/>
            </a:solidFill>
            <a:miter lim="800000"/>
            <a:headEnd/>
            <a:tailEnd/>
          </a:ln>
        </p:spPr>
        <p:txBody>
          <a:bodyPr/>
          <a:lstStyle/>
          <a:p>
            <a:pPr marL="290513" indent="-290513" algn="ctr">
              <a:buFont typeface="Times" pitchFamily="18" charset="0"/>
              <a:buNone/>
            </a:pPr>
            <a:r>
              <a:rPr lang="en-US" sz="2000"/>
              <a:t>3:1</a:t>
            </a:r>
          </a:p>
        </p:txBody>
      </p:sp>
      <p:sp>
        <p:nvSpPr>
          <p:cNvPr id="66583" name="Rectangle 12"/>
          <p:cNvSpPr>
            <a:spLocks noChangeArrowheads="1"/>
          </p:cNvSpPr>
          <p:nvPr/>
        </p:nvSpPr>
        <p:spPr bwMode="auto">
          <a:xfrm>
            <a:off x="8496300" y="2693988"/>
            <a:ext cx="1152525" cy="377825"/>
          </a:xfrm>
          <a:prstGeom prst="rect">
            <a:avLst/>
          </a:prstGeom>
          <a:noFill/>
          <a:ln w="9525">
            <a:solidFill>
              <a:schemeClr val="accent1"/>
            </a:solidFill>
            <a:miter lim="800000"/>
            <a:headEnd/>
            <a:tailEnd/>
          </a:ln>
        </p:spPr>
        <p:txBody>
          <a:bodyPr/>
          <a:lstStyle/>
          <a:p>
            <a:pPr marL="290513" indent="-290513" algn="ctr">
              <a:buFont typeface="Times" pitchFamily="18" charset="0"/>
              <a:buNone/>
            </a:pPr>
            <a:r>
              <a:rPr lang="en-US" sz="2000"/>
              <a:t>4:1</a:t>
            </a:r>
          </a:p>
        </p:txBody>
      </p:sp>
      <p:sp>
        <p:nvSpPr>
          <p:cNvPr id="66584" name="Rectangle 12"/>
          <p:cNvSpPr>
            <a:spLocks noChangeArrowheads="1"/>
          </p:cNvSpPr>
          <p:nvPr/>
        </p:nvSpPr>
        <p:spPr bwMode="auto">
          <a:xfrm>
            <a:off x="8496300" y="3251200"/>
            <a:ext cx="1152525" cy="377825"/>
          </a:xfrm>
          <a:prstGeom prst="rect">
            <a:avLst/>
          </a:prstGeom>
          <a:noFill/>
          <a:ln w="9525">
            <a:solidFill>
              <a:schemeClr val="accent1"/>
            </a:solidFill>
            <a:miter lim="800000"/>
            <a:headEnd/>
            <a:tailEnd/>
          </a:ln>
        </p:spPr>
        <p:txBody>
          <a:bodyPr/>
          <a:lstStyle/>
          <a:p>
            <a:pPr marL="290513" indent="-290513" algn="ctr">
              <a:buFont typeface="Times" pitchFamily="18" charset="0"/>
              <a:buNone/>
            </a:pPr>
            <a:r>
              <a:rPr lang="en-US" sz="2000"/>
              <a:t>6:1</a:t>
            </a:r>
          </a:p>
        </p:txBody>
      </p:sp>
      <p:sp>
        <p:nvSpPr>
          <p:cNvPr id="34" name="Rectangle 12"/>
          <p:cNvSpPr>
            <a:spLocks noChangeArrowheads="1"/>
          </p:cNvSpPr>
          <p:nvPr/>
        </p:nvSpPr>
        <p:spPr bwMode="auto">
          <a:xfrm>
            <a:off x="272480" y="3749030"/>
            <a:ext cx="1489075" cy="377825"/>
          </a:xfrm>
          <a:prstGeom prst="rect">
            <a:avLst/>
          </a:prstGeom>
          <a:noFill/>
          <a:ln w="9525">
            <a:solidFill>
              <a:schemeClr val="accent1"/>
            </a:solidFill>
            <a:miter lim="800000"/>
            <a:headEnd/>
            <a:tailEnd/>
          </a:ln>
        </p:spPr>
        <p:txBody>
          <a:bodyPr/>
          <a:lstStyle/>
          <a:p>
            <a:pPr marL="290513" indent="-290513" algn="ctr">
              <a:buFont typeface="Times" pitchFamily="18" charset="0"/>
              <a:buNone/>
            </a:pPr>
            <a:endParaRPr lang="en-US" sz="1600" dirty="0"/>
          </a:p>
        </p:txBody>
      </p:sp>
      <p:sp>
        <p:nvSpPr>
          <p:cNvPr id="35" name="Rectangle 12"/>
          <p:cNvSpPr>
            <a:spLocks noChangeArrowheads="1"/>
          </p:cNvSpPr>
          <p:nvPr/>
        </p:nvSpPr>
        <p:spPr bwMode="auto">
          <a:xfrm>
            <a:off x="2010792" y="3749030"/>
            <a:ext cx="1152525" cy="377825"/>
          </a:xfrm>
          <a:prstGeom prst="rect">
            <a:avLst/>
          </a:prstGeom>
          <a:noFill/>
          <a:ln w="9525">
            <a:solidFill>
              <a:schemeClr val="accent1"/>
            </a:solidFill>
            <a:miter lim="800000"/>
            <a:headEnd/>
            <a:tailEnd/>
          </a:ln>
        </p:spPr>
        <p:txBody>
          <a:bodyPr/>
          <a:lstStyle/>
          <a:p>
            <a:pPr marL="290513" indent="-290513" algn="ctr">
              <a:buFont typeface="Times" pitchFamily="18" charset="0"/>
              <a:buNone/>
            </a:pPr>
            <a:r>
              <a:rPr lang="en-US" sz="2000" dirty="0" smtClean="0"/>
              <a:t>YES</a:t>
            </a:r>
            <a:endParaRPr lang="en-US" sz="2000" dirty="0"/>
          </a:p>
        </p:txBody>
      </p:sp>
      <p:sp>
        <p:nvSpPr>
          <p:cNvPr id="36" name="Rectangle 12"/>
          <p:cNvSpPr>
            <a:spLocks noChangeArrowheads="1"/>
          </p:cNvSpPr>
          <p:nvPr/>
        </p:nvSpPr>
        <p:spPr bwMode="auto">
          <a:xfrm>
            <a:off x="3369692" y="3771255"/>
            <a:ext cx="1152525" cy="377825"/>
          </a:xfrm>
          <a:prstGeom prst="rect">
            <a:avLst/>
          </a:prstGeom>
          <a:noFill/>
          <a:ln w="9525">
            <a:solidFill>
              <a:schemeClr val="accent1"/>
            </a:solidFill>
            <a:miter lim="800000"/>
            <a:headEnd/>
            <a:tailEnd/>
          </a:ln>
        </p:spPr>
        <p:txBody>
          <a:bodyPr/>
          <a:lstStyle/>
          <a:p>
            <a:pPr marL="290513" indent="-290513" algn="ctr">
              <a:buFont typeface="Times" pitchFamily="18" charset="0"/>
              <a:buNone/>
            </a:pPr>
            <a:r>
              <a:rPr lang="en-US" sz="2000" dirty="0" smtClean="0"/>
              <a:t>YES</a:t>
            </a:r>
            <a:endParaRPr lang="en-US" sz="2000" dirty="0"/>
          </a:p>
        </p:txBody>
      </p:sp>
      <p:sp>
        <p:nvSpPr>
          <p:cNvPr id="37" name="Rectangle 12"/>
          <p:cNvSpPr>
            <a:spLocks noChangeArrowheads="1"/>
          </p:cNvSpPr>
          <p:nvPr/>
        </p:nvSpPr>
        <p:spPr bwMode="auto">
          <a:xfrm>
            <a:off x="4809555" y="3771255"/>
            <a:ext cx="1919287" cy="377825"/>
          </a:xfrm>
          <a:prstGeom prst="rect">
            <a:avLst/>
          </a:prstGeom>
          <a:noFill/>
          <a:ln w="9525">
            <a:solidFill>
              <a:schemeClr val="accent1"/>
            </a:solidFill>
            <a:miter lim="800000"/>
            <a:headEnd/>
            <a:tailEnd/>
          </a:ln>
        </p:spPr>
        <p:txBody>
          <a:bodyPr/>
          <a:lstStyle/>
          <a:p>
            <a:pPr marL="290513" indent="-290513" algn="ctr">
              <a:buFont typeface="Times" pitchFamily="18" charset="0"/>
              <a:buNone/>
            </a:pPr>
            <a:r>
              <a:rPr lang="en-US" sz="2000" dirty="0" smtClean="0"/>
              <a:t>YES</a:t>
            </a:r>
            <a:endParaRPr lang="en-US" sz="2000" dirty="0"/>
          </a:p>
        </p:txBody>
      </p:sp>
      <p:sp>
        <p:nvSpPr>
          <p:cNvPr id="38" name="Rectangle 12"/>
          <p:cNvSpPr>
            <a:spLocks noChangeArrowheads="1"/>
          </p:cNvSpPr>
          <p:nvPr/>
        </p:nvSpPr>
        <p:spPr bwMode="auto">
          <a:xfrm>
            <a:off x="7113017" y="3771255"/>
            <a:ext cx="1152525" cy="377825"/>
          </a:xfrm>
          <a:prstGeom prst="rect">
            <a:avLst/>
          </a:prstGeom>
          <a:noFill/>
          <a:ln w="9525">
            <a:solidFill>
              <a:schemeClr val="accent1"/>
            </a:solidFill>
            <a:miter lim="800000"/>
            <a:headEnd/>
            <a:tailEnd/>
          </a:ln>
        </p:spPr>
        <p:txBody>
          <a:bodyPr/>
          <a:lstStyle/>
          <a:p>
            <a:pPr marL="290513" indent="-290513" algn="ctr">
              <a:buFont typeface="Times" pitchFamily="18" charset="0"/>
              <a:buNone/>
            </a:pPr>
            <a:r>
              <a:rPr lang="en-US" sz="2000" dirty="0" smtClean="0"/>
              <a:t>NO</a:t>
            </a:r>
            <a:endParaRPr lang="en-US" sz="2000" dirty="0"/>
          </a:p>
        </p:txBody>
      </p:sp>
      <p:sp>
        <p:nvSpPr>
          <p:cNvPr id="39" name="Rectangle 12"/>
          <p:cNvSpPr>
            <a:spLocks noChangeArrowheads="1"/>
          </p:cNvSpPr>
          <p:nvPr/>
        </p:nvSpPr>
        <p:spPr bwMode="auto">
          <a:xfrm>
            <a:off x="8481442" y="3771255"/>
            <a:ext cx="1152525" cy="377825"/>
          </a:xfrm>
          <a:prstGeom prst="rect">
            <a:avLst/>
          </a:prstGeom>
          <a:noFill/>
          <a:ln w="9525">
            <a:solidFill>
              <a:schemeClr val="accent1"/>
            </a:solidFill>
            <a:miter lim="800000"/>
            <a:headEnd/>
            <a:tailEnd/>
          </a:ln>
        </p:spPr>
        <p:txBody>
          <a:bodyPr/>
          <a:lstStyle/>
          <a:p>
            <a:pPr marL="290513" indent="-290513" algn="ctr">
              <a:buFont typeface="Times" pitchFamily="18" charset="0"/>
              <a:buNone/>
            </a:pPr>
            <a:r>
              <a:rPr lang="en-US" sz="2000" dirty="0" smtClean="0"/>
              <a:t>YES</a:t>
            </a:r>
            <a:endParaRPr lang="en-US" sz="2000" dirty="0"/>
          </a:p>
        </p:txBody>
      </p:sp>
      <p:sp>
        <p:nvSpPr>
          <p:cNvPr id="40" name="Rectangle 12"/>
          <p:cNvSpPr>
            <a:spLocks noChangeArrowheads="1"/>
          </p:cNvSpPr>
          <p:nvPr/>
        </p:nvSpPr>
        <p:spPr bwMode="auto">
          <a:xfrm>
            <a:off x="272479" y="3749029"/>
            <a:ext cx="1489075" cy="377825"/>
          </a:xfrm>
          <a:prstGeom prst="rect">
            <a:avLst/>
          </a:prstGeom>
          <a:noFill/>
          <a:ln w="9525">
            <a:solidFill>
              <a:schemeClr val="accent1"/>
            </a:solidFill>
            <a:miter lim="800000"/>
            <a:headEnd/>
            <a:tailEnd/>
          </a:ln>
        </p:spPr>
        <p:txBody>
          <a:bodyPr/>
          <a:lstStyle/>
          <a:p>
            <a:pPr marL="290513" indent="-290513" algn="ctr">
              <a:buFont typeface="Times" pitchFamily="18" charset="0"/>
              <a:buNone/>
            </a:pPr>
            <a:r>
              <a:rPr lang="en-US" dirty="0" smtClean="0"/>
              <a:t>Settings Adj.</a:t>
            </a:r>
            <a:endParaRPr lang="en-US" dirty="0"/>
          </a:p>
        </p:txBody>
      </p:sp>
      <p:sp>
        <p:nvSpPr>
          <p:cNvPr id="41" name="Rectangle 12"/>
          <p:cNvSpPr>
            <a:spLocks noChangeArrowheads="1"/>
          </p:cNvSpPr>
          <p:nvPr/>
        </p:nvSpPr>
        <p:spPr bwMode="auto">
          <a:xfrm>
            <a:off x="287338" y="4398615"/>
            <a:ext cx="9361487" cy="738188"/>
          </a:xfrm>
          <a:prstGeom prst="rect">
            <a:avLst/>
          </a:prstGeom>
          <a:noFill/>
          <a:ln w="9525">
            <a:solidFill>
              <a:schemeClr val="accent1"/>
            </a:solidFill>
            <a:miter lim="800000"/>
            <a:headEnd/>
            <a:tailEnd/>
          </a:ln>
        </p:spPr>
        <p:txBody>
          <a:bodyPr/>
          <a:lstStyle/>
          <a:p>
            <a:pPr marL="342900" indent="-342900">
              <a:buFont typeface="Arial" charset="0"/>
              <a:buChar char="•"/>
            </a:pPr>
            <a:r>
              <a:rPr lang="en-US" sz="2000" dirty="0"/>
              <a:t>The larger the </a:t>
            </a:r>
            <a:r>
              <a:rPr lang="en-US" sz="2000" dirty="0" smtClean="0"/>
              <a:t>reduction ratio the lower the production rate and the crusher product PSD more distorted (max size and intermediate sizes). </a:t>
            </a:r>
            <a:endParaRPr lang="en-US" sz="2000" dirty="0"/>
          </a:p>
        </p:txBody>
      </p:sp>
      <p:sp>
        <p:nvSpPr>
          <p:cNvPr id="42" name="Rectangle 12"/>
          <p:cNvSpPr>
            <a:spLocks noChangeArrowheads="1"/>
          </p:cNvSpPr>
          <p:nvPr/>
        </p:nvSpPr>
        <p:spPr bwMode="auto">
          <a:xfrm>
            <a:off x="304800" y="5208240"/>
            <a:ext cx="9344025" cy="1029072"/>
          </a:xfrm>
          <a:prstGeom prst="rect">
            <a:avLst/>
          </a:prstGeom>
          <a:noFill/>
          <a:ln w="9525">
            <a:solidFill>
              <a:schemeClr val="accent1"/>
            </a:solidFill>
            <a:miter lim="800000"/>
            <a:headEnd/>
            <a:tailEnd/>
          </a:ln>
        </p:spPr>
        <p:txBody>
          <a:bodyPr/>
          <a:lstStyle/>
          <a:p>
            <a:pPr marL="342900" indent="-342900">
              <a:buFont typeface="Arial" charset="0"/>
              <a:buChar char="•"/>
            </a:pPr>
            <a:r>
              <a:rPr lang="en-US" sz="2000" dirty="0"/>
              <a:t>Adjustment of crusher settings allow to compensate the impact of </a:t>
            </a:r>
            <a:r>
              <a:rPr lang="en-US" sz="2000" dirty="0" smtClean="0"/>
              <a:t>wear in the crushing tools (bars, hammers, teeth) maintaining constant the crusher product PSD.</a:t>
            </a:r>
            <a:endParaRPr lang="en-US" sz="2000" dirty="0"/>
          </a:p>
        </p:txBody>
      </p:sp>
      <p:sp>
        <p:nvSpPr>
          <p:cNvPr id="43" name="Rectangle 12"/>
          <p:cNvSpPr>
            <a:spLocks noChangeArrowheads="1"/>
          </p:cNvSpPr>
          <p:nvPr/>
        </p:nvSpPr>
        <p:spPr bwMode="auto">
          <a:xfrm>
            <a:off x="287338" y="2198989"/>
            <a:ext cx="1489075" cy="377825"/>
          </a:xfrm>
          <a:prstGeom prst="rect">
            <a:avLst/>
          </a:prstGeom>
          <a:noFill/>
          <a:ln w="9525">
            <a:solidFill>
              <a:schemeClr val="accent1"/>
            </a:solidFill>
            <a:miter lim="800000"/>
            <a:headEnd/>
            <a:tailEnd/>
          </a:ln>
        </p:spPr>
        <p:txBody>
          <a:bodyPr/>
          <a:lstStyle/>
          <a:p>
            <a:pPr marL="290513" indent="-290513" algn="ctr">
              <a:buFont typeface="Times" pitchFamily="18" charset="0"/>
              <a:buNone/>
            </a:pPr>
            <a:r>
              <a:rPr lang="en-US" dirty="0" err="1" smtClean="0"/>
              <a:t>Redu</a:t>
            </a:r>
            <a:r>
              <a:rPr lang="en-US" dirty="0" smtClean="0"/>
              <a:t>. Ratio</a:t>
            </a:r>
            <a:endParaRPr lang="en-US" dirty="0"/>
          </a:p>
        </p:txBody>
      </p:sp>
      <p:sp>
        <p:nvSpPr>
          <p:cNvPr id="2" name="Footer Placeholder 1"/>
          <p:cNvSpPr>
            <a:spLocks noGrp="1"/>
          </p:cNvSpPr>
          <p:nvPr>
            <p:ph type="ftr" sz="quarter" idx="10"/>
          </p:nvPr>
        </p:nvSpPr>
        <p:spPr/>
        <p:txBody>
          <a:bodyPr/>
          <a:lstStyle/>
          <a:p>
            <a:r>
              <a:rPr lang="en-US" smtClean="0"/>
              <a:t>SPREAD Settat May 2016</a:t>
            </a:r>
            <a:endParaRPr lang="en-US"/>
          </a:p>
        </p:txBody>
      </p:sp>
    </p:spTree>
    <p:extLst>
      <p:ext uri="{BB962C8B-B14F-4D97-AF65-F5344CB8AC3E}">
        <p14:creationId xmlns:p14="http://schemas.microsoft.com/office/powerpoint/2010/main" val="7498939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p:cNvSpPr>
            <a:spLocks noGrp="1"/>
          </p:cNvSpPr>
          <p:nvPr>
            <p:ph type="sldNum" sz="quarter" idx="11"/>
          </p:nvPr>
        </p:nvSpPr>
        <p:spPr/>
        <p:txBody>
          <a:bodyPr/>
          <a:lstStyle/>
          <a:p>
            <a:pPr>
              <a:defRPr/>
            </a:pPr>
            <a:fld id="{5DB8CF55-79A6-43C3-8B86-396DA1C0405C}" type="slidenum">
              <a:rPr lang="en-US"/>
              <a:pPr>
                <a:defRPr/>
              </a:pPr>
              <a:t>21</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2C323567-3FED-4E45-A238-F3D9560DE204}" type="slidenum">
              <a:rPr lang="en-US" sz="800">
                <a:latin typeface="+mn-lt"/>
              </a:rPr>
              <a:pPr algn="r">
                <a:defRPr/>
              </a:pPr>
              <a:t>21</a:t>
            </a:fld>
            <a:endParaRPr lang="en-US" sz="800">
              <a:latin typeface="+mn-lt"/>
            </a:endParaRPr>
          </a:p>
        </p:txBody>
      </p:sp>
      <p:sp>
        <p:nvSpPr>
          <p:cNvPr id="51202" name="Rectangle 8"/>
          <p:cNvSpPr>
            <a:spLocks noChangeArrowheads="1"/>
          </p:cNvSpPr>
          <p:nvPr/>
        </p:nvSpPr>
        <p:spPr bwMode="auto">
          <a:xfrm>
            <a:off x="546100" y="344488"/>
            <a:ext cx="8774113" cy="792162"/>
          </a:xfrm>
          <a:prstGeom prst="rect">
            <a:avLst/>
          </a:prstGeom>
          <a:noFill/>
          <a:ln w="9525">
            <a:noFill/>
            <a:miter lim="800000"/>
            <a:headEnd/>
            <a:tailEnd/>
          </a:ln>
        </p:spPr>
        <p:txBody>
          <a:bodyPr lIns="0" tIns="0" rIns="0" bIns="7200" anchor="b"/>
          <a:lstStyle/>
          <a:p>
            <a:pPr eaLnBrk="0" hangingPunct="0">
              <a:lnSpc>
                <a:spcPct val="95000"/>
              </a:lnSpc>
            </a:pPr>
            <a:r>
              <a:rPr lang="de-CH" sz="2400" b="1"/>
              <a:t>Criteria for Crusher Selection		     </a:t>
            </a:r>
            <a:endParaRPr lang="en-US" sz="2400" b="1"/>
          </a:p>
        </p:txBody>
      </p:sp>
      <p:sp>
        <p:nvSpPr>
          <p:cNvPr id="51203" name="Rectangle 12"/>
          <p:cNvSpPr>
            <a:spLocks noChangeArrowheads="1"/>
          </p:cNvSpPr>
          <p:nvPr/>
        </p:nvSpPr>
        <p:spPr bwMode="auto">
          <a:xfrm>
            <a:off x="1566863" y="1128713"/>
            <a:ext cx="7974012" cy="4765675"/>
          </a:xfrm>
          <a:prstGeom prst="rect">
            <a:avLst/>
          </a:prstGeom>
          <a:noFill/>
          <a:ln w="9525">
            <a:noFill/>
            <a:miter lim="800000"/>
            <a:headEnd/>
            <a:tailEnd/>
          </a:ln>
        </p:spPr>
        <p:txBody>
          <a:bodyPr/>
          <a:lstStyle/>
          <a:p>
            <a:pPr marL="342900" indent="-342900">
              <a:buClr>
                <a:schemeClr val="tx2"/>
              </a:buClr>
              <a:buFont typeface="Wingdings" pitchFamily="2" charset="2"/>
              <a:buChar char="§"/>
            </a:pPr>
            <a:r>
              <a:rPr lang="de-CH" sz="2400"/>
              <a:t>Feed size and product size related through the Reduction ratio</a:t>
            </a:r>
          </a:p>
        </p:txBody>
      </p:sp>
      <p:sp>
        <p:nvSpPr>
          <p:cNvPr id="51204" name="Rectangle 24"/>
          <p:cNvSpPr>
            <a:spLocks noChangeArrowheads="1"/>
          </p:cNvSpPr>
          <p:nvPr/>
        </p:nvSpPr>
        <p:spPr bwMode="auto">
          <a:xfrm>
            <a:off x="1038225" y="1987550"/>
            <a:ext cx="5149850" cy="360363"/>
          </a:xfrm>
          <a:prstGeom prst="rect">
            <a:avLst/>
          </a:prstGeom>
          <a:solidFill>
            <a:schemeClr val="bg1"/>
          </a:solidFill>
          <a:ln w="9525">
            <a:noFill/>
            <a:miter lim="800000"/>
            <a:headEnd/>
            <a:tailEnd/>
          </a:ln>
        </p:spPr>
        <p:txBody>
          <a:bodyPr wrap="none" anchor="ctr"/>
          <a:lstStyle/>
          <a:p>
            <a:endParaRPr lang="de-CH"/>
          </a:p>
        </p:txBody>
      </p:sp>
      <p:sp>
        <p:nvSpPr>
          <p:cNvPr id="51205" name="Rectangle 27"/>
          <p:cNvSpPr>
            <a:spLocks noChangeArrowheads="1"/>
          </p:cNvSpPr>
          <p:nvPr/>
        </p:nvSpPr>
        <p:spPr bwMode="auto">
          <a:xfrm>
            <a:off x="5719763" y="2276475"/>
            <a:ext cx="701675" cy="3168650"/>
          </a:xfrm>
          <a:prstGeom prst="rect">
            <a:avLst/>
          </a:prstGeom>
          <a:solidFill>
            <a:schemeClr val="bg1"/>
          </a:solidFill>
          <a:ln w="9525">
            <a:noFill/>
            <a:miter lim="800000"/>
            <a:headEnd/>
            <a:tailEnd/>
          </a:ln>
        </p:spPr>
        <p:txBody>
          <a:bodyPr wrap="none" anchor="ctr"/>
          <a:lstStyle/>
          <a:p>
            <a:endParaRPr lang="de-CH"/>
          </a:p>
        </p:txBody>
      </p:sp>
      <p:sp>
        <p:nvSpPr>
          <p:cNvPr id="51206" name="Line 28"/>
          <p:cNvSpPr>
            <a:spLocks noChangeShapeType="1"/>
          </p:cNvSpPr>
          <p:nvPr/>
        </p:nvSpPr>
        <p:spPr bwMode="auto">
          <a:xfrm>
            <a:off x="6342063" y="2708275"/>
            <a:ext cx="0" cy="0"/>
          </a:xfrm>
          <a:prstGeom prst="line">
            <a:avLst/>
          </a:prstGeom>
          <a:noFill/>
          <a:ln w="9525">
            <a:noFill/>
            <a:round/>
            <a:headEnd/>
            <a:tailEnd/>
          </a:ln>
        </p:spPr>
        <p:txBody>
          <a:bodyPr wrap="none" anchor="ctr"/>
          <a:lstStyle/>
          <a:p>
            <a:endParaRPr lang="de-DE"/>
          </a:p>
        </p:txBody>
      </p:sp>
      <p:pic>
        <p:nvPicPr>
          <p:cNvPr id="51207" name="Picture 7"/>
          <p:cNvPicPr>
            <a:picLocks noChangeAspect="1" noChangeArrowheads="1"/>
          </p:cNvPicPr>
          <p:nvPr/>
        </p:nvPicPr>
        <p:blipFill>
          <a:blip r:embed="rId2" cstate="email">
            <a:extLst>
              <a:ext uri="{28A0092B-C50C-407E-A947-70E740481C1C}">
                <a14:useLocalDpi xmlns:a14="http://schemas.microsoft.com/office/drawing/2010/main"/>
              </a:ext>
            </a:extLst>
          </a:blip>
          <a:srcRect l="5827" t="5847" r="10913" b="4428"/>
          <a:stretch>
            <a:fillRect/>
          </a:stretch>
        </p:blipFill>
        <p:spPr bwMode="auto">
          <a:xfrm>
            <a:off x="1358900" y="1911350"/>
            <a:ext cx="3744913" cy="2606675"/>
          </a:xfrm>
          <a:prstGeom prst="rect">
            <a:avLst/>
          </a:prstGeom>
          <a:noFill/>
          <a:ln w="9525">
            <a:noFill/>
            <a:miter lim="800000"/>
            <a:headEnd/>
            <a:tailEnd/>
          </a:ln>
        </p:spPr>
      </p:pic>
      <p:sp>
        <p:nvSpPr>
          <p:cNvPr id="51208" name="Text Box 35"/>
          <p:cNvSpPr txBox="1">
            <a:spLocks noChangeArrowheads="1"/>
          </p:cNvSpPr>
          <p:nvPr/>
        </p:nvSpPr>
        <p:spPr bwMode="auto">
          <a:xfrm>
            <a:off x="5226050" y="1593850"/>
            <a:ext cx="4465638" cy="4806950"/>
          </a:xfrm>
          <a:prstGeom prst="rect">
            <a:avLst/>
          </a:prstGeom>
          <a:noFill/>
          <a:ln w="38100">
            <a:solidFill>
              <a:schemeClr val="accent1"/>
            </a:solidFill>
            <a:miter lim="800000"/>
            <a:headEnd/>
            <a:tailEnd/>
          </a:ln>
        </p:spPr>
        <p:txBody>
          <a:bodyPr>
            <a:spAutoFit/>
          </a:bodyPr>
          <a:lstStyle/>
          <a:p>
            <a:pPr>
              <a:spcBef>
                <a:spcPct val="20000"/>
              </a:spcBef>
              <a:spcAft>
                <a:spcPct val="30000"/>
              </a:spcAft>
              <a:tabLst>
                <a:tab pos="1168400" algn="l"/>
              </a:tabLst>
            </a:pPr>
            <a:r>
              <a:rPr lang="en-US" b="1"/>
              <a:t>Example:	</a:t>
            </a:r>
            <a:r>
              <a:rPr lang="en-US"/>
              <a:t>Feed size X:    1500 mm</a:t>
            </a:r>
          </a:p>
          <a:p>
            <a:pPr>
              <a:spcBef>
                <a:spcPct val="20000"/>
              </a:spcBef>
              <a:spcAft>
                <a:spcPct val="30000"/>
              </a:spcAft>
              <a:tabLst>
                <a:tab pos="1168400" algn="l"/>
              </a:tabLst>
            </a:pPr>
            <a:r>
              <a:rPr lang="en-US"/>
              <a:t>	Product size Y:   60 mm</a:t>
            </a:r>
          </a:p>
          <a:p>
            <a:pPr>
              <a:spcBef>
                <a:spcPct val="20000"/>
              </a:spcBef>
              <a:spcAft>
                <a:spcPct val="30000"/>
              </a:spcAft>
              <a:tabLst>
                <a:tab pos="1168400" algn="l"/>
              </a:tabLst>
            </a:pPr>
            <a:r>
              <a:rPr lang="en-US"/>
              <a:t>Total Red. Ratio = 1500/60 =          25:1</a:t>
            </a:r>
          </a:p>
          <a:p>
            <a:pPr>
              <a:spcBef>
                <a:spcPct val="20000"/>
              </a:spcBef>
              <a:spcAft>
                <a:spcPct val="30000"/>
              </a:spcAft>
              <a:tabLst>
                <a:tab pos="1168400" algn="l"/>
              </a:tabLst>
            </a:pPr>
            <a:r>
              <a:rPr lang="en-US">
                <a:solidFill>
                  <a:schemeClr val="accent2"/>
                </a:solidFill>
              </a:rPr>
              <a:t>RR_I</a:t>
            </a:r>
            <a:r>
              <a:rPr lang="en-US"/>
              <a:t> primary crusher =		3:1</a:t>
            </a:r>
          </a:p>
          <a:p>
            <a:pPr>
              <a:spcBef>
                <a:spcPct val="20000"/>
              </a:spcBef>
              <a:spcAft>
                <a:spcPct val="30000"/>
              </a:spcAft>
              <a:tabLst>
                <a:tab pos="1168400" algn="l"/>
              </a:tabLst>
            </a:pPr>
            <a:r>
              <a:rPr lang="en-US">
                <a:solidFill>
                  <a:schemeClr val="accent2"/>
                </a:solidFill>
              </a:rPr>
              <a:t>RR_II </a:t>
            </a:r>
            <a:r>
              <a:rPr lang="en-US"/>
              <a:t>secondary crusher =		3:1</a:t>
            </a:r>
          </a:p>
          <a:p>
            <a:pPr>
              <a:spcBef>
                <a:spcPct val="20000"/>
              </a:spcBef>
              <a:spcAft>
                <a:spcPct val="30000"/>
              </a:spcAft>
              <a:tabLst>
                <a:tab pos="1168400" algn="l"/>
              </a:tabLst>
            </a:pPr>
            <a:r>
              <a:rPr lang="en-US">
                <a:solidFill>
                  <a:srgbClr val="0070C0"/>
                </a:solidFill>
              </a:rPr>
              <a:t>Two-stage crushing= RR1 x RR2 = 	9:1</a:t>
            </a:r>
            <a:r>
              <a:rPr lang="en-US"/>
              <a:t>                              </a:t>
            </a:r>
          </a:p>
          <a:p>
            <a:pPr>
              <a:spcBef>
                <a:spcPct val="20000"/>
              </a:spcBef>
              <a:spcAft>
                <a:spcPct val="30000"/>
              </a:spcAft>
              <a:buFont typeface="Symbol" pitchFamily="18" charset="2"/>
              <a:buChar char="Þ"/>
              <a:tabLst>
                <a:tab pos="1168400" algn="l"/>
              </a:tabLst>
            </a:pPr>
            <a:r>
              <a:rPr lang="en-US"/>
              <a:t>not sufficient ,3rd crushing stage required !</a:t>
            </a:r>
          </a:p>
          <a:p>
            <a:pPr>
              <a:spcBef>
                <a:spcPct val="20000"/>
              </a:spcBef>
              <a:spcAft>
                <a:spcPct val="30000"/>
              </a:spcAft>
              <a:tabLst>
                <a:tab pos="1168400" algn="l"/>
              </a:tabLst>
            </a:pPr>
            <a:endParaRPr lang="en-US"/>
          </a:p>
          <a:p>
            <a:pPr>
              <a:spcBef>
                <a:spcPct val="20000"/>
              </a:spcBef>
              <a:spcAft>
                <a:spcPct val="30000"/>
              </a:spcAft>
              <a:tabLst>
                <a:tab pos="1168400" algn="l"/>
              </a:tabLst>
            </a:pPr>
            <a:r>
              <a:rPr lang="en-US">
                <a:solidFill>
                  <a:schemeClr val="accent2"/>
                </a:solidFill>
              </a:rPr>
              <a:t>RR_III </a:t>
            </a:r>
            <a:r>
              <a:rPr lang="en-US"/>
              <a:t>tertiary crusher = 3:1</a:t>
            </a:r>
          </a:p>
          <a:p>
            <a:pPr>
              <a:spcBef>
                <a:spcPct val="20000"/>
              </a:spcBef>
              <a:spcAft>
                <a:spcPct val="30000"/>
              </a:spcAft>
              <a:tabLst>
                <a:tab pos="1168400" algn="l"/>
              </a:tabLst>
            </a:pPr>
            <a:r>
              <a:rPr lang="en-US"/>
              <a:t>Three-stage crushing= R1 x R2 x R3 </a:t>
            </a:r>
          </a:p>
          <a:p>
            <a:pPr>
              <a:spcBef>
                <a:spcPct val="20000"/>
              </a:spcBef>
              <a:spcAft>
                <a:spcPct val="30000"/>
              </a:spcAft>
              <a:tabLst>
                <a:tab pos="1168400" algn="l"/>
              </a:tabLst>
            </a:pPr>
            <a:r>
              <a:rPr lang="en-US">
                <a:solidFill>
                  <a:srgbClr val="0070C0"/>
                </a:solidFill>
              </a:rPr>
              <a:t>&gt; Total reduction ratio: 		27:1</a:t>
            </a:r>
          </a:p>
        </p:txBody>
      </p:sp>
      <p:sp>
        <p:nvSpPr>
          <p:cNvPr id="2" name="TextBox 1"/>
          <p:cNvSpPr txBox="1">
            <a:spLocks noRot="1" noChangeAspect="1" noMove="1" noResize="1" noEditPoints="1" noAdjustHandles="1" noChangeArrowheads="1" noChangeShapeType="1" noTextEdit="1"/>
          </p:cNvSpPr>
          <p:nvPr/>
        </p:nvSpPr>
        <p:spPr>
          <a:xfrm>
            <a:off x="1496616" y="4778380"/>
            <a:ext cx="2864887" cy="530466"/>
          </a:xfrm>
          <a:prstGeom prst="rect">
            <a:avLst/>
          </a:prstGeom>
          <a:blipFill rotWithShape="1">
            <a:blip r:embed="rId3" cstate="email">
              <a:extLst>
                <a:ext uri="{28A0092B-C50C-407E-A947-70E740481C1C}">
                  <a14:useLocalDpi xmlns:a14="http://schemas.microsoft.com/office/drawing/2010/main"/>
                </a:ext>
              </a:extLst>
            </a:blip>
            <a:stretch>
              <a:fillRect l="-1699" b="-5618"/>
            </a:stretch>
          </a:blipFill>
          <a:ln w="12700">
            <a:solidFill>
              <a:schemeClr val="tx2"/>
            </a:solidFill>
          </a:ln>
        </p:spPr>
        <p:txBody>
          <a:bodyPr/>
          <a:lstStyle/>
          <a:p>
            <a:pPr fontAlgn="auto">
              <a:spcBef>
                <a:spcPts val="0"/>
              </a:spcBef>
              <a:spcAft>
                <a:spcPts val="0"/>
              </a:spcAft>
              <a:defRPr/>
            </a:pPr>
            <a:r>
              <a:rPr lang="de-CH">
                <a:noFill/>
                <a:latin typeface="+mn-lt"/>
                <a:cs typeface="+mn-cs"/>
              </a:rPr>
              <a:t> </a:t>
            </a:r>
          </a:p>
        </p:txBody>
      </p:sp>
      <p:sp>
        <p:nvSpPr>
          <p:cNvPr id="3" name="Footer Placeholder 2"/>
          <p:cNvSpPr>
            <a:spLocks noGrp="1"/>
          </p:cNvSpPr>
          <p:nvPr>
            <p:ph type="ftr" sz="quarter" idx="10"/>
          </p:nvPr>
        </p:nvSpPr>
        <p:spPr/>
        <p:txBody>
          <a:bodyPr/>
          <a:lstStyle/>
          <a:p>
            <a:r>
              <a:rPr lang="en-US" smtClean="0"/>
              <a:t>SPREAD Settat May 2016</a:t>
            </a:r>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Slide Number Placeholder 5"/>
          <p:cNvSpPr>
            <a:spLocks noGrp="1"/>
          </p:cNvSpPr>
          <p:nvPr>
            <p:ph type="sldNum" sz="quarter" idx="11"/>
          </p:nvPr>
        </p:nvSpPr>
        <p:spPr/>
        <p:txBody>
          <a:bodyPr/>
          <a:lstStyle/>
          <a:p>
            <a:pPr>
              <a:defRPr/>
            </a:pPr>
            <a:fld id="{D15F2128-3FE7-44B6-B101-C53B0A5FE034}" type="slidenum">
              <a:rPr lang="en-US"/>
              <a:pPr>
                <a:defRPr/>
              </a:pPr>
              <a:t>22</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4FBBC392-7D0C-419B-8D87-706BA71C1831}" type="slidenum">
              <a:rPr lang="en-US" sz="800">
                <a:latin typeface="+mn-lt"/>
              </a:rPr>
              <a:pPr algn="r">
                <a:defRPr/>
              </a:pPr>
              <a:t>22</a:t>
            </a:fld>
            <a:endParaRPr lang="en-US" sz="800">
              <a:latin typeface="+mn-lt"/>
            </a:endParaRPr>
          </a:p>
        </p:txBody>
      </p:sp>
      <p:sp>
        <p:nvSpPr>
          <p:cNvPr id="50178" name="Rectangle 2"/>
          <p:cNvSpPr>
            <a:spLocks noChangeArrowheads="1"/>
          </p:cNvSpPr>
          <p:nvPr/>
        </p:nvSpPr>
        <p:spPr bwMode="auto">
          <a:xfrm>
            <a:off x="560388" y="614363"/>
            <a:ext cx="9229725" cy="500062"/>
          </a:xfrm>
          <a:prstGeom prst="rect">
            <a:avLst/>
          </a:prstGeom>
          <a:noFill/>
          <a:ln w="9525">
            <a:noFill/>
            <a:miter lim="800000"/>
            <a:headEnd/>
            <a:tailEnd/>
          </a:ln>
        </p:spPr>
        <p:txBody>
          <a:bodyPr lIns="0" tIns="0" rIns="0" bIns="7200" anchor="b"/>
          <a:lstStyle/>
          <a:p>
            <a:pPr eaLnBrk="0" hangingPunct="0">
              <a:lnSpc>
                <a:spcPct val="95000"/>
              </a:lnSpc>
            </a:pPr>
            <a:r>
              <a:rPr lang="de-CH" sz="2400" b="1"/>
              <a:t>Crusher feed size definition / options		     </a:t>
            </a:r>
            <a:endParaRPr lang="en-US" sz="2400" b="1"/>
          </a:p>
        </p:txBody>
      </p:sp>
      <p:pic>
        <p:nvPicPr>
          <p:cNvPr id="50179"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52588" y="1325563"/>
            <a:ext cx="6577012" cy="3525837"/>
          </a:xfrm>
          <a:prstGeom prst="rect">
            <a:avLst/>
          </a:prstGeom>
          <a:noFill/>
          <a:ln w="9525">
            <a:noFill/>
            <a:miter lim="800000"/>
            <a:headEnd/>
            <a:tailEnd/>
          </a:ln>
        </p:spPr>
      </p:pic>
      <p:sp>
        <p:nvSpPr>
          <p:cNvPr id="50180" name="Rectangle 8"/>
          <p:cNvSpPr>
            <a:spLocks noChangeArrowheads="1"/>
          </p:cNvSpPr>
          <p:nvPr/>
        </p:nvSpPr>
        <p:spPr bwMode="auto">
          <a:xfrm>
            <a:off x="1443038" y="1252538"/>
            <a:ext cx="6942137" cy="287337"/>
          </a:xfrm>
          <a:prstGeom prst="rect">
            <a:avLst/>
          </a:prstGeom>
          <a:solidFill>
            <a:schemeClr val="bg1"/>
          </a:solidFill>
          <a:ln w="9525">
            <a:noFill/>
            <a:miter lim="800000"/>
            <a:headEnd/>
            <a:tailEnd/>
          </a:ln>
        </p:spPr>
        <p:txBody>
          <a:bodyPr wrap="none" anchor="ctr"/>
          <a:lstStyle/>
          <a:p>
            <a:endParaRPr lang="de-CH"/>
          </a:p>
        </p:txBody>
      </p:sp>
      <p:sp>
        <p:nvSpPr>
          <p:cNvPr id="50181" name="Rectangle 9"/>
          <p:cNvSpPr>
            <a:spLocks noChangeArrowheads="1"/>
          </p:cNvSpPr>
          <p:nvPr/>
        </p:nvSpPr>
        <p:spPr bwMode="auto">
          <a:xfrm>
            <a:off x="8151813" y="1541463"/>
            <a:ext cx="233362" cy="3384550"/>
          </a:xfrm>
          <a:prstGeom prst="rect">
            <a:avLst/>
          </a:prstGeom>
          <a:solidFill>
            <a:schemeClr val="bg1"/>
          </a:solidFill>
          <a:ln w="9525">
            <a:noFill/>
            <a:miter lim="800000"/>
            <a:headEnd/>
            <a:tailEnd/>
          </a:ln>
        </p:spPr>
        <p:txBody>
          <a:bodyPr wrap="none" anchor="ctr"/>
          <a:lstStyle/>
          <a:p>
            <a:endParaRPr lang="de-CH"/>
          </a:p>
        </p:txBody>
      </p:sp>
      <p:sp>
        <p:nvSpPr>
          <p:cNvPr id="50182" name="Rectangle 10"/>
          <p:cNvSpPr>
            <a:spLocks noChangeArrowheads="1"/>
          </p:cNvSpPr>
          <p:nvPr/>
        </p:nvSpPr>
        <p:spPr bwMode="auto">
          <a:xfrm>
            <a:off x="1600200" y="4781550"/>
            <a:ext cx="6862763" cy="360363"/>
          </a:xfrm>
          <a:prstGeom prst="rect">
            <a:avLst/>
          </a:prstGeom>
          <a:solidFill>
            <a:schemeClr val="bg1"/>
          </a:solidFill>
          <a:ln w="9525">
            <a:noFill/>
            <a:miter lim="800000"/>
            <a:headEnd/>
            <a:tailEnd/>
          </a:ln>
        </p:spPr>
        <p:txBody>
          <a:bodyPr wrap="none" anchor="ctr"/>
          <a:lstStyle/>
          <a:p>
            <a:endParaRPr lang="de-CH"/>
          </a:p>
        </p:txBody>
      </p:sp>
      <p:sp>
        <p:nvSpPr>
          <p:cNvPr id="50183" name="Rectangle 11"/>
          <p:cNvSpPr>
            <a:spLocks noChangeArrowheads="1"/>
          </p:cNvSpPr>
          <p:nvPr/>
        </p:nvSpPr>
        <p:spPr bwMode="auto">
          <a:xfrm>
            <a:off x="1520825" y="1541463"/>
            <a:ext cx="312738" cy="3313112"/>
          </a:xfrm>
          <a:prstGeom prst="rect">
            <a:avLst/>
          </a:prstGeom>
          <a:solidFill>
            <a:schemeClr val="bg1"/>
          </a:solidFill>
          <a:ln w="9525">
            <a:noFill/>
            <a:miter lim="800000"/>
            <a:headEnd/>
            <a:tailEnd/>
          </a:ln>
        </p:spPr>
        <p:txBody>
          <a:bodyPr wrap="none" anchor="ctr"/>
          <a:lstStyle/>
          <a:p>
            <a:endParaRPr lang="de-CH"/>
          </a:p>
        </p:txBody>
      </p:sp>
      <p:sp>
        <p:nvSpPr>
          <p:cNvPr id="50184" name="Rectangle 3"/>
          <p:cNvSpPr>
            <a:spLocks noChangeArrowheads="1"/>
          </p:cNvSpPr>
          <p:nvPr/>
        </p:nvSpPr>
        <p:spPr bwMode="auto">
          <a:xfrm>
            <a:off x="1581150" y="1257300"/>
            <a:ext cx="3965575" cy="4765675"/>
          </a:xfrm>
          <a:prstGeom prst="rect">
            <a:avLst/>
          </a:prstGeom>
          <a:noFill/>
          <a:ln w="9525">
            <a:noFill/>
            <a:miter lim="800000"/>
            <a:headEnd/>
            <a:tailEnd/>
          </a:ln>
        </p:spPr>
        <p:txBody>
          <a:bodyPr lIns="0" tIns="0" rIns="0" bIns="0"/>
          <a:lstStyle/>
          <a:p>
            <a:pPr marL="269875" indent="-269875" eaLnBrk="0" hangingPunct="0">
              <a:spcBef>
                <a:spcPts val="1200"/>
              </a:spcBef>
              <a:buClr>
                <a:schemeClr val="accent1"/>
              </a:buClr>
              <a:buFont typeface="Wingdings" pitchFamily="2" charset="2"/>
              <a:buChar char="§"/>
            </a:pPr>
            <a:r>
              <a:rPr lang="de-CH" sz="2000"/>
              <a:t>Feed size</a:t>
            </a:r>
            <a:endParaRPr lang="en-US" sz="2000"/>
          </a:p>
        </p:txBody>
      </p:sp>
      <p:pic>
        <p:nvPicPr>
          <p:cNvPr id="50185" name="Picture 12"/>
          <p:cNvPicPr>
            <a:picLocks noChangeAspect="1" noChangeArrowheads="1"/>
          </p:cNvPicPr>
          <p:nvPr/>
        </p:nvPicPr>
        <p:blipFill>
          <a:blip r:embed="rId3">
            <a:lum bright="12000"/>
          </a:blip>
          <a:srcRect b="-111"/>
          <a:stretch>
            <a:fillRect/>
          </a:stretch>
        </p:blipFill>
        <p:spPr bwMode="auto">
          <a:xfrm>
            <a:off x="5116513" y="4133850"/>
            <a:ext cx="3287712" cy="2228850"/>
          </a:xfrm>
          <a:prstGeom prst="rect">
            <a:avLst/>
          </a:prstGeom>
          <a:noFill/>
          <a:ln w="34925">
            <a:solidFill>
              <a:schemeClr val="accent1"/>
            </a:solidFill>
            <a:miter lim="800000"/>
            <a:headEnd/>
            <a:tailEnd/>
          </a:ln>
        </p:spPr>
      </p:pic>
      <p:sp>
        <p:nvSpPr>
          <p:cNvPr id="50186" name="Rectangle 14"/>
          <p:cNvSpPr>
            <a:spLocks noChangeArrowheads="1"/>
          </p:cNvSpPr>
          <p:nvPr/>
        </p:nvSpPr>
        <p:spPr bwMode="auto">
          <a:xfrm>
            <a:off x="5186363" y="3052763"/>
            <a:ext cx="1951037" cy="215900"/>
          </a:xfrm>
          <a:prstGeom prst="rect">
            <a:avLst/>
          </a:prstGeom>
          <a:solidFill>
            <a:schemeClr val="bg1"/>
          </a:solidFill>
          <a:ln w="9525">
            <a:noFill/>
            <a:miter lim="800000"/>
            <a:headEnd/>
            <a:tailEnd/>
          </a:ln>
        </p:spPr>
        <p:txBody>
          <a:bodyPr wrap="none" anchor="ctr"/>
          <a:lstStyle/>
          <a:p>
            <a:endParaRPr lang="en-GB"/>
          </a:p>
        </p:txBody>
      </p:sp>
      <p:sp>
        <p:nvSpPr>
          <p:cNvPr id="50187" name="Rectangle 18"/>
          <p:cNvSpPr>
            <a:spLocks noChangeArrowheads="1"/>
          </p:cNvSpPr>
          <p:nvPr/>
        </p:nvSpPr>
        <p:spPr bwMode="auto">
          <a:xfrm>
            <a:off x="0" y="15875"/>
            <a:ext cx="184150" cy="368300"/>
          </a:xfrm>
          <a:prstGeom prst="rect">
            <a:avLst/>
          </a:prstGeom>
          <a:noFill/>
          <a:ln w="9525">
            <a:noFill/>
            <a:miter lim="800000"/>
            <a:headEnd/>
            <a:tailEnd/>
          </a:ln>
        </p:spPr>
        <p:txBody>
          <a:bodyPr wrap="none" anchor="ctr">
            <a:spAutoFit/>
          </a:bodyPr>
          <a:lstStyle/>
          <a:p>
            <a:endParaRPr lang="de-CH"/>
          </a:p>
        </p:txBody>
      </p:sp>
      <p:pic>
        <p:nvPicPr>
          <p:cNvPr id="50188" name="Picture 17"/>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264150" y="3052763"/>
            <a:ext cx="1476375" cy="257175"/>
          </a:xfrm>
          <a:prstGeom prst="rect">
            <a:avLst/>
          </a:prstGeom>
          <a:noFill/>
          <a:ln w="9525">
            <a:noFill/>
            <a:miter lim="800000"/>
            <a:headEnd/>
            <a:tailEnd/>
          </a:ln>
        </p:spPr>
      </p:pic>
      <p:sp>
        <p:nvSpPr>
          <p:cNvPr id="50189" name="Rectangle 19"/>
          <p:cNvSpPr>
            <a:spLocks noChangeArrowheads="1"/>
          </p:cNvSpPr>
          <p:nvPr/>
        </p:nvSpPr>
        <p:spPr bwMode="auto">
          <a:xfrm>
            <a:off x="6826250" y="2908300"/>
            <a:ext cx="388938" cy="144463"/>
          </a:xfrm>
          <a:prstGeom prst="rect">
            <a:avLst/>
          </a:prstGeom>
          <a:solidFill>
            <a:schemeClr val="bg1"/>
          </a:solidFill>
          <a:ln w="9525">
            <a:noFill/>
            <a:miter lim="800000"/>
            <a:headEnd/>
            <a:tailEnd/>
          </a:ln>
        </p:spPr>
        <p:txBody>
          <a:bodyPr wrap="none" anchor="ctr"/>
          <a:lstStyle/>
          <a:p>
            <a:r>
              <a:rPr lang="en-US" sz="1200" i="1"/>
              <a:t>1.131</a:t>
            </a:r>
          </a:p>
        </p:txBody>
      </p:sp>
      <p:sp>
        <p:nvSpPr>
          <p:cNvPr id="50190" name="Rectangle 20"/>
          <p:cNvSpPr>
            <a:spLocks noChangeArrowheads="1"/>
          </p:cNvSpPr>
          <p:nvPr/>
        </p:nvSpPr>
        <p:spPr bwMode="auto">
          <a:xfrm>
            <a:off x="5186363" y="3629025"/>
            <a:ext cx="1717675" cy="144463"/>
          </a:xfrm>
          <a:prstGeom prst="rect">
            <a:avLst/>
          </a:prstGeom>
          <a:solidFill>
            <a:schemeClr val="bg1"/>
          </a:solidFill>
          <a:ln w="9525">
            <a:noFill/>
            <a:miter lim="800000"/>
            <a:headEnd/>
            <a:tailEnd/>
          </a:ln>
        </p:spPr>
        <p:txBody>
          <a:bodyPr wrap="none" anchor="ctr"/>
          <a:lstStyle/>
          <a:p>
            <a:endParaRPr lang="en-GB"/>
          </a:p>
        </p:txBody>
      </p:sp>
      <p:sp>
        <p:nvSpPr>
          <p:cNvPr id="50191" name="Line 21"/>
          <p:cNvSpPr>
            <a:spLocks noChangeShapeType="1"/>
          </p:cNvSpPr>
          <p:nvPr/>
        </p:nvSpPr>
        <p:spPr bwMode="auto">
          <a:xfrm>
            <a:off x="6356350" y="3629025"/>
            <a:ext cx="547688" cy="0"/>
          </a:xfrm>
          <a:prstGeom prst="line">
            <a:avLst/>
          </a:prstGeom>
          <a:noFill/>
          <a:ln w="28575">
            <a:solidFill>
              <a:schemeClr val="bg1"/>
            </a:solidFill>
            <a:round/>
            <a:headEnd/>
            <a:tailEnd/>
          </a:ln>
        </p:spPr>
        <p:txBody>
          <a:bodyPr wrap="none" anchor="ctr"/>
          <a:lstStyle/>
          <a:p>
            <a:endParaRPr lang="de-DE"/>
          </a:p>
        </p:txBody>
      </p:sp>
      <p:sp>
        <p:nvSpPr>
          <p:cNvPr id="50192" name="Line 22"/>
          <p:cNvSpPr>
            <a:spLocks noChangeShapeType="1"/>
          </p:cNvSpPr>
          <p:nvPr/>
        </p:nvSpPr>
        <p:spPr bwMode="auto">
          <a:xfrm>
            <a:off x="6278563" y="3773488"/>
            <a:ext cx="234950" cy="0"/>
          </a:xfrm>
          <a:prstGeom prst="line">
            <a:avLst/>
          </a:prstGeom>
          <a:noFill/>
          <a:ln w="28575">
            <a:solidFill>
              <a:schemeClr val="bg1"/>
            </a:solidFill>
            <a:round/>
            <a:headEnd/>
            <a:tailEnd/>
          </a:ln>
        </p:spPr>
        <p:txBody>
          <a:bodyPr wrap="none" anchor="ctr"/>
          <a:lstStyle/>
          <a:p>
            <a:endParaRPr lang="de-DE"/>
          </a:p>
        </p:txBody>
      </p:sp>
      <p:sp>
        <p:nvSpPr>
          <p:cNvPr id="50193" name="Rectangle 24"/>
          <p:cNvSpPr>
            <a:spLocks noChangeArrowheads="1"/>
          </p:cNvSpPr>
          <p:nvPr/>
        </p:nvSpPr>
        <p:spPr bwMode="auto">
          <a:xfrm>
            <a:off x="6826250" y="3413125"/>
            <a:ext cx="233363" cy="215900"/>
          </a:xfrm>
          <a:prstGeom prst="rect">
            <a:avLst/>
          </a:prstGeom>
          <a:solidFill>
            <a:schemeClr val="bg1"/>
          </a:solidFill>
          <a:ln w="9525">
            <a:noFill/>
            <a:miter lim="800000"/>
            <a:headEnd/>
            <a:tailEnd/>
          </a:ln>
        </p:spPr>
        <p:txBody>
          <a:bodyPr wrap="none" anchor="ctr"/>
          <a:lstStyle/>
          <a:p>
            <a:r>
              <a:rPr lang="en-US" sz="1200" i="1"/>
              <a:t>1.4</a:t>
            </a:r>
          </a:p>
        </p:txBody>
      </p:sp>
      <p:sp>
        <p:nvSpPr>
          <p:cNvPr id="50194" name="Rectangle 26"/>
          <p:cNvSpPr>
            <a:spLocks noChangeArrowheads="1"/>
          </p:cNvSpPr>
          <p:nvPr/>
        </p:nvSpPr>
        <p:spPr bwMode="auto">
          <a:xfrm>
            <a:off x="0" y="15875"/>
            <a:ext cx="184150" cy="368300"/>
          </a:xfrm>
          <a:prstGeom prst="rect">
            <a:avLst/>
          </a:prstGeom>
          <a:noFill/>
          <a:ln w="9525">
            <a:noFill/>
            <a:miter lim="800000"/>
            <a:headEnd/>
            <a:tailEnd/>
          </a:ln>
        </p:spPr>
        <p:txBody>
          <a:bodyPr wrap="none" anchor="ctr">
            <a:spAutoFit/>
          </a:bodyPr>
          <a:lstStyle/>
          <a:p>
            <a:endParaRPr lang="de-CH"/>
          </a:p>
        </p:txBody>
      </p:sp>
      <p:pic>
        <p:nvPicPr>
          <p:cNvPr id="50195" name="Picture 2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294313" y="3587750"/>
            <a:ext cx="1609725" cy="257175"/>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en-US" smtClean="0"/>
              <a:t>SPREAD Settat May 2016</a:t>
            </a:r>
            <a:endParaRPr 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How do you assess this crusher performance?</a:t>
            </a:r>
            <a:endParaRPr lang="en-US" dirty="0"/>
          </a:p>
        </p:txBody>
      </p:sp>
      <p:sp>
        <p:nvSpPr>
          <p:cNvPr id="5" name="Footer Placeholder 4"/>
          <p:cNvSpPr>
            <a:spLocks noGrp="1"/>
          </p:cNvSpPr>
          <p:nvPr>
            <p:ph type="ftr" sz="quarter" idx="10"/>
          </p:nvPr>
        </p:nvSpPr>
        <p:spPr/>
        <p:txBody>
          <a:bodyPr/>
          <a:lstStyle/>
          <a:p>
            <a:r>
              <a:rPr lang="en-US" smtClean="0"/>
              <a:t>SPREAD Settat May 2016</a:t>
            </a:r>
            <a:endParaRPr lang="en-US" dirty="0"/>
          </a:p>
        </p:txBody>
      </p:sp>
      <p:sp>
        <p:nvSpPr>
          <p:cNvPr id="6" name="Slide Number Placeholder 5"/>
          <p:cNvSpPr>
            <a:spLocks noGrp="1"/>
          </p:cNvSpPr>
          <p:nvPr>
            <p:ph type="sldNum" sz="quarter" idx="11"/>
          </p:nvPr>
        </p:nvSpPr>
        <p:spPr/>
        <p:txBody>
          <a:bodyPr/>
          <a:lstStyle/>
          <a:p>
            <a:pPr>
              <a:defRPr/>
            </a:pPr>
            <a:fld id="{D6993972-D9D1-495A-96F0-C8FF6D22974B}" type="slidenum">
              <a:rPr lang="en-US" smtClean="0"/>
              <a:pPr>
                <a:defRPr/>
              </a:pPr>
              <a:t>23</a:t>
            </a:fld>
            <a:endParaRPr lang="en-US" dirty="0"/>
          </a:p>
        </p:txBody>
      </p:sp>
      <p:pic>
        <p:nvPicPr>
          <p:cNvPr id="155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596" y="1340768"/>
            <a:ext cx="7528520" cy="4906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28464" y="1394773"/>
            <a:ext cx="2088232" cy="1384995"/>
          </a:xfrm>
          <a:prstGeom prst="rect">
            <a:avLst/>
          </a:prstGeom>
          <a:noFill/>
        </p:spPr>
        <p:txBody>
          <a:bodyPr wrap="square" rtlCol="0">
            <a:spAutoFit/>
          </a:bodyPr>
          <a:lstStyle/>
          <a:p>
            <a:r>
              <a:rPr lang="en-US" sz="1400" b="1" dirty="0" err="1" smtClean="0"/>
              <a:t>Luga</a:t>
            </a:r>
            <a:r>
              <a:rPr lang="en-US" sz="1400" b="1" dirty="0" smtClean="0"/>
              <a:t> It – </a:t>
            </a:r>
            <a:r>
              <a:rPr lang="en-US" sz="1400" b="1" dirty="0" err="1" smtClean="0"/>
              <a:t>Phillipines</a:t>
            </a:r>
            <a:endParaRPr lang="en-US" sz="1400" b="1" dirty="0" smtClean="0"/>
          </a:p>
          <a:p>
            <a:endParaRPr lang="en-US" sz="1400" b="1" dirty="0"/>
          </a:p>
          <a:p>
            <a:r>
              <a:rPr lang="en-US" sz="1400" b="1" dirty="0" smtClean="0"/>
              <a:t>Double Roller Crusher</a:t>
            </a:r>
          </a:p>
          <a:p>
            <a:r>
              <a:rPr lang="en-US" sz="1400" b="1" dirty="0" smtClean="0"/>
              <a:t>Limestone</a:t>
            </a:r>
          </a:p>
          <a:p>
            <a:r>
              <a:rPr lang="en-US" sz="1400" b="1" dirty="0" smtClean="0"/>
              <a:t>2015 Performance</a:t>
            </a:r>
          </a:p>
          <a:p>
            <a:r>
              <a:rPr lang="en-US" sz="1400" b="1" dirty="0" smtClean="0"/>
              <a:t>Weekly Averages</a:t>
            </a:r>
            <a:endParaRPr lang="en-US" sz="1400" b="1" dirty="0"/>
          </a:p>
        </p:txBody>
      </p:sp>
    </p:spTree>
    <p:extLst>
      <p:ext uri="{BB962C8B-B14F-4D97-AF65-F5344CB8AC3E}">
        <p14:creationId xmlns:p14="http://schemas.microsoft.com/office/powerpoint/2010/main" val="33431543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Would you say the same now?</a:t>
            </a:r>
            <a:endParaRPr lang="en-US" dirty="0"/>
          </a:p>
        </p:txBody>
      </p:sp>
      <p:sp>
        <p:nvSpPr>
          <p:cNvPr id="3" name="Footer Placeholder 2"/>
          <p:cNvSpPr>
            <a:spLocks noGrp="1"/>
          </p:cNvSpPr>
          <p:nvPr>
            <p:ph type="ftr" sz="quarter" idx="10"/>
          </p:nvPr>
        </p:nvSpPr>
        <p:spPr/>
        <p:txBody>
          <a:bodyPr/>
          <a:lstStyle/>
          <a:p>
            <a:r>
              <a:rPr lang="en-US" smtClean="0"/>
              <a:t>SPREAD Settat May 2016</a:t>
            </a:r>
            <a:endParaRPr lang="en-US"/>
          </a:p>
        </p:txBody>
      </p:sp>
      <p:sp>
        <p:nvSpPr>
          <p:cNvPr id="4" name="Slide Number Placeholder 3"/>
          <p:cNvSpPr>
            <a:spLocks noGrp="1"/>
          </p:cNvSpPr>
          <p:nvPr>
            <p:ph type="sldNum" sz="quarter" idx="11"/>
          </p:nvPr>
        </p:nvSpPr>
        <p:spPr/>
        <p:txBody>
          <a:bodyPr/>
          <a:lstStyle/>
          <a:p>
            <a:pPr>
              <a:defRPr/>
            </a:pPr>
            <a:fld id="{D6993972-D9D1-495A-96F0-C8FF6D22974B}" type="slidenum">
              <a:rPr lang="en-US" smtClean="0"/>
              <a:pPr>
                <a:defRPr/>
              </a:pPr>
              <a:t>24</a:t>
            </a:fld>
            <a:endParaRPr lang="en-US" dirty="0"/>
          </a:p>
        </p:txBody>
      </p:sp>
      <p:pic>
        <p:nvPicPr>
          <p:cNvPr id="156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6881" y="1268760"/>
            <a:ext cx="7529245" cy="490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28464" y="1394773"/>
            <a:ext cx="2088232" cy="1600438"/>
          </a:xfrm>
          <a:prstGeom prst="rect">
            <a:avLst/>
          </a:prstGeom>
          <a:noFill/>
        </p:spPr>
        <p:txBody>
          <a:bodyPr wrap="square" rtlCol="0">
            <a:spAutoFit/>
          </a:bodyPr>
          <a:lstStyle/>
          <a:p>
            <a:r>
              <a:rPr lang="en-US" sz="1400" b="1" dirty="0" err="1" smtClean="0"/>
              <a:t>Luga</a:t>
            </a:r>
            <a:r>
              <a:rPr lang="en-US" sz="1400" b="1" dirty="0" smtClean="0"/>
              <a:t> It – </a:t>
            </a:r>
            <a:r>
              <a:rPr lang="en-US" sz="1400" b="1" dirty="0" err="1" smtClean="0"/>
              <a:t>Phillipines</a:t>
            </a:r>
            <a:endParaRPr lang="en-US" sz="1400" b="1" dirty="0" smtClean="0"/>
          </a:p>
          <a:p>
            <a:endParaRPr lang="en-US" sz="1400" b="1" dirty="0"/>
          </a:p>
          <a:p>
            <a:r>
              <a:rPr lang="en-US" sz="1400" b="1" dirty="0" smtClean="0"/>
              <a:t>Double Roller Crusher</a:t>
            </a:r>
          </a:p>
          <a:p>
            <a:r>
              <a:rPr lang="en-US" sz="1400" b="1" dirty="0" smtClean="0"/>
              <a:t>Limestone</a:t>
            </a:r>
          </a:p>
          <a:p>
            <a:r>
              <a:rPr lang="en-US" sz="1400" b="1" dirty="0" smtClean="0"/>
              <a:t>Random shift during 2015</a:t>
            </a:r>
          </a:p>
          <a:p>
            <a:r>
              <a:rPr lang="en-US" sz="1400" b="1" dirty="0" smtClean="0"/>
              <a:t>Hourly Averages</a:t>
            </a:r>
            <a:endParaRPr lang="en-US" sz="1400" b="1" dirty="0"/>
          </a:p>
        </p:txBody>
      </p:sp>
    </p:spTree>
    <p:extLst>
      <p:ext uri="{BB962C8B-B14F-4D97-AF65-F5344CB8AC3E}">
        <p14:creationId xmlns:p14="http://schemas.microsoft.com/office/powerpoint/2010/main" val="25970922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would you say on the performance of this Crushers?</a:t>
            </a:r>
            <a:endParaRPr lang="en-US" dirty="0"/>
          </a:p>
        </p:txBody>
      </p:sp>
      <p:sp>
        <p:nvSpPr>
          <p:cNvPr id="3" name="Footer Placeholder 2"/>
          <p:cNvSpPr>
            <a:spLocks noGrp="1"/>
          </p:cNvSpPr>
          <p:nvPr>
            <p:ph type="ftr" sz="quarter" idx="10"/>
          </p:nvPr>
        </p:nvSpPr>
        <p:spPr/>
        <p:txBody>
          <a:bodyPr/>
          <a:lstStyle/>
          <a:p>
            <a:r>
              <a:rPr lang="en-US" smtClean="0"/>
              <a:t>SPREAD Settat May 2016</a:t>
            </a:r>
            <a:endParaRPr lang="en-US"/>
          </a:p>
        </p:txBody>
      </p:sp>
      <p:sp>
        <p:nvSpPr>
          <p:cNvPr id="4" name="Slide Number Placeholder 3"/>
          <p:cNvSpPr>
            <a:spLocks noGrp="1"/>
          </p:cNvSpPr>
          <p:nvPr>
            <p:ph type="sldNum" sz="quarter" idx="11"/>
          </p:nvPr>
        </p:nvSpPr>
        <p:spPr/>
        <p:txBody>
          <a:bodyPr/>
          <a:lstStyle/>
          <a:p>
            <a:pPr>
              <a:defRPr/>
            </a:pPr>
            <a:fld id="{D6993972-D9D1-495A-96F0-C8FF6D22974B}" type="slidenum">
              <a:rPr lang="en-US" smtClean="0"/>
              <a:pPr>
                <a:defRPr/>
              </a:pPr>
              <a:t>25</a:t>
            </a:fld>
            <a:endParaRPr lang="en-US" dirty="0"/>
          </a:p>
        </p:txBody>
      </p:sp>
      <p:pic>
        <p:nvPicPr>
          <p:cNvPr id="157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12" y="1412775"/>
            <a:ext cx="8675687" cy="486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512840" y="1268760"/>
            <a:ext cx="2088232" cy="523220"/>
          </a:xfrm>
          <a:prstGeom prst="rect">
            <a:avLst/>
          </a:prstGeom>
          <a:noFill/>
        </p:spPr>
        <p:txBody>
          <a:bodyPr wrap="square" rtlCol="0">
            <a:spAutoFit/>
          </a:bodyPr>
          <a:lstStyle/>
          <a:p>
            <a:r>
              <a:rPr lang="en-US" sz="1400" b="1" dirty="0" smtClean="0"/>
              <a:t>Langkawi – Malaysia</a:t>
            </a:r>
          </a:p>
          <a:p>
            <a:endParaRPr lang="en-US" sz="1400" b="1" dirty="0"/>
          </a:p>
        </p:txBody>
      </p:sp>
    </p:spTree>
    <p:extLst>
      <p:ext uri="{BB962C8B-B14F-4D97-AF65-F5344CB8AC3E}">
        <p14:creationId xmlns:p14="http://schemas.microsoft.com/office/powerpoint/2010/main" val="41130115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what about adding a bit more of information?</a:t>
            </a:r>
            <a:endParaRPr lang="en-US" dirty="0"/>
          </a:p>
        </p:txBody>
      </p:sp>
      <p:sp>
        <p:nvSpPr>
          <p:cNvPr id="3" name="Footer Placeholder 2"/>
          <p:cNvSpPr>
            <a:spLocks noGrp="1"/>
          </p:cNvSpPr>
          <p:nvPr>
            <p:ph type="ftr" sz="quarter" idx="10"/>
          </p:nvPr>
        </p:nvSpPr>
        <p:spPr/>
        <p:txBody>
          <a:bodyPr/>
          <a:lstStyle/>
          <a:p>
            <a:r>
              <a:rPr lang="en-US" smtClean="0"/>
              <a:t>SPREAD Settat May 2016</a:t>
            </a:r>
            <a:endParaRPr lang="en-US"/>
          </a:p>
        </p:txBody>
      </p:sp>
      <p:sp>
        <p:nvSpPr>
          <p:cNvPr id="4" name="Slide Number Placeholder 3"/>
          <p:cNvSpPr>
            <a:spLocks noGrp="1"/>
          </p:cNvSpPr>
          <p:nvPr>
            <p:ph type="sldNum" sz="quarter" idx="11"/>
          </p:nvPr>
        </p:nvSpPr>
        <p:spPr/>
        <p:txBody>
          <a:bodyPr/>
          <a:lstStyle/>
          <a:p>
            <a:pPr>
              <a:defRPr/>
            </a:pPr>
            <a:fld id="{D6993972-D9D1-495A-96F0-C8FF6D22974B}" type="slidenum">
              <a:rPr lang="en-US" smtClean="0"/>
              <a:pPr>
                <a:defRPr/>
              </a:pPr>
              <a:t>26</a:t>
            </a:fld>
            <a:endParaRPr lang="en-US" dirty="0"/>
          </a:p>
        </p:txBody>
      </p:sp>
      <p:pic>
        <p:nvPicPr>
          <p:cNvPr id="158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2680" y="1340768"/>
            <a:ext cx="7186729"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28464" y="1394773"/>
            <a:ext cx="2088232" cy="1384995"/>
          </a:xfrm>
          <a:prstGeom prst="rect">
            <a:avLst/>
          </a:prstGeom>
          <a:noFill/>
        </p:spPr>
        <p:txBody>
          <a:bodyPr wrap="square" rtlCol="0">
            <a:spAutoFit/>
          </a:bodyPr>
          <a:lstStyle/>
          <a:p>
            <a:r>
              <a:rPr lang="en-US" sz="1400" b="1" dirty="0" smtClean="0"/>
              <a:t>Langkawi – Malaysia</a:t>
            </a:r>
          </a:p>
          <a:p>
            <a:endParaRPr lang="en-US" sz="1400" b="1" dirty="0"/>
          </a:p>
          <a:p>
            <a:r>
              <a:rPr lang="en-US" sz="1400" b="1" dirty="0" smtClean="0"/>
              <a:t>Single Shaft Hammer</a:t>
            </a:r>
          </a:p>
          <a:p>
            <a:r>
              <a:rPr lang="en-US" sz="1400" b="1" dirty="0" smtClean="0"/>
              <a:t>Limestone</a:t>
            </a:r>
          </a:p>
          <a:p>
            <a:r>
              <a:rPr lang="en-US" sz="1400" b="1" dirty="0" smtClean="0"/>
              <a:t>2015 Performance</a:t>
            </a:r>
          </a:p>
          <a:p>
            <a:r>
              <a:rPr lang="en-US" sz="1400" b="1" dirty="0" smtClean="0"/>
              <a:t>Monthly Averages</a:t>
            </a:r>
            <a:endParaRPr lang="en-US" sz="1400" b="1" dirty="0"/>
          </a:p>
        </p:txBody>
      </p:sp>
    </p:spTree>
    <p:extLst>
      <p:ext uri="{BB962C8B-B14F-4D97-AF65-F5344CB8AC3E}">
        <p14:creationId xmlns:p14="http://schemas.microsoft.com/office/powerpoint/2010/main" val="23123285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1"/>
          </p:nvPr>
        </p:nvSpPr>
        <p:spPr/>
        <p:txBody>
          <a:bodyPr/>
          <a:lstStyle/>
          <a:p>
            <a:pPr>
              <a:defRPr/>
            </a:pPr>
            <a:fld id="{CDA96E3D-3F85-4288-8071-0089892E56AC}" type="slidenum">
              <a:rPr lang="en-US"/>
              <a:pPr>
                <a:defRPr/>
              </a:pPr>
              <a:t>27</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F9B157B3-5FA8-4C1E-A85E-9541F7419260}" type="slidenum">
              <a:rPr lang="en-US" sz="800">
                <a:latin typeface="+mn-lt"/>
              </a:rPr>
              <a:pPr algn="r">
                <a:defRPr/>
              </a:pPr>
              <a:t>27</a:t>
            </a:fld>
            <a:endParaRPr lang="en-US" sz="800">
              <a:latin typeface="+mn-lt"/>
            </a:endParaRPr>
          </a:p>
        </p:txBody>
      </p:sp>
      <p:sp>
        <p:nvSpPr>
          <p:cNvPr id="4" name="Content Placeholder 3"/>
          <p:cNvSpPr>
            <a:spLocks/>
          </p:cNvSpPr>
          <p:nvPr/>
        </p:nvSpPr>
        <p:spPr bwMode="auto">
          <a:xfrm>
            <a:off x="560388" y="1309688"/>
            <a:ext cx="8785225" cy="5113337"/>
          </a:xfrm>
          <a:prstGeom prst="rect">
            <a:avLst/>
          </a:prstGeom>
          <a:noFill/>
          <a:ln w="9525">
            <a:noFill/>
            <a:miter lim="800000"/>
            <a:headEnd/>
            <a:tailEnd/>
          </a:ln>
        </p:spPr>
        <p:txBody>
          <a:bodyPr lIns="0" tIns="0" rIns="0" bIns="0"/>
          <a:lstStyle/>
          <a:p>
            <a:pPr eaLnBrk="0" hangingPunct="0">
              <a:spcBef>
                <a:spcPts val="1200"/>
              </a:spcBef>
              <a:buClr>
                <a:schemeClr val="accent1"/>
              </a:buClr>
            </a:pPr>
            <a:r>
              <a:rPr lang="en-US" sz="2000" dirty="0"/>
              <a:t>A crushing system is considered as high performing when produces, in a sustainable way, the desired sizes at maximum production rate at the lower </a:t>
            </a:r>
            <a:r>
              <a:rPr lang="en-US" sz="2000" dirty="0" smtClean="0"/>
              <a:t>cost.</a:t>
            </a:r>
            <a:endParaRPr lang="en-US" sz="2000" dirty="0"/>
          </a:p>
          <a:p>
            <a:pPr eaLnBrk="0" hangingPunct="0">
              <a:spcBef>
                <a:spcPts val="1200"/>
              </a:spcBef>
              <a:buClr>
                <a:schemeClr val="accent1"/>
              </a:buClr>
            </a:pPr>
            <a:r>
              <a:rPr lang="en-US" sz="2000" dirty="0" smtClean="0"/>
              <a:t>Overall the performance in a crushing system is impacted by:</a:t>
            </a:r>
          </a:p>
          <a:p>
            <a:pPr marL="269875" indent="-269875" eaLnBrk="0" hangingPunct="0">
              <a:spcBef>
                <a:spcPts val="1200"/>
              </a:spcBef>
              <a:buClr>
                <a:schemeClr val="accent1"/>
              </a:buClr>
              <a:buFont typeface="Arial" charset="0"/>
              <a:buChar char="•"/>
            </a:pPr>
            <a:r>
              <a:rPr lang="en-GB" sz="2000" dirty="0"/>
              <a:t>Material characteristics</a:t>
            </a:r>
          </a:p>
          <a:p>
            <a:pPr marL="269875" indent="-269875" eaLnBrk="0" hangingPunct="0">
              <a:spcBef>
                <a:spcPts val="1200"/>
              </a:spcBef>
              <a:buClr>
                <a:schemeClr val="accent1"/>
              </a:buClr>
              <a:buFont typeface="Arial" charset="0"/>
              <a:buChar char="•"/>
            </a:pPr>
            <a:r>
              <a:rPr lang="en-GB" sz="2000" dirty="0"/>
              <a:t>Feed s</a:t>
            </a:r>
            <a:r>
              <a:rPr lang="en-GB" sz="2000" dirty="0" smtClean="0"/>
              <a:t>trategy (homogeneous &amp; choke)</a:t>
            </a:r>
          </a:p>
          <a:p>
            <a:pPr marL="269875" indent="-269875" eaLnBrk="0" hangingPunct="0">
              <a:spcBef>
                <a:spcPts val="1200"/>
              </a:spcBef>
              <a:buClr>
                <a:schemeClr val="accent1"/>
              </a:buClr>
              <a:buFont typeface="Arial" charset="0"/>
              <a:buChar char="•"/>
            </a:pPr>
            <a:r>
              <a:rPr lang="en-GB" sz="2000" dirty="0"/>
              <a:t>Operator </a:t>
            </a:r>
            <a:r>
              <a:rPr lang="en-GB" sz="2000" dirty="0" smtClean="0"/>
              <a:t>efficiency</a:t>
            </a:r>
            <a:endParaRPr lang="en-GB" sz="2000" dirty="0"/>
          </a:p>
          <a:p>
            <a:pPr marL="269875" indent="-269875" eaLnBrk="0" hangingPunct="0">
              <a:spcBef>
                <a:spcPts val="1200"/>
              </a:spcBef>
              <a:buClr>
                <a:schemeClr val="accent1"/>
              </a:buClr>
              <a:buFont typeface="Arial" charset="0"/>
              <a:buChar char="•"/>
            </a:pPr>
            <a:r>
              <a:rPr lang="en-GB" sz="2000" dirty="0" smtClean="0"/>
              <a:t>Crusher internals (rotor speed, rotor configuration, crushing tools shape)</a:t>
            </a:r>
            <a:endParaRPr lang="en-GB" sz="2000" dirty="0"/>
          </a:p>
          <a:p>
            <a:pPr marL="269875" indent="-269875" eaLnBrk="0" hangingPunct="0">
              <a:spcBef>
                <a:spcPts val="1200"/>
              </a:spcBef>
              <a:buClr>
                <a:schemeClr val="accent1"/>
              </a:buClr>
              <a:buFont typeface="Arial" charset="0"/>
              <a:buChar char="•"/>
            </a:pPr>
            <a:r>
              <a:rPr lang="en-GB" sz="2000" dirty="0" smtClean="0"/>
              <a:t>Crusher settings management &amp; crushing tools wear management</a:t>
            </a:r>
          </a:p>
          <a:p>
            <a:pPr eaLnBrk="0" hangingPunct="0">
              <a:spcBef>
                <a:spcPts val="1200"/>
              </a:spcBef>
              <a:buClr>
                <a:schemeClr val="accent1"/>
              </a:buClr>
            </a:pPr>
            <a:endParaRPr lang="en-GB" sz="2000" dirty="0"/>
          </a:p>
          <a:p>
            <a:pPr eaLnBrk="0" hangingPunct="0">
              <a:spcBef>
                <a:spcPts val="1200"/>
              </a:spcBef>
              <a:buClr>
                <a:schemeClr val="accent1"/>
              </a:buClr>
            </a:pPr>
            <a:endParaRPr lang="en-GB" sz="2000" dirty="0"/>
          </a:p>
        </p:txBody>
      </p:sp>
      <p:sp>
        <p:nvSpPr>
          <p:cNvPr id="71683" name="Rectangle 2"/>
          <p:cNvSpPr>
            <a:spLocks noChangeArrowheads="1"/>
          </p:cNvSpPr>
          <p:nvPr/>
        </p:nvSpPr>
        <p:spPr bwMode="auto">
          <a:xfrm>
            <a:off x="1568450" y="620713"/>
            <a:ext cx="8337550" cy="1143000"/>
          </a:xfrm>
          <a:prstGeom prst="rect">
            <a:avLst/>
          </a:prstGeom>
          <a:noFill/>
          <a:ln w="9525">
            <a:noFill/>
            <a:miter lim="800000"/>
            <a:headEnd/>
            <a:tailEnd/>
          </a:ln>
        </p:spPr>
        <p:txBody>
          <a:bodyPr anchor="ctr"/>
          <a:lstStyle/>
          <a:p>
            <a:pPr algn="ctr"/>
            <a:endParaRPr lang="en-GB" sz="4400"/>
          </a:p>
        </p:txBody>
      </p:sp>
      <p:sp>
        <p:nvSpPr>
          <p:cNvPr id="71684" name="Title 1"/>
          <p:cNvSpPr>
            <a:spLocks/>
          </p:cNvSpPr>
          <p:nvPr/>
        </p:nvSpPr>
        <p:spPr bwMode="auto">
          <a:xfrm>
            <a:off x="560388" y="301625"/>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GB" sz="2400" b="1" dirty="0" smtClean="0"/>
              <a:t>… but what is then a high performing crushing system, and what is influencing it?….</a:t>
            </a:r>
            <a:endParaRPr lang="en-GB" sz="2400" b="1" dirty="0"/>
          </a:p>
        </p:txBody>
      </p:sp>
      <p:sp>
        <p:nvSpPr>
          <p:cNvPr id="2" name="Footer Placeholder 1"/>
          <p:cNvSpPr>
            <a:spLocks noGrp="1"/>
          </p:cNvSpPr>
          <p:nvPr>
            <p:ph type="ftr" sz="quarter" idx="10"/>
          </p:nvPr>
        </p:nvSpPr>
        <p:spPr/>
        <p:txBody>
          <a:bodyPr/>
          <a:lstStyle/>
          <a:p>
            <a:r>
              <a:rPr lang="en-US" smtClean="0"/>
              <a:t>SPREAD Settat May 2016</a:t>
            </a:r>
            <a:endParaRPr lang="en-US"/>
          </a:p>
        </p:txBody>
      </p:sp>
    </p:spTree>
    <p:extLst>
      <p:ext uri="{BB962C8B-B14F-4D97-AF65-F5344CB8AC3E}">
        <p14:creationId xmlns:p14="http://schemas.microsoft.com/office/powerpoint/2010/main" val="50460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1"/>
          </p:nvPr>
        </p:nvSpPr>
        <p:spPr/>
        <p:txBody>
          <a:bodyPr/>
          <a:lstStyle/>
          <a:p>
            <a:pPr>
              <a:defRPr/>
            </a:pPr>
            <a:fld id="{FB0F2D8D-1683-4863-8341-AD4776BE8C35}" type="slidenum">
              <a:rPr lang="en-US"/>
              <a:pPr>
                <a:defRPr/>
              </a:pPr>
              <a:t>28</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0E4D6C4D-3A93-46E4-B8C8-F84B62AF98AA}" type="slidenum">
              <a:rPr lang="en-US" sz="800">
                <a:latin typeface="+mn-lt"/>
              </a:rPr>
              <a:pPr algn="r">
                <a:defRPr/>
              </a:pPr>
              <a:t>28</a:t>
            </a:fld>
            <a:endParaRPr lang="en-US" sz="800">
              <a:latin typeface="+mn-lt"/>
            </a:endParaRPr>
          </a:p>
        </p:txBody>
      </p:sp>
      <p:sp>
        <p:nvSpPr>
          <p:cNvPr id="72713" name="Content Placeholder 2"/>
          <p:cNvSpPr>
            <a:spLocks/>
          </p:cNvSpPr>
          <p:nvPr/>
        </p:nvSpPr>
        <p:spPr bwMode="auto">
          <a:xfrm>
            <a:off x="5097463" y="1124744"/>
            <a:ext cx="4248150" cy="5111750"/>
          </a:xfrm>
          <a:prstGeom prst="rect">
            <a:avLst/>
          </a:prstGeom>
          <a:noFill/>
          <a:ln w="9525">
            <a:noFill/>
            <a:miter lim="800000"/>
            <a:headEnd/>
            <a:tailEnd/>
          </a:ln>
        </p:spPr>
        <p:txBody>
          <a:bodyPr lIns="0" tIns="0" rIns="0" bIns="0"/>
          <a:lstStyle/>
          <a:p>
            <a:pPr marL="269875" indent="-269875" eaLnBrk="0" hangingPunct="0">
              <a:spcBef>
                <a:spcPts val="1200"/>
              </a:spcBef>
              <a:buClr>
                <a:schemeClr val="accent1"/>
              </a:buClr>
              <a:buFont typeface="Arial" charset="0"/>
              <a:buChar char="•"/>
            </a:pPr>
            <a:endParaRPr lang="en-GB" sz="2000" dirty="0"/>
          </a:p>
          <a:p>
            <a:pPr marL="269875" indent="-269875" eaLnBrk="0" hangingPunct="0">
              <a:spcBef>
                <a:spcPts val="1200"/>
              </a:spcBef>
              <a:buClr>
                <a:schemeClr val="accent1"/>
              </a:buClr>
              <a:buFont typeface="Arial" charset="0"/>
              <a:buChar char="•"/>
            </a:pPr>
            <a:endParaRPr lang="en-GB" sz="2000" dirty="0"/>
          </a:p>
          <a:p>
            <a:pPr marL="269875" indent="-269875" eaLnBrk="0" hangingPunct="0">
              <a:spcBef>
                <a:spcPts val="1200"/>
              </a:spcBef>
              <a:buClr>
                <a:schemeClr val="accent1"/>
              </a:buClr>
              <a:buFont typeface="Arial" charset="0"/>
              <a:buNone/>
            </a:pPr>
            <a:endParaRPr lang="en-GB" sz="2000" dirty="0"/>
          </a:p>
          <a:p>
            <a:pPr marL="269875" indent="-269875" eaLnBrk="0" hangingPunct="0">
              <a:spcBef>
                <a:spcPts val="1200"/>
              </a:spcBef>
              <a:buClr>
                <a:schemeClr val="accent1"/>
              </a:buClr>
              <a:buFont typeface="Arial" charset="0"/>
              <a:buChar char="•"/>
            </a:pPr>
            <a:r>
              <a:rPr lang="en-GB" sz="2000" dirty="0"/>
              <a:t>Soft material</a:t>
            </a:r>
          </a:p>
          <a:p>
            <a:pPr marL="534988" lvl="1" indent="-265113" eaLnBrk="0" hangingPunct="0">
              <a:spcBef>
                <a:spcPts val="1200"/>
              </a:spcBef>
              <a:buClr>
                <a:schemeClr val="accent1"/>
              </a:buClr>
              <a:buFont typeface="Arial" charset="0"/>
              <a:buChar char="•"/>
            </a:pPr>
            <a:r>
              <a:rPr lang="en-GB" dirty="0"/>
              <a:t>Finer granulation</a:t>
            </a:r>
          </a:p>
          <a:p>
            <a:pPr marL="534988" lvl="1" indent="-265113" eaLnBrk="0" hangingPunct="0">
              <a:spcBef>
                <a:spcPts val="1200"/>
              </a:spcBef>
              <a:buClr>
                <a:schemeClr val="accent1"/>
              </a:buClr>
              <a:buFont typeface="Arial" charset="0"/>
              <a:buChar char="•"/>
            </a:pPr>
            <a:r>
              <a:rPr lang="en-GB" dirty="0"/>
              <a:t>Increased crusher capacity</a:t>
            </a:r>
          </a:p>
          <a:p>
            <a:pPr marL="269875" indent="-269875" eaLnBrk="0" hangingPunct="0">
              <a:spcBef>
                <a:spcPts val="1200"/>
              </a:spcBef>
              <a:buClr>
                <a:schemeClr val="accent1"/>
              </a:buClr>
              <a:buFont typeface="Arial" charset="0"/>
              <a:buChar char="•"/>
            </a:pPr>
            <a:endParaRPr lang="en-GB" sz="2000" dirty="0"/>
          </a:p>
        </p:txBody>
      </p:sp>
      <p:sp>
        <p:nvSpPr>
          <p:cNvPr id="72714" name="Content Placeholder 5"/>
          <p:cNvSpPr>
            <a:spLocks/>
          </p:cNvSpPr>
          <p:nvPr/>
        </p:nvSpPr>
        <p:spPr bwMode="auto">
          <a:xfrm>
            <a:off x="560388" y="1124744"/>
            <a:ext cx="4248150" cy="5111750"/>
          </a:xfrm>
          <a:prstGeom prst="rect">
            <a:avLst/>
          </a:prstGeom>
          <a:noFill/>
          <a:ln w="9525">
            <a:noFill/>
            <a:miter lim="800000"/>
            <a:headEnd/>
            <a:tailEnd/>
          </a:ln>
        </p:spPr>
        <p:txBody>
          <a:bodyPr lIns="0" tIns="0" rIns="0" bIns="0"/>
          <a:lstStyle/>
          <a:p>
            <a:pPr eaLnBrk="0" hangingPunct="0">
              <a:spcBef>
                <a:spcPts val="1200"/>
              </a:spcBef>
              <a:buClr>
                <a:schemeClr val="accent1"/>
              </a:buClr>
              <a:buFont typeface="Arial" charset="0"/>
              <a:buNone/>
            </a:pPr>
            <a:endParaRPr lang="en-GB" sz="2000" dirty="0"/>
          </a:p>
          <a:p>
            <a:pPr eaLnBrk="0" hangingPunct="0">
              <a:spcBef>
                <a:spcPts val="1200"/>
              </a:spcBef>
              <a:buClr>
                <a:schemeClr val="accent1"/>
              </a:buClr>
              <a:buFont typeface="Arial" charset="0"/>
              <a:buNone/>
            </a:pPr>
            <a:endParaRPr lang="en-GB" sz="2000" dirty="0"/>
          </a:p>
          <a:p>
            <a:pPr eaLnBrk="0" hangingPunct="0">
              <a:spcBef>
                <a:spcPts val="1200"/>
              </a:spcBef>
              <a:buClr>
                <a:schemeClr val="accent1"/>
              </a:buClr>
              <a:buFont typeface="Arial" charset="0"/>
              <a:buNone/>
            </a:pPr>
            <a:endParaRPr lang="en-GB" sz="2000" dirty="0"/>
          </a:p>
          <a:p>
            <a:pPr eaLnBrk="0" hangingPunct="0">
              <a:spcBef>
                <a:spcPts val="1200"/>
              </a:spcBef>
              <a:buClr>
                <a:schemeClr val="accent1"/>
              </a:buClr>
              <a:buFont typeface="Arial" charset="0"/>
              <a:buChar char="•"/>
            </a:pPr>
            <a:r>
              <a:rPr lang="en-GB" sz="2000" dirty="0"/>
              <a:t>Hard material</a:t>
            </a:r>
          </a:p>
          <a:p>
            <a:pPr marL="534988" lvl="1" indent="-265113" eaLnBrk="0" hangingPunct="0">
              <a:spcBef>
                <a:spcPts val="1200"/>
              </a:spcBef>
              <a:buClr>
                <a:schemeClr val="accent1"/>
              </a:buClr>
              <a:buFont typeface="Arial" charset="0"/>
              <a:buChar char="•"/>
            </a:pPr>
            <a:r>
              <a:rPr lang="en-GB" dirty="0"/>
              <a:t>Coarser granulation</a:t>
            </a:r>
          </a:p>
          <a:p>
            <a:pPr marL="534988" lvl="1" indent="-265113" eaLnBrk="0" hangingPunct="0">
              <a:spcBef>
                <a:spcPts val="1200"/>
              </a:spcBef>
              <a:buClr>
                <a:schemeClr val="accent1"/>
              </a:buClr>
              <a:buFont typeface="Arial" charset="0"/>
              <a:buChar char="•"/>
            </a:pPr>
            <a:r>
              <a:rPr lang="en-GB" dirty="0"/>
              <a:t>Reduced crusher capacity</a:t>
            </a:r>
          </a:p>
        </p:txBody>
      </p:sp>
      <p:sp>
        <p:nvSpPr>
          <p:cNvPr id="72715" name="Title 1"/>
          <p:cNvSpPr>
            <a:spLocks/>
          </p:cNvSpPr>
          <p:nvPr/>
        </p:nvSpPr>
        <p:spPr bwMode="auto">
          <a:xfrm>
            <a:off x="560388" y="373063"/>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GB" sz="2400" b="1" dirty="0" smtClean="0"/>
              <a:t>The Influence </a:t>
            </a:r>
            <a:r>
              <a:rPr lang="en-GB" sz="2400" b="1" dirty="0"/>
              <a:t>of </a:t>
            </a:r>
            <a:r>
              <a:rPr lang="en-GB" sz="2400" b="1" dirty="0" smtClean="0"/>
              <a:t>the material </a:t>
            </a:r>
            <a:r>
              <a:rPr lang="en-GB" sz="2400" b="1" dirty="0"/>
              <a:t>characteristics</a:t>
            </a:r>
          </a:p>
        </p:txBody>
      </p:sp>
      <p:graphicFrame>
        <p:nvGraphicFramePr>
          <p:cNvPr id="72711" name="Object 7"/>
          <p:cNvGraphicFramePr>
            <a:graphicFrameLocks noChangeAspect="1"/>
          </p:cNvGraphicFramePr>
          <p:nvPr>
            <p:extLst>
              <p:ext uri="{D42A27DB-BD31-4B8C-83A1-F6EECF244321}">
                <p14:modId xmlns:p14="http://schemas.microsoft.com/office/powerpoint/2010/main" val="3484425877"/>
              </p:ext>
            </p:extLst>
          </p:nvPr>
        </p:nvGraphicFramePr>
        <p:xfrm>
          <a:off x="560512" y="4086225"/>
          <a:ext cx="7512050" cy="2047875"/>
        </p:xfrm>
        <a:graphic>
          <a:graphicData uri="http://schemas.openxmlformats.org/presentationml/2006/ole">
            <mc:AlternateContent xmlns:mc="http://schemas.openxmlformats.org/markup-compatibility/2006">
              <mc:Choice xmlns:v="urn:schemas-microsoft-com:vml" Requires="v">
                <p:oleObj spid="_x0000_s153662" name="Drawing" r:id="rId3" imgW="272009" imgH="1006970" progId="">
                  <p:embed/>
                </p:oleObj>
              </mc:Choice>
              <mc:Fallback>
                <p:oleObj name="Drawing" r:id="rId3" imgW="272009" imgH="100697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512" y="4086225"/>
                        <a:ext cx="7512050"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16" name="TextBox 7"/>
          <p:cNvSpPr txBox="1">
            <a:spLocks noChangeArrowheads="1"/>
          </p:cNvSpPr>
          <p:nvPr/>
        </p:nvSpPr>
        <p:spPr bwMode="auto">
          <a:xfrm>
            <a:off x="8084294" y="4797152"/>
            <a:ext cx="1728887" cy="707886"/>
          </a:xfrm>
          <a:prstGeom prst="rect">
            <a:avLst/>
          </a:prstGeom>
          <a:solidFill>
            <a:schemeClr val="tx2"/>
          </a:solidFill>
          <a:ln w="9525">
            <a:noFill/>
            <a:miter lim="800000"/>
            <a:headEnd/>
            <a:tailEnd/>
          </a:ln>
        </p:spPr>
        <p:txBody>
          <a:bodyPr wrap="square">
            <a:spAutoFit/>
          </a:bodyPr>
          <a:lstStyle/>
          <a:p>
            <a:pPr algn="ctr"/>
            <a:r>
              <a:rPr lang="en-GB" sz="2000" dirty="0" smtClean="0">
                <a:solidFill>
                  <a:schemeClr val="bg1"/>
                </a:solidFill>
              </a:rPr>
              <a:t>Impact Crushers</a:t>
            </a:r>
            <a:endParaRPr lang="en-GB" sz="2000" dirty="0">
              <a:solidFill>
                <a:schemeClr val="bg1"/>
              </a:solidFill>
            </a:endParaRPr>
          </a:p>
        </p:txBody>
      </p:sp>
      <p:sp>
        <p:nvSpPr>
          <p:cNvPr id="72717" name="TextBox 8"/>
          <p:cNvSpPr txBox="1">
            <a:spLocks noChangeArrowheads="1"/>
          </p:cNvSpPr>
          <p:nvPr/>
        </p:nvSpPr>
        <p:spPr bwMode="auto">
          <a:xfrm>
            <a:off x="560388" y="1395413"/>
            <a:ext cx="8713787" cy="830997"/>
          </a:xfrm>
          <a:prstGeom prst="rect">
            <a:avLst/>
          </a:prstGeom>
          <a:noFill/>
          <a:ln w="9525">
            <a:noFill/>
            <a:miter lim="800000"/>
            <a:headEnd/>
            <a:tailEnd/>
          </a:ln>
        </p:spPr>
        <p:txBody>
          <a:bodyPr>
            <a:spAutoFit/>
          </a:bodyPr>
          <a:lstStyle/>
          <a:p>
            <a:r>
              <a:rPr lang="en-GB" sz="2400" dirty="0"/>
              <a:t>The type of crushed material affects crusher capacity and product </a:t>
            </a:r>
            <a:r>
              <a:rPr lang="en-GB" sz="2400" dirty="0" smtClean="0"/>
              <a:t>PSD</a:t>
            </a:r>
            <a:endParaRPr lang="en-GB" sz="2000" dirty="0"/>
          </a:p>
        </p:txBody>
      </p:sp>
      <p:sp>
        <p:nvSpPr>
          <p:cNvPr id="2" name="Footer Placeholder 1"/>
          <p:cNvSpPr>
            <a:spLocks noGrp="1"/>
          </p:cNvSpPr>
          <p:nvPr>
            <p:ph type="ftr" sz="quarter" idx="10"/>
          </p:nvPr>
        </p:nvSpPr>
        <p:spPr/>
        <p:txBody>
          <a:bodyPr/>
          <a:lstStyle/>
          <a:p>
            <a:r>
              <a:rPr lang="en-US" smtClean="0"/>
              <a:t>SPREAD Settat May 2016</a:t>
            </a:r>
            <a:endParaRPr lang="en-US"/>
          </a:p>
        </p:txBody>
      </p:sp>
    </p:spTree>
    <p:extLst>
      <p:ext uri="{BB962C8B-B14F-4D97-AF65-F5344CB8AC3E}">
        <p14:creationId xmlns:p14="http://schemas.microsoft.com/office/powerpoint/2010/main" val="320999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7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2716"/>
                                        </p:tgtEl>
                                        <p:attrNameLst>
                                          <p:attrName>style.visibility</p:attrName>
                                        </p:attrNameLst>
                                      </p:cBhvr>
                                      <p:to>
                                        <p:strVal val="visible"/>
                                      </p:to>
                                    </p:set>
                                    <p:animEffect transition="in" filter="fade">
                                      <p:cBhvr>
                                        <p:cTn id="13" dur="500"/>
                                        <p:tgtEl>
                                          <p:spTgt spid="72716"/>
                                        </p:tgtEl>
                                      </p:cBhvr>
                                    </p:animEffect>
                                  </p:childTnLst>
                                </p:cTn>
                              </p:par>
                              <p:par>
                                <p:cTn id="14" presetID="10" presetClass="entr" presetSubtype="0" fill="hold" nodeType="withEffect">
                                  <p:stCondLst>
                                    <p:cond delay="0"/>
                                  </p:stCondLst>
                                  <p:childTnLst>
                                    <p:set>
                                      <p:cBhvr>
                                        <p:cTn id="15" dur="1" fill="hold">
                                          <p:stCondLst>
                                            <p:cond delay="0"/>
                                          </p:stCondLst>
                                        </p:cTn>
                                        <p:tgtEl>
                                          <p:spTgt spid="72711"/>
                                        </p:tgtEl>
                                        <p:attrNameLst>
                                          <p:attrName>style.visibility</p:attrName>
                                        </p:attrNameLst>
                                      </p:cBhvr>
                                      <p:to>
                                        <p:strVal val="visible"/>
                                      </p:to>
                                    </p:set>
                                    <p:animEffect transition="in" filter="fade">
                                      <p:cBhvr>
                                        <p:cTn id="16" dur="500"/>
                                        <p:tgtEl>
                                          <p:spTgt spid="72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3" grpId="0"/>
      <p:bldP spid="72714" grpId="0"/>
      <p:bldP spid="727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Influence of the Feeding Strategy</a:t>
            </a:r>
            <a:endParaRPr lang="en-US" dirty="0"/>
          </a:p>
        </p:txBody>
      </p:sp>
      <p:pic>
        <p:nvPicPr>
          <p:cNvPr id="13314" name="Picture 2" descr="G:\DMI Workshop\2015_Wadi\Pictures\GAJ\P1030185.JPG"/>
          <p:cNvPicPr>
            <a:picLocks noGrp="1" noChangeAspect="1" noChangeArrowheads="1"/>
          </p:cNvPicPr>
          <p:nvPr>
            <p:ph sz="quarter" idx="14"/>
          </p:nvPr>
        </p:nvPicPr>
        <p:blipFill>
          <a:blip r:embed="rId2" cstate="email">
            <a:extLst>
              <a:ext uri="{28A0092B-C50C-407E-A947-70E740481C1C}">
                <a14:useLocalDpi xmlns:a14="http://schemas.microsoft.com/office/drawing/2010/main"/>
              </a:ext>
            </a:extLst>
          </a:blip>
          <a:srcRect/>
          <a:stretch>
            <a:fillRect/>
          </a:stretch>
        </p:blipFill>
        <p:spPr bwMode="auto">
          <a:xfrm>
            <a:off x="0" y="1268760"/>
            <a:ext cx="3215216" cy="2411412"/>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G:\DMI Workshop\2015_Wadi\Pictures\GAJ\P1030188.JPG"/>
          <p:cNvPicPr>
            <a:picLocks noGrp="1" noChangeAspect="1" noChangeArrowheads="1"/>
          </p:cNvPicPr>
          <p:nvPr>
            <p:ph sz="quarter" idx="16"/>
          </p:nvPr>
        </p:nvPicPr>
        <p:blipFill>
          <a:blip r:embed="rId3" cstate="email">
            <a:extLst>
              <a:ext uri="{28A0092B-C50C-407E-A947-70E740481C1C}">
                <a14:useLocalDpi xmlns:a14="http://schemas.microsoft.com/office/drawing/2010/main"/>
              </a:ext>
            </a:extLst>
          </a:blip>
          <a:srcRect/>
          <a:stretch>
            <a:fillRect/>
          </a:stretch>
        </p:blipFill>
        <p:spPr bwMode="auto">
          <a:xfrm>
            <a:off x="0" y="3717032"/>
            <a:ext cx="3215216" cy="241141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G:\DMI Workshop\2015_Wadi\Pictures\GAJ\P1030191.JPG"/>
          <p:cNvPicPr>
            <a:picLocks noGrp="1" noChangeAspect="1" noChangeArrowheads="1"/>
          </p:cNvPicPr>
          <p:nvPr>
            <p:ph sz="quarter" idx="15"/>
          </p:nvPr>
        </p:nvPicPr>
        <p:blipFill>
          <a:blip r:embed="rId4" cstate="email">
            <a:extLst>
              <a:ext uri="{28A0092B-C50C-407E-A947-70E740481C1C}">
                <a14:useLocalDpi xmlns:a14="http://schemas.microsoft.com/office/drawing/2010/main"/>
              </a:ext>
            </a:extLst>
          </a:blip>
          <a:srcRect/>
          <a:stretch>
            <a:fillRect/>
          </a:stretch>
        </p:blipFill>
        <p:spPr bwMode="auto">
          <a:xfrm>
            <a:off x="6304786" y="1283608"/>
            <a:ext cx="3215216" cy="2411412"/>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descr="G:\DMI Workshop\2015_Wadi\Pictures\GAJ\P1030193.JPG"/>
          <p:cNvPicPr>
            <a:picLocks noGrp="1" noChangeAspect="1" noChangeArrowheads="1"/>
          </p:cNvPicPr>
          <p:nvPr>
            <p:ph sz="quarter" idx="17"/>
          </p:nvPr>
        </p:nvPicPr>
        <p:blipFill>
          <a:blip r:embed="rId5" cstate="email">
            <a:extLst>
              <a:ext uri="{28A0092B-C50C-407E-A947-70E740481C1C}">
                <a14:useLocalDpi xmlns:a14="http://schemas.microsoft.com/office/drawing/2010/main"/>
              </a:ext>
            </a:extLst>
          </a:blip>
          <a:srcRect/>
          <a:stretch>
            <a:fillRect/>
          </a:stretch>
        </p:blipFill>
        <p:spPr bwMode="auto">
          <a:xfrm>
            <a:off x="6308586" y="3753892"/>
            <a:ext cx="3215216" cy="24114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G:\DMI Workshop\2015_Wadi\Pictures\GAJ\P1030195.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080792" y="1285195"/>
            <a:ext cx="3219450" cy="24098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G:\DMI Workshop\2015_Wadi\Pictures\GAJ\P1030196.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080792" y="3717032"/>
            <a:ext cx="3219450" cy="2409825"/>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sz="quarter" idx="12"/>
          </p:nvPr>
        </p:nvSpPr>
        <p:spPr/>
        <p:txBody>
          <a:bodyPr/>
          <a:lstStyle/>
          <a:p>
            <a:fld id="{2485B633-6863-4B84-8019-F125347A66EC}" type="slidenum">
              <a:rPr lang="en-US" noProof="0" smtClean="0"/>
              <a:pPr/>
              <a:t>29</a:t>
            </a:fld>
            <a:endParaRPr lang="en-US" noProof="0" dirty="0"/>
          </a:p>
        </p:txBody>
      </p:sp>
      <p:sp>
        <p:nvSpPr>
          <p:cNvPr id="2" name="Footer Placeholder 1"/>
          <p:cNvSpPr>
            <a:spLocks noGrp="1"/>
          </p:cNvSpPr>
          <p:nvPr>
            <p:ph type="ftr" sz="quarter" idx="13"/>
          </p:nvPr>
        </p:nvSpPr>
        <p:spPr/>
        <p:txBody>
          <a:bodyPr/>
          <a:lstStyle/>
          <a:p>
            <a:r>
              <a:rPr lang="en-US" noProof="0" smtClean="0"/>
              <a:t>SPREAD Settat May 2016</a:t>
            </a:r>
            <a:endParaRPr lang="en-US" noProof="0" dirty="0"/>
          </a:p>
        </p:txBody>
      </p:sp>
    </p:spTree>
    <p:extLst>
      <p:ext uri="{BB962C8B-B14F-4D97-AF65-F5344CB8AC3E}">
        <p14:creationId xmlns:p14="http://schemas.microsoft.com/office/powerpoint/2010/main" val="359608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3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1"/>
          </p:nvPr>
        </p:nvSpPr>
        <p:spPr/>
        <p:txBody>
          <a:bodyPr/>
          <a:lstStyle/>
          <a:p>
            <a:pPr>
              <a:defRPr/>
            </a:pPr>
            <a:fld id="{BBD42BDF-8609-4AFB-BCA8-E1CCFD41416F}" type="slidenum">
              <a:rPr lang="en-US"/>
              <a:pPr>
                <a:defRPr/>
              </a:pPr>
              <a:t>3</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2923BC09-EA29-4021-94F0-4B7A9C3D02D5}" type="slidenum">
              <a:rPr lang="en-US" sz="800">
                <a:latin typeface="+mn-lt"/>
              </a:rPr>
              <a:pPr algn="r">
                <a:defRPr/>
              </a:pPr>
              <a:t>3</a:t>
            </a:fld>
            <a:endParaRPr lang="en-US" sz="800">
              <a:latin typeface="+mn-lt"/>
            </a:endParaRPr>
          </a:p>
        </p:txBody>
      </p:sp>
      <p:pic>
        <p:nvPicPr>
          <p:cNvPr id="18434" name="Content Placeholder 18"/>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727200" y="1195388"/>
            <a:ext cx="8135938" cy="1966912"/>
          </a:xfrm>
          <a:prstGeom prst="rect">
            <a:avLst/>
          </a:prstGeom>
          <a:noFill/>
          <a:ln w="9525">
            <a:noFill/>
            <a:miter lim="800000"/>
            <a:headEnd/>
            <a:tailEnd/>
          </a:ln>
        </p:spPr>
      </p:pic>
      <p:sp>
        <p:nvSpPr>
          <p:cNvPr id="18435" name="Title 3"/>
          <p:cNvSpPr>
            <a:spLocks/>
          </p:cNvSpPr>
          <p:nvPr/>
        </p:nvSpPr>
        <p:spPr bwMode="auto">
          <a:xfrm>
            <a:off x="560388" y="330200"/>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US" sz="2400" b="1" dirty="0" smtClean="0"/>
              <a:t>… First step, the material extraction. Generally we talk about drilling &amp; Blasting </a:t>
            </a:r>
            <a:r>
              <a:rPr lang="en-US" sz="2400" b="1" dirty="0"/>
              <a:t>… </a:t>
            </a:r>
          </a:p>
        </p:txBody>
      </p:sp>
      <p:sp>
        <p:nvSpPr>
          <p:cNvPr id="18436" name="AutoShape 32"/>
          <p:cNvSpPr>
            <a:spLocks/>
          </p:cNvSpPr>
          <p:nvPr/>
        </p:nvSpPr>
        <p:spPr bwMode="auto">
          <a:xfrm>
            <a:off x="215900" y="3009900"/>
            <a:ext cx="1473200" cy="722313"/>
          </a:xfrm>
          <a:prstGeom prst="accentBorderCallout1">
            <a:avLst>
              <a:gd name="adj1" fmla="val 25440"/>
              <a:gd name="adj2" fmla="val 105287"/>
              <a:gd name="adj3" fmla="val -67741"/>
              <a:gd name="adj4" fmla="val 121394"/>
            </a:avLst>
          </a:prstGeom>
          <a:solidFill>
            <a:schemeClr val="bg1"/>
          </a:solidFill>
          <a:ln w="19050">
            <a:solidFill>
              <a:schemeClr val="accent1"/>
            </a:solidFill>
            <a:miter lim="800000"/>
            <a:headEnd/>
            <a:tailEnd/>
          </a:ln>
        </p:spPr>
        <p:txBody>
          <a:bodyPr anchor="ctr"/>
          <a:lstStyle/>
          <a:p>
            <a:r>
              <a:rPr lang="en-US"/>
              <a:t>Drilling &amp;</a:t>
            </a:r>
          </a:p>
          <a:p>
            <a:r>
              <a:rPr lang="en-US"/>
              <a:t> blasting</a:t>
            </a:r>
          </a:p>
        </p:txBody>
      </p:sp>
      <p:pic>
        <p:nvPicPr>
          <p:cNvPr id="18437"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l="8449" t="23572" r="26971" b="15460"/>
          <a:stretch>
            <a:fillRect/>
          </a:stretch>
        </p:blipFill>
        <p:spPr bwMode="auto">
          <a:xfrm>
            <a:off x="1625600" y="3716338"/>
            <a:ext cx="3671888" cy="2773362"/>
          </a:xfrm>
          <a:prstGeom prst="rect">
            <a:avLst/>
          </a:prstGeom>
          <a:noFill/>
          <a:ln w="9525">
            <a:noFill/>
            <a:miter lim="800000"/>
            <a:headEnd/>
            <a:tailEnd/>
          </a:ln>
        </p:spPr>
      </p:pic>
      <p:sp>
        <p:nvSpPr>
          <p:cNvPr id="18438" name="Content Placeholder 4"/>
          <p:cNvSpPr txBox="1">
            <a:spLocks/>
          </p:cNvSpPr>
          <p:nvPr/>
        </p:nvSpPr>
        <p:spPr bwMode="auto">
          <a:xfrm>
            <a:off x="5529263" y="3973513"/>
            <a:ext cx="4176712" cy="2449512"/>
          </a:xfrm>
          <a:prstGeom prst="rect">
            <a:avLst/>
          </a:prstGeom>
          <a:noFill/>
          <a:ln w="9525">
            <a:solidFill>
              <a:srgbClr val="FF0000"/>
            </a:solidFill>
            <a:miter lim="800000"/>
            <a:headEnd/>
            <a:tailEnd/>
          </a:ln>
        </p:spPr>
        <p:txBody>
          <a:bodyPr lIns="0" tIns="0" rIns="0" bIns="0"/>
          <a:lstStyle/>
          <a:p>
            <a:pPr marL="265113" indent="-265113">
              <a:spcBef>
                <a:spcPts val="575"/>
              </a:spcBef>
              <a:spcAft>
                <a:spcPts val="863"/>
              </a:spcAft>
              <a:buClr>
                <a:srgbClr val="FF0000"/>
              </a:buClr>
              <a:buFont typeface="Arial" charset="0"/>
              <a:buChar char="•"/>
            </a:pPr>
            <a:r>
              <a:rPr lang="en-US" sz="2200"/>
              <a:t>Product size after the blasting is defined by:</a:t>
            </a:r>
          </a:p>
          <a:p>
            <a:pPr marL="538163" lvl="1" indent="-273050">
              <a:buClr>
                <a:srgbClr val="FF0000"/>
              </a:buClr>
              <a:buSzPct val="60000"/>
              <a:buFont typeface="Webdings" pitchFamily="18" charset="2"/>
              <a:buChar char=""/>
            </a:pPr>
            <a:r>
              <a:rPr lang="en-US" sz="2000"/>
              <a:t>Geology</a:t>
            </a:r>
          </a:p>
          <a:p>
            <a:pPr marL="538163" lvl="1" indent="-273050">
              <a:buClr>
                <a:srgbClr val="FF0000"/>
              </a:buClr>
              <a:buSzPct val="60000"/>
              <a:buFont typeface="Webdings" pitchFamily="18" charset="2"/>
              <a:buChar char=""/>
            </a:pPr>
            <a:r>
              <a:rPr lang="en-US" sz="2000"/>
              <a:t>Drilling &amp; blasting procedure</a:t>
            </a:r>
          </a:p>
          <a:p>
            <a:pPr marL="538163" lvl="1" indent="-273050">
              <a:buClr>
                <a:srgbClr val="FF0000"/>
              </a:buClr>
              <a:buSzPct val="60000"/>
              <a:buFont typeface="Webdings" pitchFamily="18" charset="2"/>
              <a:buChar char=""/>
            </a:pPr>
            <a:r>
              <a:rPr lang="en-US" sz="2000"/>
              <a:t>Loading equipment type</a:t>
            </a:r>
          </a:p>
          <a:p>
            <a:pPr marL="538163" lvl="1" indent="-273050">
              <a:buClr>
                <a:srgbClr val="FF0000"/>
              </a:buClr>
              <a:buSzPct val="60000"/>
              <a:buFont typeface="Webdings" pitchFamily="18" charset="2"/>
              <a:buChar char=""/>
            </a:pPr>
            <a:r>
              <a:rPr lang="en-US" sz="2000"/>
              <a:t>Crusher type &amp; size</a:t>
            </a:r>
          </a:p>
        </p:txBody>
      </p:sp>
      <p:sp>
        <p:nvSpPr>
          <p:cNvPr id="2" name="Footer Placeholder 1"/>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Blasting fragmentation is not exactly crusher feeding</a:t>
            </a:r>
            <a:endParaRPr lang="en-US" dirty="0"/>
          </a:p>
        </p:txBody>
      </p:sp>
      <p:pic>
        <p:nvPicPr>
          <p:cNvPr id="16386" name="Picture 2" descr="G:\DMI Workshop\2015_Wadi\Pictures\GAJ\P1030240.JPG"/>
          <p:cNvPicPr>
            <a:picLocks noGrp="1" noChangeAspect="1" noChangeArrowheads="1"/>
          </p:cNvPicPr>
          <p:nvPr>
            <p:ph sz="quarter" idx="14"/>
          </p:nvPr>
        </p:nvPicPr>
        <p:blipFill>
          <a:blip r:embed="rId2" cstate="email">
            <a:extLst>
              <a:ext uri="{28A0092B-C50C-407E-A947-70E740481C1C}">
                <a14:useLocalDpi xmlns:a14="http://schemas.microsoft.com/office/drawing/2010/main"/>
              </a:ext>
            </a:extLst>
          </a:blip>
          <a:srcRect/>
          <a:stretch>
            <a:fillRect/>
          </a:stretch>
        </p:blipFill>
        <p:spPr bwMode="auto">
          <a:xfrm>
            <a:off x="6202280" y="3916914"/>
            <a:ext cx="3215216" cy="2411412"/>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3" descr="G:\DMI Workshop\2015_Wadi\Pictures\GAJ\P1030296.JPG"/>
          <p:cNvPicPr>
            <a:picLocks noGrp="1" noChangeAspect="1" noChangeArrowheads="1"/>
          </p:cNvPicPr>
          <p:nvPr>
            <p:ph sz="quarter" idx="15"/>
          </p:nvPr>
        </p:nvPicPr>
        <p:blipFill>
          <a:blip r:embed="rId3" cstate="email">
            <a:extLst>
              <a:ext uri="{28A0092B-C50C-407E-A947-70E740481C1C}">
                <a14:useLocalDpi xmlns:a14="http://schemas.microsoft.com/office/drawing/2010/main"/>
              </a:ext>
            </a:extLst>
          </a:blip>
          <a:srcRect/>
          <a:stretch>
            <a:fillRect/>
          </a:stretch>
        </p:blipFill>
        <p:spPr bwMode="auto">
          <a:xfrm>
            <a:off x="6202280" y="1252618"/>
            <a:ext cx="3215216" cy="2411412"/>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8"/>
          <p:cNvPicPr>
            <a:picLocks noGrp="1"/>
          </p:cNvPicPr>
          <p:nvPr>
            <p:ph sz="quarter" idx="16"/>
          </p:nvPr>
        </p:nvPicPr>
        <p:blipFill rotWithShape="1">
          <a:blip r:embed="rId4">
            <a:extLst>
              <a:ext uri="{28A0092B-C50C-407E-A947-70E740481C1C}">
                <a14:useLocalDpi xmlns:a14="http://schemas.microsoft.com/office/drawing/2010/main"/>
              </a:ext>
            </a:extLst>
          </a:blip>
          <a:srcRect b="11542"/>
          <a:stretch/>
        </p:blipFill>
        <p:spPr>
          <a:xfrm>
            <a:off x="470257" y="1772816"/>
            <a:ext cx="4009524" cy="1828121"/>
          </a:xfrm>
          <a:prstGeom prst="rect">
            <a:avLst/>
          </a:prstGeom>
        </p:spPr>
      </p:pic>
      <p:sp>
        <p:nvSpPr>
          <p:cNvPr id="5" name="TextBox 4"/>
          <p:cNvSpPr txBox="1"/>
          <p:nvPr/>
        </p:nvSpPr>
        <p:spPr>
          <a:xfrm>
            <a:off x="792560" y="1268760"/>
            <a:ext cx="4320480" cy="707886"/>
          </a:xfrm>
          <a:prstGeom prst="rect">
            <a:avLst/>
          </a:prstGeom>
          <a:noFill/>
        </p:spPr>
        <p:txBody>
          <a:bodyPr wrap="square" rtlCol="0">
            <a:spAutoFit/>
          </a:bodyPr>
          <a:lstStyle/>
          <a:p>
            <a:r>
              <a:rPr lang="en-US" sz="2000" b="1" dirty="0" smtClean="0">
                <a:latin typeface="Arial" pitchFamily="34" charset="0"/>
                <a:cs typeface="Arial" pitchFamily="34" charset="0"/>
              </a:rPr>
              <a:t>Loading is a key process for crusher performance!!!!</a:t>
            </a:r>
          </a:p>
        </p:txBody>
      </p:sp>
      <p:sp>
        <p:nvSpPr>
          <p:cNvPr id="6" name="TextBox 5"/>
          <p:cNvSpPr txBox="1"/>
          <p:nvPr/>
        </p:nvSpPr>
        <p:spPr>
          <a:xfrm>
            <a:off x="525881" y="5417929"/>
            <a:ext cx="4608512" cy="1323439"/>
          </a:xfrm>
          <a:prstGeom prst="rect">
            <a:avLst/>
          </a:prstGeom>
          <a:noFill/>
        </p:spPr>
        <p:txBody>
          <a:bodyPr wrap="square" rtlCol="0">
            <a:spAutoFit/>
          </a:bodyPr>
          <a:lstStyle/>
          <a:p>
            <a:r>
              <a:rPr lang="en-US" sz="2000" dirty="0" smtClean="0">
                <a:latin typeface="Arial" pitchFamily="34" charset="0"/>
                <a:cs typeface="Arial" pitchFamily="34" charset="0"/>
              </a:rPr>
              <a:t>Feeding strategy is not only targeting a maximum feed size is targeting an, as much as possible, homogeneous feed.</a:t>
            </a:r>
          </a:p>
          <a:p>
            <a:endParaRPr lang="en-US" sz="2000" dirty="0">
              <a:latin typeface="Arial" pitchFamily="34" charset="0"/>
              <a:cs typeface="Arial" pitchFamily="34" charset="0"/>
            </a:endParaRPr>
          </a:p>
        </p:txBody>
      </p:sp>
      <p:sp>
        <p:nvSpPr>
          <p:cNvPr id="13" name="Slide Number Placeholder 12"/>
          <p:cNvSpPr>
            <a:spLocks noGrp="1"/>
          </p:cNvSpPr>
          <p:nvPr>
            <p:ph type="sldNum" sz="quarter" idx="12"/>
          </p:nvPr>
        </p:nvSpPr>
        <p:spPr/>
        <p:txBody>
          <a:bodyPr/>
          <a:lstStyle/>
          <a:p>
            <a:fld id="{2485B633-6863-4B84-8019-F125347A66EC}" type="slidenum">
              <a:rPr lang="en-US" noProof="0" smtClean="0"/>
              <a:pPr/>
              <a:t>30</a:t>
            </a:fld>
            <a:endParaRPr lang="en-US" noProof="0" dirty="0"/>
          </a:p>
        </p:txBody>
      </p:sp>
      <p:sp>
        <p:nvSpPr>
          <p:cNvPr id="2" name="Footer Placeholder 1"/>
          <p:cNvSpPr>
            <a:spLocks noGrp="1"/>
          </p:cNvSpPr>
          <p:nvPr>
            <p:ph type="ftr" sz="quarter" idx="13"/>
          </p:nvPr>
        </p:nvSpPr>
        <p:spPr/>
        <p:txBody>
          <a:bodyPr/>
          <a:lstStyle/>
          <a:p>
            <a:r>
              <a:rPr lang="en-US" noProof="0" smtClean="0"/>
              <a:t>SPREAD Settat May 2016</a:t>
            </a:r>
            <a:endParaRPr lang="en-US" noProof="0" dirty="0"/>
          </a:p>
        </p:txBody>
      </p:sp>
      <p:pic>
        <p:nvPicPr>
          <p:cNvPr id="10" name="Picture 9"/>
          <p:cNvPicPr/>
          <p:nvPr/>
        </p:nvPicPr>
        <p:blipFill>
          <a:blip r:embed="rId5"/>
          <a:stretch>
            <a:fillRect/>
          </a:stretch>
        </p:blipFill>
        <p:spPr>
          <a:xfrm>
            <a:off x="2576737" y="3501008"/>
            <a:ext cx="3446050" cy="1950487"/>
          </a:xfrm>
          <a:prstGeom prst="rect">
            <a:avLst/>
          </a:prstGeom>
        </p:spPr>
      </p:pic>
    </p:spTree>
    <p:extLst>
      <p:ext uri="{BB962C8B-B14F-4D97-AF65-F5344CB8AC3E}">
        <p14:creationId xmlns:p14="http://schemas.microsoft.com/office/powerpoint/2010/main" val="73861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6"/>
          <p:cNvPicPr>
            <a:picLocks noGrp="1" noChangeAspect="1"/>
          </p:cNvPicPr>
          <p:nvPr>
            <p:ph sz="quarter" idx="15"/>
          </p:nvPr>
        </p:nvPicPr>
        <p:blipFill rotWithShape="1">
          <a:blip r:embed="rId2" cstate="email">
            <a:extLst>
              <a:ext uri="{28A0092B-C50C-407E-A947-70E740481C1C}">
                <a14:useLocalDpi xmlns:a14="http://schemas.microsoft.com/office/drawing/2010/main"/>
              </a:ext>
            </a:extLst>
          </a:blip>
          <a:srcRect b="1460"/>
          <a:stretch/>
        </p:blipFill>
        <p:spPr>
          <a:xfrm>
            <a:off x="4808984" y="1340768"/>
            <a:ext cx="4597906" cy="3024336"/>
          </a:xfrm>
          <a:prstGeom prst="rect">
            <a:avLst/>
          </a:prstGeom>
        </p:spPr>
      </p:pic>
      <p:sp>
        <p:nvSpPr>
          <p:cNvPr id="3" name="Title 2"/>
          <p:cNvSpPr>
            <a:spLocks noGrp="1"/>
          </p:cNvSpPr>
          <p:nvPr>
            <p:ph type="title"/>
          </p:nvPr>
        </p:nvSpPr>
        <p:spPr/>
        <p:txBody>
          <a:bodyPr/>
          <a:lstStyle/>
          <a:p>
            <a:r>
              <a:rPr lang="en-US" dirty="0" smtClean="0"/>
              <a:t>The adequate feeding strategy is….</a:t>
            </a:r>
            <a:endParaRPr lang="en-US" dirty="0"/>
          </a:p>
        </p:txBody>
      </p:sp>
      <p:sp>
        <p:nvSpPr>
          <p:cNvPr id="8" name="Content Placeholder 7"/>
          <p:cNvSpPr>
            <a:spLocks noGrp="1"/>
          </p:cNvSpPr>
          <p:nvPr>
            <p:ph sz="quarter" idx="14"/>
          </p:nvPr>
        </p:nvSpPr>
        <p:spPr>
          <a:xfrm>
            <a:off x="560387" y="1377040"/>
            <a:ext cx="4248000" cy="1907944"/>
          </a:xfrm>
        </p:spPr>
        <p:txBody>
          <a:bodyPr/>
          <a:lstStyle/>
          <a:p>
            <a:r>
              <a:rPr lang="en-US" dirty="0" smtClean="0"/>
              <a:t>Homogeneous in size distribution truck by truck with a clear defined target in maximum feed size.</a:t>
            </a:r>
          </a:p>
          <a:p>
            <a:r>
              <a:rPr lang="en-US" dirty="0" smtClean="0"/>
              <a:t>Sufficient to maintain a choke feeding to the crusher</a:t>
            </a:r>
            <a:endParaRPr lang="en-US" dirty="0"/>
          </a:p>
        </p:txBody>
      </p:sp>
      <p:sp>
        <p:nvSpPr>
          <p:cNvPr id="10" name="Content Placeholder 9"/>
          <p:cNvSpPr>
            <a:spLocks noGrp="1"/>
          </p:cNvSpPr>
          <p:nvPr>
            <p:ph sz="quarter" idx="16"/>
          </p:nvPr>
        </p:nvSpPr>
        <p:spPr>
          <a:xfrm>
            <a:off x="5241032" y="4869160"/>
            <a:ext cx="4248000" cy="1584176"/>
          </a:xfrm>
        </p:spPr>
        <p:txBody>
          <a:bodyPr/>
          <a:lstStyle/>
          <a:p>
            <a:pPr marL="0" indent="0">
              <a:buNone/>
            </a:pPr>
            <a:r>
              <a:rPr lang="en-US" dirty="0" smtClean="0"/>
              <a:t>Consult the quarry colleagues</a:t>
            </a:r>
          </a:p>
          <a:p>
            <a:r>
              <a:rPr lang="en-US" dirty="0" smtClean="0"/>
              <a:t>Efficient loading operators.</a:t>
            </a:r>
          </a:p>
          <a:p>
            <a:r>
              <a:rPr lang="en-US" dirty="0" smtClean="0"/>
              <a:t>Blasting </a:t>
            </a:r>
            <a:r>
              <a:rPr lang="en-US" dirty="0" err="1" smtClean="0"/>
              <a:t>muckpile</a:t>
            </a:r>
            <a:r>
              <a:rPr lang="en-US" dirty="0" smtClean="0"/>
              <a:t> cut strategy (“pre-blending mode if feasible”). </a:t>
            </a:r>
            <a:endParaRPr lang="en-US" dirty="0"/>
          </a:p>
        </p:txBody>
      </p:sp>
      <p:sp>
        <p:nvSpPr>
          <p:cNvPr id="18" name="Slide Number Placeholder 17"/>
          <p:cNvSpPr>
            <a:spLocks noGrp="1"/>
          </p:cNvSpPr>
          <p:nvPr>
            <p:ph type="sldNum" sz="quarter" idx="12"/>
          </p:nvPr>
        </p:nvSpPr>
        <p:spPr/>
        <p:txBody>
          <a:bodyPr/>
          <a:lstStyle/>
          <a:p>
            <a:fld id="{2485B633-6863-4B84-8019-F125347A66EC}" type="slidenum">
              <a:rPr lang="en-US" noProof="0" smtClean="0"/>
              <a:pPr/>
              <a:t>31</a:t>
            </a:fld>
            <a:endParaRPr lang="en-US" noProof="0" dirty="0"/>
          </a:p>
        </p:txBody>
      </p:sp>
      <p:sp>
        <p:nvSpPr>
          <p:cNvPr id="2" name="Footer Placeholder 1"/>
          <p:cNvSpPr>
            <a:spLocks noGrp="1"/>
          </p:cNvSpPr>
          <p:nvPr>
            <p:ph type="ftr" sz="quarter" idx="13"/>
          </p:nvPr>
        </p:nvSpPr>
        <p:spPr/>
        <p:txBody>
          <a:bodyPr/>
          <a:lstStyle/>
          <a:p>
            <a:r>
              <a:rPr lang="en-US" noProof="0" smtClean="0"/>
              <a:t>SPREAD Settat May 2016</a:t>
            </a:r>
            <a:endParaRPr lang="en-US" noProof="0" dirty="0"/>
          </a:p>
        </p:txBody>
      </p:sp>
    </p:spTree>
    <p:extLst>
      <p:ext uri="{BB962C8B-B14F-4D97-AF65-F5344CB8AC3E}">
        <p14:creationId xmlns:p14="http://schemas.microsoft.com/office/powerpoint/2010/main" val="22289205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560388" y="1412775"/>
            <a:ext cx="8713091" cy="3744417"/>
          </a:xfrm>
          <a:prstGeom prst="rect">
            <a:avLst/>
          </a:prstGeom>
        </p:spPr>
        <p:txBody>
          <a:bodyPr/>
          <a:lstStyle/>
          <a:p>
            <a:pPr lvl="1"/>
            <a:r>
              <a:rPr lang="en-US" dirty="0" smtClean="0"/>
              <a:t>Process control system (Instrumentation)</a:t>
            </a:r>
            <a:endParaRPr lang="en-US" dirty="0"/>
          </a:p>
          <a:p>
            <a:pPr lvl="3"/>
            <a:r>
              <a:rPr lang="en-US" dirty="0" smtClean="0"/>
              <a:t>Belt scales (t/h)</a:t>
            </a:r>
          </a:p>
          <a:p>
            <a:pPr lvl="3"/>
            <a:r>
              <a:rPr lang="en-US" dirty="0" smtClean="0"/>
              <a:t>Counters (hours, power, amperes) </a:t>
            </a:r>
          </a:p>
          <a:p>
            <a:pPr lvl="3"/>
            <a:r>
              <a:rPr lang="en-US" dirty="0" smtClean="0"/>
              <a:t>Sensors (Vibrations, bearing temperature, speed, hopper level)</a:t>
            </a:r>
          </a:p>
          <a:p>
            <a:pPr lvl="1"/>
            <a:r>
              <a:rPr lang="en-US" dirty="0" smtClean="0"/>
              <a:t>Senses </a:t>
            </a:r>
          </a:p>
          <a:p>
            <a:pPr lvl="3"/>
            <a:r>
              <a:rPr lang="en-US" dirty="0" smtClean="0"/>
              <a:t>Visual contact with feeding (direct or camera)</a:t>
            </a:r>
          </a:p>
          <a:p>
            <a:pPr lvl="3"/>
            <a:r>
              <a:rPr lang="en-US" dirty="0" smtClean="0"/>
              <a:t>Noise of the equipment</a:t>
            </a:r>
          </a:p>
          <a:p>
            <a:pPr lvl="3"/>
            <a:r>
              <a:rPr lang="en-US" dirty="0" smtClean="0"/>
              <a:t>Smell (V-Belts burning)</a:t>
            </a:r>
          </a:p>
          <a:p>
            <a:pPr lvl="1"/>
            <a:r>
              <a:rPr lang="en-US" dirty="0" smtClean="0"/>
              <a:t>Information from the quarry</a:t>
            </a:r>
          </a:p>
        </p:txBody>
      </p:sp>
      <p:sp>
        <p:nvSpPr>
          <p:cNvPr id="4" name="Title 3"/>
          <p:cNvSpPr>
            <a:spLocks noGrp="1"/>
          </p:cNvSpPr>
          <p:nvPr>
            <p:ph type="title"/>
          </p:nvPr>
        </p:nvSpPr>
        <p:spPr/>
        <p:txBody>
          <a:bodyPr/>
          <a:lstStyle/>
          <a:p>
            <a:r>
              <a:rPr lang="en-US" dirty="0" smtClean="0"/>
              <a:t>The influence of the Crusher Operator Efficiency</a:t>
            </a:r>
            <a:endParaRPr lang="en-US" dirty="0"/>
          </a:p>
        </p:txBody>
      </p:sp>
      <p:pic>
        <p:nvPicPr>
          <p:cNvPr id="7" name="Picture 4" descr="G:\DMI Workshop\2015_Wadi\Pictures\GAJ\P1030326.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76536" y="4869160"/>
            <a:ext cx="1824203" cy="13681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G:\DMI Workshop\2015_Wadi\Pictures\GAJ\P1030329.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329264" y="4950382"/>
            <a:ext cx="1607608" cy="12057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913860" y="4891516"/>
            <a:ext cx="4032448" cy="1323439"/>
          </a:xfrm>
          <a:prstGeom prst="rect">
            <a:avLst/>
          </a:prstGeom>
          <a:noFill/>
        </p:spPr>
        <p:txBody>
          <a:bodyPr wrap="square" rtlCol="0">
            <a:spAutoFit/>
          </a:bodyPr>
          <a:lstStyle/>
          <a:p>
            <a:r>
              <a:rPr lang="en-US" sz="2000" dirty="0" smtClean="0">
                <a:latin typeface="Arial" pitchFamily="34" charset="0"/>
                <a:cs typeface="Arial" pitchFamily="34" charset="0"/>
              </a:rPr>
              <a:t>And, normally just counts with the possibility to change the feeder speed for increase or decrease the production rate.</a:t>
            </a:r>
          </a:p>
        </p:txBody>
      </p:sp>
      <p:sp>
        <p:nvSpPr>
          <p:cNvPr id="12" name="Slide Number Placeholder 11"/>
          <p:cNvSpPr>
            <a:spLocks noGrp="1"/>
          </p:cNvSpPr>
          <p:nvPr>
            <p:ph type="sldNum" sz="quarter" idx="4294967295"/>
          </p:nvPr>
        </p:nvSpPr>
        <p:spPr>
          <a:xfrm>
            <a:off x="9129464" y="6597352"/>
            <a:ext cx="216024" cy="144016"/>
          </a:xfrm>
          <a:prstGeom prst="rect">
            <a:avLst/>
          </a:prstGeom>
        </p:spPr>
        <p:txBody>
          <a:bodyPr/>
          <a:lstStyle/>
          <a:p>
            <a:fld id="{2485B633-6863-4B84-8019-F125347A66EC}" type="slidenum">
              <a:rPr lang="en-US" noProof="0" smtClean="0"/>
              <a:pPr/>
              <a:t>32</a:t>
            </a:fld>
            <a:endParaRPr lang="en-US" noProof="0" dirty="0"/>
          </a:p>
        </p:txBody>
      </p:sp>
      <p:sp>
        <p:nvSpPr>
          <p:cNvPr id="5" name="Footer Placeholder 4"/>
          <p:cNvSpPr>
            <a:spLocks noGrp="1"/>
          </p:cNvSpPr>
          <p:nvPr>
            <p:ph type="ftr" sz="quarter" idx="10"/>
          </p:nvPr>
        </p:nvSpPr>
        <p:spPr/>
        <p:txBody>
          <a:bodyPr/>
          <a:lstStyle/>
          <a:p>
            <a:r>
              <a:rPr lang="en-US" smtClean="0"/>
              <a:t>SPREAD Settat May 2016</a:t>
            </a:r>
            <a:endParaRPr lang="en-US"/>
          </a:p>
        </p:txBody>
      </p:sp>
    </p:spTree>
    <p:extLst>
      <p:ext uri="{BB962C8B-B14F-4D97-AF65-F5344CB8AC3E}">
        <p14:creationId xmlns:p14="http://schemas.microsoft.com/office/powerpoint/2010/main" val="56278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influence of the crusher internals. Which parameters can we control and handle to guarantee a high performing crusher?</a:t>
            </a:r>
            <a:endParaRPr lang="en-US" dirty="0"/>
          </a:p>
        </p:txBody>
      </p:sp>
      <p:sp>
        <p:nvSpPr>
          <p:cNvPr id="5" name="Footer Placeholder 4"/>
          <p:cNvSpPr>
            <a:spLocks noGrp="1"/>
          </p:cNvSpPr>
          <p:nvPr>
            <p:ph type="ftr" sz="quarter" idx="10"/>
          </p:nvPr>
        </p:nvSpPr>
        <p:spPr/>
        <p:txBody>
          <a:bodyPr/>
          <a:lstStyle/>
          <a:p>
            <a:r>
              <a:rPr lang="en-US" smtClean="0"/>
              <a:t>SPREAD Settat May 2016</a:t>
            </a:r>
            <a:endParaRPr lang="en-US" dirty="0"/>
          </a:p>
        </p:txBody>
      </p:sp>
      <p:sp>
        <p:nvSpPr>
          <p:cNvPr id="6" name="Slide Number Placeholder 5"/>
          <p:cNvSpPr>
            <a:spLocks noGrp="1"/>
          </p:cNvSpPr>
          <p:nvPr>
            <p:ph type="sldNum" sz="quarter" idx="11"/>
          </p:nvPr>
        </p:nvSpPr>
        <p:spPr/>
        <p:txBody>
          <a:bodyPr/>
          <a:lstStyle/>
          <a:p>
            <a:pPr>
              <a:defRPr/>
            </a:pPr>
            <a:fld id="{D6993972-D9D1-495A-96F0-C8FF6D22974B}" type="slidenum">
              <a:rPr lang="en-US" smtClean="0"/>
              <a:pPr>
                <a:defRPr/>
              </a:pPr>
              <a:t>33</a:t>
            </a:fld>
            <a:endParaRPr lang="en-US" dirty="0"/>
          </a:p>
        </p:txBody>
      </p:sp>
      <p:sp>
        <p:nvSpPr>
          <p:cNvPr id="7" name="Content Placeholder 2"/>
          <p:cNvSpPr txBox="1">
            <a:spLocks/>
          </p:cNvSpPr>
          <p:nvPr/>
        </p:nvSpPr>
        <p:spPr bwMode="auto">
          <a:xfrm>
            <a:off x="1136453" y="1412775"/>
            <a:ext cx="8713091" cy="1224137"/>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vert="horz" wrap="square" lIns="0" tIns="0" rIns="0" bIns="0" numCol="1" anchor="t" anchorCtr="0" compatLnSpc="1">
            <a:prstTxWarp prst="textNoShape">
              <a:avLst/>
            </a:prstTxWarp>
          </a:bodyPr>
          <a:lstStyle>
            <a:lvl1pPr marL="180975" indent="-180975" algn="l" rtl="0" eaLnBrk="0" fontAlgn="base" hangingPunct="0">
              <a:spcBef>
                <a:spcPts val="1200"/>
              </a:spcBef>
              <a:spcAft>
                <a:spcPct val="0"/>
              </a:spcAft>
              <a:buClr>
                <a:schemeClr val="accent1"/>
              </a:buClr>
              <a:buFont typeface="Arial" charset="0"/>
              <a:buChar char="•"/>
              <a:defRPr sz="2000" kern="1200">
                <a:solidFill>
                  <a:schemeClr val="tx1"/>
                </a:solidFill>
                <a:latin typeface="+mn-lt"/>
                <a:ea typeface="+mn-ea"/>
                <a:cs typeface="+mn-cs"/>
              </a:defRPr>
            </a:lvl1pPr>
            <a:lvl2pPr marL="361950" indent="-180975" algn="l" rtl="0" eaLnBrk="0" fontAlgn="base" hangingPunct="0">
              <a:spcBef>
                <a:spcPts val="1200"/>
              </a:spcBef>
              <a:spcAft>
                <a:spcPct val="0"/>
              </a:spcAft>
              <a:buClr>
                <a:schemeClr val="accent1"/>
              </a:buClr>
              <a:buFont typeface="Arial" charset="0"/>
              <a:buChar char="•"/>
              <a:defRPr kern="1200">
                <a:solidFill>
                  <a:schemeClr val="tx1"/>
                </a:solidFill>
                <a:latin typeface="+mn-lt"/>
                <a:ea typeface="+mn-ea"/>
                <a:cs typeface="+mn-cs"/>
              </a:defRPr>
            </a:lvl2pPr>
            <a:lvl3pPr marL="542925" indent="-180975" algn="l" rtl="0" eaLnBrk="0" fontAlgn="base" hangingPunct="0">
              <a:spcBef>
                <a:spcPts val="900"/>
              </a:spcBef>
              <a:spcAft>
                <a:spcPct val="0"/>
              </a:spcAft>
              <a:buClr>
                <a:schemeClr val="accent1"/>
              </a:buClr>
              <a:buFont typeface="Arial" charset="0"/>
              <a:buChar char="•"/>
              <a:defRPr sz="1600" kern="1200">
                <a:solidFill>
                  <a:schemeClr val="tx1"/>
                </a:solidFill>
                <a:latin typeface="+mn-lt"/>
                <a:ea typeface="+mn-ea"/>
                <a:cs typeface="+mn-cs"/>
              </a:defRPr>
            </a:lvl3pPr>
            <a:lvl4pPr marL="712788" indent="-169863" algn="l" rtl="0" eaLnBrk="0" fontAlgn="base" hangingPunct="0">
              <a:spcBef>
                <a:spcPts val="900"/>
              </a:spcBef>
              <a:spcAft>
                <a:spcPct val="0"/>
              </a:spcAft>
              <a:buClr>
                <a:schemeClr val="accent1"/>
              </a:buClr>
              <a:buFont typeface="Arial" charset="0"/>
              <a:buChar char="•"/>
              <a:defRPr sz="1400" kern="1200">
                <a:solidFill>
                  <a:schemeClr val="tx1"/>
                </a:solidFill>
                <a:latin typeface="+mn-lt"/>
                <a:ea typeface="+mn-ea"/>
                <a:cs typeface="+mn-cs"/>
              </a:defRPr>
            </a:lvl4pPr>
            <a:lvl5pPr marL="893763" indent="-180975" algn="l" rtl="0" eaLnBrk="0" fontAlgn="base" hangingPunct="0">
              <a:spcBef>
                <a:spcPts val="900"/>
              </a:spcBef>
              <a:spcAft>
                <a:spcPct val="0"/>
              </a:spcAft>
              <a:buClr>
                <a:schemeClr val="accent1"/>
              </a:buClr>
              <a:buFont typeface="Arial"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r>
              <a:rPr lang="en-US" sz="2000" dirty="0" smtClean="0"/>
              <a:t>The settings; breaking plates, grates, gaps, anvils (All crusher types but sizer which is not adjusted mechanically).</a:t>
            </a:r>
          </a:p>
          <a:p>
            <a:pPr lvl="1"/>
            <a:r>
              <a:rPr lang="en-US" sz="2000" dirty="0"/>
              <a:t>The cleaning devices (Roller crusher, Sizers</a:t>
            </a:r>
            <a:r>
              <a:rPr lang="en-US" sz="2000" dirty="0" smtClean="0"/>
              <a:t>).</a:t>
            </a:r>
          </a:p>
        </p:txBody>
      </p:sp>
      <p:sp>
        <p:nvSpPr>
          <p:cNvPr id="9" name="Content Placeholder 2"/>
          <p:cNvSpPr txBox="1">
            <a:spLocks/>
          </p:cNvSpPr>
          <p:nvPr/>
        </p:nvSpPr>
        <p:spPr bwMode="auto">
          <a:xfrm>
            <a:off x="1136453" y="4077072"/>
            <a:ext cx="8713091" cy="2376264"/>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vert="horz" wrap="square" lIns="0" tIns="0" rIns="0" bIns="0" numCol="1" anchor="t" anchorCtr="0" compatLnSpc="1">
            <a:prstTxWarp prst="textNoShape">
              <a:avLst/>
            </a:prstTxWarp>
          </a:bodyPr>
          <a:lstStyle>
            <a:lvl1pPr marL="180975" indent="-180975" algn="l" rtl="0" eaLnBrk="0" fontAlgn="base" hangingPunct="0">
              <a:spcBef>
                <a:spcPts val="1200"/>
              </a:spcBef>
              <a:spcAft>
                <a:spcPct val="0"/>
              </a:spcAft>
              <a:buClr>
                <a:schemeClr val="accent1"/>
              </a:buClr>
              <a:buFont typeface="Arial" charset="0"/>
              <a:buChar char="•"/>
              <a:defRPr sz="2000" kern="1200">
                <a:solidFill>
                  <a:schemeClr val="tx1"/>
                </a:solidFill>
                <a:latin typeface="+mn-lt"/>
                <a:ea typeface="+mn-ea"/>
                <a:cs typeface="+mn-cs"/>
              </a:defRPr>
            </a:lvl1pPr>
            <a:lvl2pPr marL="361950" indent="-180975" algn="l" rtl="0" eaLnBrk="0" fontAlgn="base" hangingPunct="0">
              <a:spcBef>
                <a:spcPts val="1200"/>
              </a:spcBef>
              <a:spcAft>
                <a:spcPct val="0"/>
              </a:spcAft>
              <a:buClr>
                <a:schemeClr val="accent1"/>
              </a:buClr>
              <a:buFont typeface="Arial" charset="0"/>
              <a:buChar char="•"/>
              <a:defRPr kern="1200">
                <a:solidFill>
                  <a:schemeClr val="tx1"/>
                </a:solidFill>
                <a:latin typeface="+mn-lt"/>
                <a:ea typeface="+mn-ea"/>
                <a:cs typeface="+mn-cs"/>
              </a:defRPr>
            </a:lvl2pPr>
            <a:lvl3pPr marL="542925" indent="-180975" algn="l" rtl="0" eaLnBrk="0" fontAlgn="base" hangingPunct="0">
              <a:spcBef>
                <a:spcPts val="900"/>
              </a:spcBef>
              <a:spcAft>
                <a:spcPct val="0"/>
              </a:spcAft>
              <a:buClr>
                <a:schemeClr val="accent1"/>
              </a:buClr>
              <a:buFont typeface="Arial" charset="0"/>
              <a:buChar char="•"/>
              <a:defRPr sz="1600" kern="1200">
                <a:solidFill>
                  <a:schemeClr val="tx1"/>
                </a:solidFill>
                <a:latin typeface="+mn-lt"/>
                <a:ea typeface="+mn-ea"/>
                <a:cs typeface="+mn-cs"/>
              </a:defRPr>
            </a:lvl3pPr>
            <a:lvl4pPr marL="712788" indent="-169863" algn="l" rtl="0" eaLnBrk="0" fontAlgn="base" hangingPunct="0">
              <a:spcBef>
                <a:spcPts val="900"/>
              </a:spcBef>
              <a:spcAft>
                <a:spcPct val="0"/>
              </a:spcAft>
              <a:buClr>
                <a:schemeClr val="accent1"/>
              </a:buClr>
              <a:buFont typeface="Arial" charset="0"/>
              <a:buChar char="•"/>
              <a:defRPr sz="1400" kern="1200">
                <a:solidFill>
                  <a:schemeClr val="tx1"/>
                </a:solidFill>
                <a:latin typeface="+mn-lt"/>
                <a:ea typeface="+mn-ea"/>
                <a:cs typeface="+mn-cs"/>
              </a:defRPr>
            </a:lvl4pPr>
            <a:lvl5pPr marL="893763" indent="-180975" algn="l" rtl="0" eaLnBrk="0" fontAlgn="base" hangingPunct="0">
              <a:spcBef>
                <a:spcPts val="900"/>
              </a:spcBef>
              <a:spcAft>
                <a:spcPct val="0"/>
              </a:spcAft>
              <a:buClr>
                <a:schemeClr val="accent1"/>
              </a:buClr>
              <a:buFont typeface="Arial"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lvl="1" indent="-342900">
              <a:buFont typeface="Arial" panose="020B0604020202020204" pitchFamily="34" charset="0"/>
              <a:buChar char="•"/>
            </a:pPr>
            <a:r>
              <a:rPr lang="en-US" sz="2000" dirty="0"/>
              <a:t>The crushing tools; hammers design, bars design, teeth design, teeth pattern, etc. (All types</a:t>
            </a:r>
            <a:r>
              <a:rPr lang="en-US" sz="2000" dirty="0" smtClean="0"/>
              <a:t>).</a:t>
            </a:r>
            <a:endParaRPr lang="en-US" dirty="0" smtClean="0"/>
          </a:p>
          <a:p>
            <a:pPr marL="342900" indent="-342900">
              <a:buFont typeface="Arial" panose="020B0604020202020204" pitchFamily="34" charset="0"/>
              <a:buChar char="•"/>
            </a:pPr>
            <a:r>
              <a:rPr lang="en-US" dirty="0" smtClean="0"/>
              <a:t>The </a:t>
            </a:r>
            <a:r>
              <a:rPr lang="en-US" dirty="0"/>
              <a:t>material distribution onto the crushing </a:t>
            </a:r>
            <a:r>
              <a:rPr lang="en-US" dirty="0" smtClean="0"/>
              <a:t>tools; feeding geometry, chutes</a:t>
            </a:r>
            <a:r>
              <a:rPr lang="en-US" dirty="0"/>
              <a:t>, feed </a:t>
            </a:r>
            <a:r>
              <a:rPr lang="en-US" dirty="0" smtClean="0"/>
              <a:t>plates</a:t>
            </a:r>
            <a:r>
              <a:rPr lang="en-US" dirty="0"/>
              <a:t>; </a:t>
            </a:r>
            <a:r>
              <a:rPr lang="en-US" dirty="0" smtClean="0"/>
              <a:t>(</a:t>
            </a:r>
            <a:r>
              <a:rPr lang="en-US" dirty="0"/>
              <a:t>All </a:t>
            </a:r>
            <a:r>
              <a:rPr lang="en-US" dirty="0" smtClean="0"/>
              <a:t>crusher types</a:t>
            </a:r>
            <a:r>
              <a:rPr lang="en-US" dirty="0"/>
              <a:t>). </a:t>
            </a:r>
          </a:p>
          <a:p>
            <a:pPr marL="342900" indent="-342900">
              <a:buFont typeface="Arial" panose="020B0604020202020204" pitchFamily="34" charset="0"/>
              <a:buChar char="•"/>
            </a:pPr>
            <a:r>
              <a:rPr lang="en-US" dirty="0"/>
              <a:t>The rotating speeds </a:t>
            </a:r>
            <a:r>
              <a:rPr lang="en-US" dirty="0" smtClean="0"/>
              <a:t>; rotors, rollers, fly wheels, </a:t>
            </a:r>
            <a:r>
              <a:rPr lang="en-US" dirty="0" err="1" smtClean="0"/>
              <a:t>etc</a:t>
            </a:r>
            <a:r>
              <a:rPr lang="en-US" dirty="0" smtClean="0"/>
              <a:t>(All crusher types</a:t>
            </a:r>
            <a:r>
              <a:rPr lang="en-US" dirty="0"/>
              <a:t>).</a:t>
            </a:r>
          </a:p>
          <a:p>
            <a:pPr marL="342900" indent="-342900">
              <a:buFont typeface="Arial" panose="020B0604020202020204" pitchFamily="34" charset="0"/>
              <a:buChar char="•"/>
            </a:pPr>
            <a:r>
              <a:rPr lang="en-US" dirty="0"/>
              <a:t>The </a:t>
            </a:r>
            <a:r>
              <a:rPr lang="en-US" dirty="0" smtClean="0"/>
              <a:t>eccentric strokes </a:t>
            </a:r>
            <a:r>
              <a:rPr lang="en-US" dirty="0"/>
              <a:t>(gyratory crushers/ </a:t>
            </a:r>
            <a:r>
              <a:rPr lang="en-US" dirty="0" smtClean="0"/>
              <a:t>jaw crushers / cone </a:t>
            </a:r>
            <a:r>
              <a:rPr lang="en-US" dirty="0"/>
              <a:t>crushers).</a:t>
            </a:r>
          </a:p>
        </p:txBody>
      </p:sp>
      <p:sp>
        <p:nvSpPr>
          <p:cNvPr id="10" name="Rectangle 9"/>
          <p:cNvSpPr/>
          <p:nvPr/>
        </p:nvSpPr>
        <p:spPr>
          <a:xfrm rot="1210539">
            <a:off x="8061103" y="2063080"/>
            <a:ext cx="1952370" cy="571598"/>
          </a:xfrm>
          <a:prstGeom prst="rect">
            <a:avLst/>
          </a:prstGeom>
          <a:solidFill>
            <a:schemeClr val="accent4">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accent1"/>
              </a:buClr>
            </a:pPr>
            <a:r>
              <a:rPr lang="en-US" b="1" dirty="0" smtClean="0">
                <a:solidFill>
                  <a:schemeClr val="tx1"/>
                </a:solidFill>
              </a:rPr>
              <a:t>Daily managed</a:t>
            </a:r>
          </a:p>
        </p:txBody>
      </p:sp>
      <p:sp>
        <p:nvSpPr>
          <p:cNvPr id="12" name="Down Arrow 11"/>
          <p:cNvSpPr/>
          <p:nvPr/>
        </p:nvSpPr>
        <p:spPr>
          <a:xfrm>
            <a:off x="344488" y="2492896"/>
            <a:ext cx="3240360" cy="1656184"/>
          </a:xfrm>
          <a:prstGeom prst="downArrow">
            <a:avLst/>
          </a:prstGeom>
          <a:solidFill>
            <a:schemeClr val="accent4">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accent1"/>
              </a:buClr>
            </a:pPr>
            <a:r>
              <a:rPr lang="en-US" sz="1600" b="1" dirty="0">
                <a:solidFill>
                  <a:schemeClr val="tx1"/>
                </a:solidFill>
              </a:rPr>
              <a:t>Requires expert intervention </a:t>
            </a:r>
            <a:r>
              <a:rPr lang="en-US" sz="1600" b="1" dirty="0" smtClean="0">
                <a:solidFill>
                  <a:schemeClr val="tx1"/>
                </a:solidFill>
              </a:rPr>
              <a:t>(CIP) </a:t>
            </a:r>
            <a:r>
              <a:rPr lang="en-US" sz="1600" b="1" dirty="0">
                <a:solidFill>
                  <a:schemeClr val="tx1"/>
                </a:solidFill>
              </a:rPr>
              <a:t>and </a:t>
            </a:r>
            <a:r>
              <a:rPr lang="en-US" sz="1600" b="1" dirty="0" smtClean="0">
                <a:solidFill>
                  <a:schemeClr val="tx1"/>
                </a:solidFill>
              </a:rPr>
              <a:t>expenditure</a:t>
            </a:r>
            <a:endParaRPr lang="en-US" sz="1600" b="1" dirty="0">
              <a:solidFill>
                <a:schemeClr val="tx1"/>
              </a:solidFill>
            </a:endParaRPr>
          </a:p>
        </p:txBody>
      </p:sp>
    </p:spTree>
    <p:extLst>
      <p:ext uri="{BB962C8B-B14F-4D97-AF65-F5344CB8AC3E}">
        <p14:creationId xmlns:p14="http://schemas.microsoft.com/office/powerpoint/2010/main" val="334315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4"/>
          <p:cNvPicPr>
            <a:picLocks noChangeAspect="1"/>
          </p:cNvPicPr>
          <p:nvPr/>
        </p:nvPicPr>
        <p:blipFill rotWithShape="1">
          <a:blip r:embed="rId2" cstate="email">
            <a:extLst>
              <a:ext uri="{28A0092B-C50C-407E-A947-70E740481C1C}">
                <a14:useLocalDpi xmlns:a14="http://schemas.microsoft.com/office/drawing/2010/main"/>
              </a:ext>
            </a:extLst>
          </a:blip>
          <a:srcRect l="6119" t="12815" r="53106" b="29602"/>
          <a:stretch/>
        </p:blipFill>
        <p:spPr>
          <a:xfrm>
            <a:off x="7116125" y="2420888"/>
            <a:ext cx="2689136" cy="2664296"/>
          </a:xfrm>
          <a:prstGeom prst="rect">
            <a:avLst/>
          </a:prstGeom>
        </p:spPr>
      </p:pic>
      <p:pic>
        <p:nvPicPr>
          <p:cNvPr id="11"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0826" y="2564904"/>
            <a:ext cx="2712791" cy="201555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The settings management</a:t>
            </a:r>
            <a:endParaRPr lang="en-US" dirty="0"/>
          </a:p>
        </p:txBody>
      </p:sp>
      <p:sp>
        <p:nvSpPr>
          <p:cNvPr id="5" name="Footer Placeholder 4"/>
          <p:cNvSpPr>
            <a:spLocks noGrp="1"/>
          </p:cNvSpPr>
          <p:nvPr>
            <p:ph type="ftr" sz="quarter" idx="10"/>
          </p:nvPr>
        </p:nvSpPr>
        <p:spPr/>
        <p:txBody>
          <a:bodyPr/>
          <a:lstStyle/>
          <a:p>
            <a:r>
              <a:rPr lang="en-US" smtClean="0"/>
              <a:t>SPREAD Settat May 2016</a:t>
            </a:r>
            <a:endParaRPr lang="en-US" dirty="0"/>
          </a:p>
        </p:txBody>
      </p:sp>
      <p:sp>
        <p:nvSpPr>
          <p:cNvPr id="6" name="Slide Number Placeholder 5"/>
          <p:cNvSpPr>
            <a:spLocks noGrp="1"/>
          </p:cNvSpPr>
          <p:nvPr>
            <p:ph type="sldNum" sz="quarter" idx="11"/>
          </p:nvPr>
        </p:nvSpPr>
        <p:spPr/>
        <p:txBody>
          <a:bodyPr/>
          <a:lstStyle/>
          <a:p>
            <a:pPr>
              <a:defRPr/>
            </a:pPr>
            <a:fld id="{D6993972-D9D1-495A-96F0-C8FF6D22974B}" type="slidenum">
              <a:rPr lang="en-US" smtClean="0"/>
              <a:pPr>
                <a:defRPr/>
              </a:pPr>
              <a:t>34</a:t>
            </a:fld>
            <a:endParaRPr lang="en-US" dirty="0"/>
          </a:p>
        </p:txBody>
      </p:sp>
      <p:sp>
        <p:nvSpPr>
          <p:cNvPr id="7" name="Content Placeholder 2"/>
          <p:cNvSpPr txBox="1">
            <a:spLocks/>
          </p:cNvSpPr>
          <p:nvPr/>
        </p:nvSpPr>
        <p:spPr bwMode="auto">
          <a:xfrm>
            <a:off x="560389" y="1412775"/>
            <a:ext cx="8713091" cy="1152129"/>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vert="horz" wrap="square" lIns="0" tIns="0" rIns="0" bIns="0" numCol="1" anchor="t" anchorCtr="0" compatLnSpc="1">
            <a:prstTxWarp prst="textNoShape">
              <a:avLst/>
            </a:prstTxWarp>
          </a:bodyPr>
          <a:lstStyle>
            <a:lvl1pPr marL="180975" indent="-180975" algn="l" rtl="0" eaLnBrk="0" fontAlgn="base" hangingPunct="0">
              <a:spcBef>
                <a:spcPts val="1200"/>
              </a:spcBef>
              <a:spcAft>
                <a:spcPct val="0"/>
              </a:spcAft>
              <a:buClr>
                <a:schemeClr val="accent1"/>
              </a:buClr>
              <a:buFont typeface="Arial" charset="0"/>
              <a:buChar char="•"/>
              <a:defRPr sz="2000" kern="1200">
                <a:solidFill>
                  <a:schemeClr val="tx1"/>
                </a:solidFill>
                <a:latin typeface="+mn-lt"/>
                <a:ea typeface="+mn-ea"/>
                <a:cs typeface="+mn-cs"/>
              </a:defRPr>
            </a:lvl1pPr>
            <a:lvl2pPr marL="361950" indent="-180975" algn="l" rtl="0" eaLnBrk="0" fontAlgn="base" hangingPunct="0">
              <a:spcBef>
                <a:spcPts val="1200"/>
              </a:spcBef>
              <a:spcAft>
                <a:spcPct val="0"/>
              </a:spcAft>
              <a:buClr>
                <a:schemeClr val="accent1"/>
              </a:buClr>
              <a:buFont typeface="Arial" charset="0"/>
              <a:buChar char="•"/>
              <a:defRPr kern="1200">
                <a:solidFill>
                  <a:schemeClr val="tx1"/>
                </a:solidFill>
                <a:latin typeface="+mn-lt"/>
                <a:ea typeface="+mn-ea"/>
                <a:cs typeface="+mn-cs"/>
              </a:defRPr>
            </a:lvl2pPr>
            <a:lvl3pPr marL="542925" indent="-180975" algn="l" rtl="0" eaLnBrk="0" fontAlgn="base" hangingPunct="0">
              <a:spcBef>
                <a:spcPts val="900"/>
              </a:spcBef>
              <a:spcAft>
                <a:spcPct val="0"/>
              </a:spcAft>
              <a:buClr>
                <a:schemeClr val="accent1"/>
              </a:buClr>
              <a:buFont typeface="Arial" charset="0"/>
              <a:buChar char="•"/>
              <a:defRPr sz="1600" kern="1200">
                <a:solidFill>
                  <a:schemeClr val="tx1"/>
                </a:solidFill>
                <a:latin typeface="+mn-lt"/>
                <a:ea typeface="+mn-ea"/>
                <a:cs typeface="+mn-cs"/>
              </a:defRPr>
            </a:lvl3pPr>
            <a:lvl4pPr marL="712788" indent="-169863" algn="l" rtl="0" eaLnBrk="0" fontAlgn="base" hangingPunct="0">
              <a:spcBef>
                <a:spcPts val="900"/>
              </a:spcBef>
              <a:spcAft>
                <a:spcPct val="0"/>
              </a:spcAft>
              <a:buClr>
                <a:schemeClr val="accent1"/>
              </a:buClr>
              <a:buFont typeface="Arial" charset="0"/>
              <a:buChar char="•"/>
              <a:defRPr sz="1400" kern="1200">
                <a:solidFill>
                  <a:schemeClr val="tx1"/>
                </a:solidFill>
                <a:latin typeface="+mn-lt"/>
                <a:ea typeface="+mn-ea"/>
                <a:cs typeface="+mn-cs"/>
              </a:defRPr>
            </a:lvl4pPr>
            <a:lvl5pPr marL="893763" indent="-180975" algn="l" rtl="0" eaLnBrk="0" fontAlgn="base" hangingPunct="0">
              <a:spcBef>
                <a:spcPts val="900"/>
              </a:spcBef>
              <a:spcAft>
                <a:spcPct val="0"/>
              </a:spcAft>
              <a:buClr>
                <a:schemeClr val="accent1"/>
              </a:buClr>
              <a:buFont typeface="Arial"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80975" lvl="1" indent="0">
              <a:buNone/>
            </a:pPr>
            <a:r>
              <a:rPr lang="en-US" sz="2000" dirty="0" smtClean="0"/>
              <a:t>The crusher settings defines the crushing chambers inside the crushers. </a:t>
            </a:r>
          </a:p>
          <a:p>
            <a:pPr marL="180975" lvl="1" indent="0">
              <a:buNone/>
            </a:pPr>
            <a:r>
              <a:rPr lang="en-US" sz="2000" dirty="0" smtClean="0"/>
              <a:t>They have to be adjusted based on the product size target and the feed size.</a:t>
            </a:r>
          </a:p>
        </p:txBody>
      </p:sp>
      <p:sp>
        <p:nvSpPr>
          <p:cNvPr id="9" name="Content Placeholder 2"/>
          <p:cNvSpPr txBox="1">
            <a:spLocks/>
          </p:cNvSpPr>
          <p:nvPr/>
        </p:nvSpPr>
        <p:spPr bwMode="auto">
          <a:xfrm>
            <a:off x="632520" y="4077072"/>
            <a:ext cx="9001000" cy="2376264"/>
          </a:xfrm>
          <a:prstGeom prst="rect">
            <a:avLst/>
          </a:prstGeom>
          <a:ln>
            <a:headEnd/>
            <a:tailEnd/>
          </a:ln>
        </p:spPr>
        <p:style>
          <a:lnRef idx="2">
            <a:schemeClr val="accent5"/>
          </a:lnRef>
          <a:fillRef idx="1">
            <a:schemeClr val="lt1"/>
          </a:fillRef>
          <a:effectRef idx="0">
            <a:schemeClr val="accent5"/>
          </a:effectRef>
          <a:fontRef idx="minor">
            <a:schemeClr val="dk1"/>
          </a:fontRef>
        </p:style>
        <p:txBody>
          <a:bodyPr vert="horz" wrap="square" lIns="0" tIns="0" rIns="0" bIns="0" numCol="1" anchor="t" anchorCtr="0" compatLnSpc="1">
            <a:prstTxWarp prst="textNoShape">
              <a:avLst/>
            </a:prstTxWarp>
          </a:bodyPr>
          <a:lstStyle>
            <a:lvl1pPr marL="180975" indent="-180975" algn="l" rtl="0" eaLnBrk="0" fontAlgn="base" hangingPunct="0">
              <a:spcBef>
                <a:spcPts val="1200"/>
              </a:spcBef>
              <a:spcAft>
                <a:spcPct val="0"/>
              </a:spcAft>
              <a:buClr>
                <a:schemeClr val="accent1"/>
              </a:buClr>
              <a:buFont typeface="Arial" charset="0"/>
              <a:buChar char="•"/>
              <a:defRPr sz="2000" kern="1200">
                <a:solidFill>
                  <a:schemeClr val="tx1"/>
                </a:solidFill>
                <a:latin typeface="+mn-lt"/>
                <a:ea typeface="+mn-ea"/>
                <a:cs typeface="+mn-cs"/>
              </a:defRPr>
            </a:lvl1pPr>
            <a:lvl2pPr marL="361950" indent="-180975" algn="l" rtl="0" eaLnBrk="0" fontAlgn="base" hangingPunct="0">
              <a:spcBef>
                <a:spcPts val="1200"/>
              </a:spcBef>
              <a:spcAft>
                <a:spcPct val="0"/>
              </a:spcAft>
              <a:buClr>
                <a:schemeClr val="accent1"/>
              </a:buClr>
              <a:buFont typeface="Arial" charset="0"/>
              <a:buChar char="•"/>
              <a:defRPr kern="1200">
                <a:solidFill>
                  <a:schemeClr val="tx1"/>
                </a:solidFill>
                <a:latin typeface="+mn-lt"/>
                <a:ea typeface="+mn-ea"/>
                <a:cs typeface="+mn-cs"/>
              </a:defRPr>
            </a:lvl2pPr>
            <a:lvl3pPr marL="542925" indent="-180975" algn="l" rtl="0" eaLnBrk="0" fontAlgn="base" hangingPunct="0">
              <a:spcBef>
                <a:spcPts val="900"/>
              </a:spcBef>
              <a:spcAft>
                <a:spcPct val="0"/>
              </a:spcAft>
              <a:buClr>
                <a:schemeClr val="accent1"/>
              </a:buClr>
              <a:buFont typeface="Arial" charset="0"/>
              <a:buChar char="•"/>
              <a:defRPr sz="1600" kern="1200">
                <a:solidFill>
                  <a:schemeClr val="tx1"/>
                </a:solidFill>
                <a:latin typeface="+mn-lt"/>
                <a:ea typeface="+mn-ea"/>
                <a:cs typeface="+mn-cs"/>
              </a:defRPr>
            </a:lvl3pPr>
            <a:lvl4pPr marL="712788" indent="-169863" algn="l" rtl="0" eaLnBrk="0" fontAlgn="base" hangingPunct="0">
              <a:spcBef>
                <a:spcPts val="900"/>
              </a:spcBef>
              <a:spcAft>
                <a:spcPct val="0"/>
              </a:spcAft>
              <a:buClr>
                <a:schemeClr val="accent1"/>
              </a:buClr>
              <a:buFont typeface="Arial" charset="0"/>
              <a:buChar char="•"/>
              <a:defRPr sz="1400" kern="1200">
                <a:solidFill>
                  <a:schemeClr val="tx1"/>
                </a:solidFill>
                <a:latin typeface="+mn-lt"/>
                <a:ea typeface="+mn-ea"/>
                <a:cs typeface="+mn-cs"/>
              </a:defRPr>
            </a:lvl4pPr>
            <a:lvl5pPr marL="893763" indent="-180975" algn="l" rtl="0" eaLnBrk="0" fontAlgn="base" hangingPunct="0">
              <a:spcBef>
                <a:spcPts val="900"/>
              </a:spcBef>
              <a:spcAft>
                <a:spcPct val="0"/>
              </a:spcAft>
              <a:buClr>
                <a:schemeClr val="accent1"/>
              </a:buClr>
              <a:buFont typeface="Arial"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lvl="1" indent="-342900"/>
            <a:r>
              <a:rPr lang="en-US" sz="2000" dirty="0" smtClean="0"/>
              <a:t>Generally by reducing the crushing settings (gap between rollers, breaking plates, grate to hammer distance, grate slots dimensions, close side setting, </a:t>
            </a:r>
            <a:r>
              <a:rPr lang="en-US" sz="2000" dirty="0" err="1" smtClean="0"/>
              <a:t>etc</a:t>
            </a:r>
            <a:r>
              <a:rPr lang="en-US" sz="2000" dirty="0" smtClean="0"/>
              <a:t>) you can expect, assuming same feeding strategy (same size and choke)</a:t>
            </a:r>
          </a:p>
          <a:p>
            <a:pPr marL="874713" lvl="4" indent="-342900">
              <a:buFontTx/>
              <a:buChar char="-"/>
            </a:pPr>
            <a:r>
              <a:rPr lang="en-US" sz="2000" dirty="0" smtClean="0"/>
              <a:t>Lower production rate.</a:t>
            </a:r>
          </a:p>
          <a:p>
            <a:pPr marL="817563" lvl="4" indent="-285750">
              <a:buFontTx/>
              <a:buChar char="-"/>
            </a:pPr>
            <a:r>
              <a:rPr lang="en-US" sz="2000" dirty="0"/>
              <a:t> </a:t>
            </a:r>
            <a:r>
              <a:rPr lang="en-US" sz="2000" dirty="0" smtClean="0"/>
              <a:t>Higher wear rate.</a:t>
            </a:r>
          </a:p>
          <a:p>
            <a:pPr marL="817563" lvl="4" indent="-285750">
              <a:buFontTx/>
              <a:buChar char="-"/>
            </a:pPr>
            <a:r>
              <a:rPr lang="en-US" sz="2000" dirty="0" smtClean="0"/>
              <a:t>Finer </a:t>
            </a:r>
            <a:r>
              <a:rPr lang="en-US" sz="2000" dirty="0" err="1" smtClean="0"/>
              <a:t>granulometry</a:t>
            </a:r>
            <a:r>
              <a:rPr lang="en-US" sz="2000" dirty="0" smtClean="0"/>
              <a:t> (intermediate sieves in the curve)</a:t>
            </a:r>
          </a:p>
          <a:p>
            <a:pPr marL="285750" lvl="1" indent="-285750">
              <a:buFontTx/>
              <a:buChar char="-"/>
            </a:pPr>
            <a:endParaRPr lang="en-US" dirty="0"/>
          </a:p>
        </p:txBody>
      </p:sp>
    </p:spTree>
    <p:extLst>
      <p:ext uri="{BB962C8B-B14F-4D97-AF65-F5344CB8AC3E}">
        <p14:creationId xmlns:p14="http://schemas.microsoft.com/office/powerpoint/2010/main" val="182595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settings management - Impact crusher </a:t>
            </a:r>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48544" y="1451450"/>
            <a:ext cx="6192812" cy="5001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041232" y="1891328"/>
            <a:ext cx="2016224" cy="400110"/>
          </a:xfrm>
          <a:prstGeom prst="rect">
            <a:avLst/>
          </a:prstGeom>
          <a:noFill/>
        </p:spPr>
        <p:txBody>
          <a:bodyPr wrap="square" rtlCol="0">
            <a:spAutoFit/>
          </a:bodyPr>
          <a:lstStyle/>
          <a:p>
            <a:r>
              <a:rPr lang="en-US" sz="2000" b="1" dirty="0" smtClean="0">
                <a:latin typeface="Arial" pitchFamily="34" charset="0"/>
                <a:cs typeface="Arial" pitchFamily="34" charset="0"/>
              </a:rPr>
              <a:t>Side plates</a:t>
            </a:r>
          </a:p>
        </p:txBody>
      </p:sp>
      <p:sp>
        <p:nvSpPr>
          <p:cNvPr id="16" name="TextBox 15"/>
          <p:cNvSpPr txBox="1"/>
          <p:nvPr/>
        </p:nvSpPr>
        <p:spPr>
          <a:xfrm>
            <a:off x="128464" y="1340768"/>
            <a:ext cx="2016224" cy="400110"/>
          </a:xfrm>
          <a:prstGeom prst="rect">
            <a:avLst/>
          </a:prstGeom>
          <a:noFill/>
        </p:spPr>
        <p:txBody>
          <a:bodyPr wrap="square" rtlCol="0">
            <a:spAutoFit/>
          </a:bodyPr>
          <a:lstStyle/>
          <a:p>
            <a:r>
              <a:rPr lang="en-US" sz="2000" b="1" dirty="0" smtClean="0">
                <a:latin typeface="Arial" pitchFamily="34" charset="0"/>
                <a:cs typeface="Arial" pitchFamily="34" charset="0"/>
              </a:rPr>
              <a:t>Breaker plates</a:t>
            </a:r>
          </a:p>
        </p:txBody>
      </p:sp>
      <p:cxnSp>
        <p:nvCxnSpPr>
          <p:cNvPr id="7" name="Straight Arrow Connector 6"/>
          <p:cNvCxnSpPr>
            <a:stCxn id="2" idx="1"/>
          </p:cNvCxnSpPr>
          <p:nvPr/>
        </p:nvCxnSpPr>
        <p:spPr>
          <a:xfrm flipH="1">
            <a:off x="5889104" y="2091383"/>
            <a:ext cx="1152128" cy="20005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136576" y="1740878"/>
            <a:ext cx="1440160" cy="45053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136576" y="1740878"/>
            <a:ext cx="864096" cy="14000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041232" y="4293096"/>
            <a:ext cx="2016224" cy="400110"/>
          </a:xfrm>
          <a:prstGeom prst="rect">
            <a:avLst/>
          </a:prstGeom>
          <a:noFill/>
        </p:spPr>
        <p:txBody>
          <a:bodyPr wrap="square" rtlCol="0">
            <a:spAutoFit/>
          </a:bodyPr>
          <a:lstStyle/>
          <a:p>
            <a:r>
              <a:rPr lang="en-US" sz="2000" b="1" dirty="0" smtClean="0">
                <a:latin typeface="Arial" pitchFamily="34" charset="0"/>
                <a:cs typeface="Arial" pitchFamily="34" charset="0"/>
              </a:rPr>
              <a:t>Rotor</a:t>
            </a:r>
          </a:p>
        </p:txBody>
      </p:sp>
      <p:cxnSp>
        <p:nvCxnSpPr>
          <p:cNvPr id="23" name="Straight Arrow Connector 22"/>
          <p:cNvCxnSpPr>
            <a:stCxn id="21" idx="1"/>
          </p:cNvCxnSpPr>
          <p:nvPr/>
        </p:nvCxnSpPr>
        <p:spPr>
          <a:xfrm flipH="1">
            <a:off x="5385048" y="4493151"/>
            <a:ext cx="1656184"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753200" y="5517232"/>
            <a:ext cx="2016224" cy="400110"/>
          </a:xfrm>
          <a:prstGeom prst="rect">
            <a:avLst/>
          </a:prstGeom>
          <a:noFill/>
        </p:spPr>
        <p:txBody>
          <a:bodyPr wrap="square" rtlCol="0">
            <a:spAutoFit/>
          </a:bodyPr>
          <a:lstStyle/>
          <a:p>
            <a:r>
              <a:rPr lang="en-US" sz="2000" b="1" dirty="0" smtClean="0">
                <a:latin typeface="Arial" pitchFamily="34" charset="0"/>
                <a:cs typeface="Arial" pitchFamily="34" charset="0"/>
              </a:rPr>
              <a:t>Bars/Hammers</a:t>
            </a:r>
          </a:p>
        </p:txBody>
      </p:sp>
      <p:cxnSp>
        <p:nvCxnSpPr>
          <p:cNvPr id="26" name="Straight Arrow Connector 25"/>
          <p:cNvCxnSpPr/>
          <p:nvPr/>
        </p:nvCxnSpPr>
        <p:spPr>
          <a:xfrm flipH="1" flipV="1">
            <a:off x="5745088" y="5085184"/>
            <a:ext cx="1008112" cy="63210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4" idx="1"/>
          </p:cNvCxnSpPr>
          <p:nvPr/>
        </p:nvCxnSpPr>
        <p:spPr>
          <a:xfrm flipH="1">
            <a:off x="4520952" y="5717287"/>
            <a:ext cx="2232248" cy="37600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28464" y="4309904"/>
            <a:ext cx="2016224" cy="400110"/>
          </a:xfrm>
          <a:prstGeom prst="rect">
            <a:avLst/>
          </a:prstGeom>
          <a:noFill/>
        </p:spPr>
        <p:txBody>
          <a:bodyPr wrap="square" rtlCol="0">
            <a:spAutoFit/>
          </a:bodyPr>
          <a:lstStyle/>
          <a:p>
            <a:r>
              <a:rPr lang="en-US" sz="2000" b="1" dirty="0" smtClean="0">
                <a:latin typeface="Arial" pitchFamily="34" charset="0"/>
                <a:cs typeface="Arial" pitchFamily="34" charset="0"/>
              </a:rPr>
              <a:t>Grinding path</a:t>
            </a:r>
          </a:p>
        </p:txBody>
      </p:sp>
      <p:cxnSp>
        <p:nvCxnSpPr>
          <p:cNvPr id="31" name="Straight Arrow Connector 30"/>
          <p:cNvCxnSpPr>
            <a:stCxn id="29" idx="3"/>
          </p:cNvCxnSpPr>
          <p:nvPr/>
        </p:nvCxnSpPr>
        <p:spPr>
          <a:xfrm>
            <a:off x="2144688" y="4509959"/>
            <a:ext cx="792088" cy="89127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401272" y="2940506"/>
            <a:ext cx="2016224" cy="707886"/>
          </a:xfrm>
          <a:prstGeom prst="rect">
            <a:avLst/>
          </a:prstGeom>
          <a:noFill/>
        </p:spPr>
        <p:txBody>
          <a:bodyPr wrap="square" rtlCol="0">
            <a:spAutoFit/>
          </a:bodyPr>
          <a:lstStyle/>
          <a:p>
            <a:r>
              <a:rPr lang="en-US" sz="2000" b="1" dirty="0" smtClean="0">
                <a:latin typeface="Arial" pitchFamily="34" charset="0"/>
                <a:cs typeface="Arial" pitchFamily="34" charset="0"/>
              </a:rPr>
              <a:t>Inlet chute</a:t>
            </a:r>
          </a:p>
          <a:p>
            <a:r>
              <a:rPr lang="en-US" sz="2000" b="1" dirty="0" smtClean="0">
                <a:latin typeface="Arial" pitchFamily="34" charset="0"/>
                <a:cs typeface="Arial" pitchFamily="34" charset="0"/>
              </a:rPr>
              <a:t>Feeding plate</a:t>
            </a:r>
          </a:p>
        </p:txBody>
      </p:sp>
      <p:cxnSp>
        <p:nvCxnSpPr>
          <p:cNvPr id="36" name="Straight Arrow Connector 35"/>
          <p:cNvCxnSpPr>
            <a:stCxn id="34" idx="1"/>
          </p:cNvCxnSpPr>
          <p:nvPr/>
        </p:nvCxnSpPr>
        <p:spPr>
          <a:xfrm flipH="1">
            <a:off x="6465168" y="3294449"/>
            <a:ext cx="936104" cy="35394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Slide Number Placeholder 39"/>
          <p:cNvSpPr>
            <a:spLocks noGrp="1"/>
          </p:cNvSpPr>
          <p:nvPr>
            <p:ph type="sldNum" sz="quarter" idx="4294967295"/>
          </p:nvPr>
        </p:nvSpPr>
        <p:spPr>
          <a:xfrm>
            <a:off x="9129464" y="6597352"/>
            <a:ext cx="216024" cy="144016"/>
          </a:xfrm>
          <a:prstGeom prst="rect">
            <a:avLst/>
          </a:prstGeom>
        </p:spPr>
        <p:txBody>
          <a:bodyPr/>
          <a:lstStyle/>
          <a:p>
            <a:fld id="{2485B633-6863-4B84-8019-F125347A66EC}" type="slidenum">
              <a:rPr lang="en-US" noProof="0" smtClean="0"/>
              <a:pPr/>
              <a:t>35</a:t>
            </a:fld>
            <a:endParaRPr lang="en-US" noProof="0" dirty="0"/>
          </a:p>
        </p:txBody>
      </p:sp>
      <p:sp>
        <p:nvSpPr>
          <p:cNvPr id="3" name="Footer Placeholder 2"/>
          <p:cNvSpPr>
            <a:spLocks noGrp="1"/>
          </p:cNvSpPr>
          <p:nvPr>
            <p:ph type="ftr" sz="quarter" idx="10"/>
          </p:nvPr>
        </p:nvSpPr>
        <p:spPr/>
        <p:txBody>
          <a:bodyPr/>
          <a:lstStyle/>
          <a:p>
            <a:r>
              <a:rPr lang="en-US" smtClean="0"/>
              <a:t>SPREAD Settat May 2016</a:t>
            </a:r>
            <a:endParaRPr lang="en-US"/>
          </a:p>
        </p:txBody>
      </p:sp>
    </p:spTree>
    <p:extLst>
      <p:ext uri="{BB962C8B-B14F-4D97-AF65-F5344CB8AC3E}">
        <p14:creationId xmlns:p14="http://schemas.microsoft.com/office/powerpoint/2010/main" val="2517558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21" grpId="0"/>
      <p:bldP spid="24" grpId="0"/>
      <p:bldP spid="29" grpId="0"/>
      <p:bldP spid="3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5"/>
          <p:cNvSpPr>
            <a:spLocks noGrp="1"/>
          </p:cNvSpPr>
          <p:nvPr>
            <p:ph type="sldNum" sz="quarter" idx="11"/>
          </p:nvPr>
        </p:nvSpPr>
        <p:spPr/>
        <p:txBody>
          <a:bodyPr/>
          <a:lstStyle/>
          <a:p>
            <a:pPr>
              <a:defRPr/>
            </a:pPr>
            <a:fld id="{0814CFB0-216F-4FCE-B4D9-0DAF146A8104}" type="slidenum">
              <a:rPr lang="en-US"/>
              <a:pPr>
                <a:defRPr/>
              </a:pPr>
              <a:t>36</a:t>
            </a:fld>
            <a:endParaRPr lang="en-US" dirty="0"/>
          </a:p>
        </p:txBody>
      </p:sp>
      <p:grpSp>
        <p:nvGrpSpPr>
          <p:cNvPr id="82945" name="Group 21"/>
          <p:cNvGrpSpPr>
            <a:grpSpLocks/>
          </p:cNvGrpSpPr>
          <p:nvPr/>
        </p:nvGrpSpPr>
        <p:grpSpPr bwMode="auto">
          <a:xfrm>
            <a:off x="373126" y="1350540"/>
            <a:ext cx="9188386" cy="4600831"/>
            <a:chOff x="-67" y="709"/>
            <a:chExt cx="6226" cy="3146"/>
          </a:xfrm>
        </p:grpSpPr>
        <p:pic>
          <p:nvPicPr>
            <p:cNvPr id="82947" name="Picture 2"/>
            <p:cNvPicPr>
              <a:picLocks noChangeAspect="1" noChangeArrowheads="1"/>
            </p:cNvPicPr>
            <p:nvPr/>
          </p:nvPicPr>
          <p:blipFill>
            <a:blip r:embed="rId2"/>
            <a:srcRect/>
            <a:stretch>
              <a:fillRect/>
            </a:stretch>
          </p:blipFill>
          <p:spPr bwMode="auto">
            <a:xfrm>
              <a:off x="-38" y="981"/>
              <a:ext cx="2977" cy="2404"/>
            </a:xfrm>
            <a:prstGeom prst="rect">
              <a:avLst/>
            </a:prstGeom>
            <a:noFill/>
            <a:ln w="9525">
              <a:noFill/>
              <a:miter lim="800000"/>
              <a:headEnd/>
              <a:tailEnd/>
            </a:ln>
          </p:spPr>
        </p:pic>
        <p:sp>
          <p:nvSpPr>
            <p:cNvPr id="82948" name="TextBox 6"/>
            <p:cNvSpPr txBox="1">
              <a:spLocks noChangeArrowheads="1"/>
            </p:cNvSpPr>
            <p:nvPr/>
          </p:nvSpPr>
          <p:spPr bwMode="auto">
            <a:xfrm>
              <a:off x="1505" y="1863"/>
              <a:ext cx="458" cy="251"/>
            </a:xfrm>
            <a:prstGeom prst="rect">
              <a:avLst/>
            </a:prstGeom>
            <a:noFill/>
            <a:ln w="9525">
              <a:noFill/>
              <a:miter lim="800000"/>
              <a:headEnd/>
              <a:tailEnd/>
            </a:ln>
          </p:spPr>
          <p:txBody>
            <a:bodyPr>
              <a:spAutoFit/>
            </a:bodyPr>
            <a:lstStyle/>
            <a:p>
              <a:r>
                <a:rPr lang="en-US" b="1"/>
                <a:t>S1</a:t>
              </a:r>
            </a:p>
          </p:txBody>
        </p:sp>
        <p:sp>
          <p:nvSpPr>
            <p:cNvPr id="82949" name="TextBox 7"/>
            <p:cNvSpPr txBox="1">
              <a:spLocks noChangeArrowheads="1"/>
            </p:cNvSpPr>
            <p:nvPr/>
          </p:nvSpPr>
          <p:spPr bwMode="auto">
            <a:xfrm>
              <a:off x="1074" y="2341"/>
              <a:ext cx="458" cy="250"/>
            </a:xfrm>
            <a:prstGeom prst="rect">
              <a:avLst/>
            </a:prstGeom>
            <a:noFill/>
            <a:ln w="9525">
              <a:noFill/>
              <a:miter lim="800000"/>
              <a:headEnd/>
              <a:tailEnd/>
            </a:ln>
          </p:spPr>
          <p:txBody>
            <a:bodyPr>
              <a:spAutoFit/>
            </a:bodyPr>
            <a:lstStyle/>
            <a:p>
              <a:r>
                <a:rPr lang="en-US" b="1" dirty="0"/>
                <a:t>S2</a:t>
              </a:r>
            </a:p>
          </p:txBody>
        </p:sp>
        <p:sp>
          <p:nvSpPr>
            <p:cNvPr id="82950" name="TextBox 8"/>
            <p:cNvSpPr txBox="1">
              <a:spLocks noChangeArrowheads="1"/>
            </p:cNvSpPr>
            <p:nvPr/>
          </p:nvSpPr>
          <p:spPr bwMode="auto">
            <a:xfrm>
              <a:off x="1221" y="3158"/>
              <a:ext cx="459" cy="251"/>
            </a:xfrm>
            <a:prstGeom prst="rect">
              <a:avLst/>
            </a:prstGeom>
            <a:noFill/>
            <a:ln w="9525">
              <a:noFill/>
              <a:miter lim="800000"/>
              <a:headEnd/>
              <a:tailEnd/>
            </a:ln>
          </p:spPr>
          <p:txBody>
            <a:bodyPr>
              <a:spAutoFit/>
            </a:bodyPr>
            <a:lstStyle/>
            <a:p>
              <a:r>
                <a:rPr lang="en-US" b="1"/>
                <a:t>S4</a:t>
              </a:r>
            </a:p>
          </p:txBody>
        </p:sp>
        <p:sp>
          <p:nvSpPr>
            <p:cNvPr id="82951" name="TextBox 10"/>
            <p:cNvSpPr txBox="1">
              <a:spLocks noChangeArrowheads="1"/>
            </p:cNvSpPr>
            <p:nvPr/>
          </p:nvSpPr>
          <p:spPr bwMode="auto">
            <a:xfrm>
              <a:off x="2865" y="709"/>
              <a:ext cx="3279" cy="257"/>
            </a:xfrm>
            <a:prstGeom prst="rect">
              <a:avLst/>
            </a:prstGeom>
            <a:noFill/>
            <a:ln w="9525">
              <a:solidFill>
                <a:srgbClr val="FF0000"/>
              </a:solidFill>
              <a:miter lim="800000"/>
              <a:headEnd/>
              <a:tailEnd/>
            </a:ln>
          </p:spPr>
          <p:txBody>
            <a:bodyPr>
              <a:spAutoFit/>
            </a:bodyPr>
            <a:lstStyle/>
            <a:p>
              <a:r>
                <a:rPr lang="en-US" b="1"/>
                <a:t>Fmax: Maximum feed size</a:t>
              </a:r>
              <a:endParaRPr lang="en-US" baseline="-25000"/>
            </a:p>
          </p:txBody>
        </p:sp>
        <p:sp>
          <p:nvSpPr>
            <p:cNvPr id="82952" name="TextBox 11"/>
            <p:cNvSpPr txBox="1">
              <a:spLocks noChangeArrowheads="1"/>
            </p:cNvSpPr>
            <p:nvPr/>
          </p:nvSpPr>
          <p:spPr bwMode="auto">
            <a:xfrm>
              <a:off x="2865" y="1046"/>
              <a:ext cx="3294" cy="253"/>
            </a:xfrm>
            <a:prstGeom prst="rect">
              <a:avLst/>
            </a:prstGeom>
            <a:noFill/>
            <a:ln w="9525">
              <a:solidFill>
                <a:srgbClr val="FF0000"/>
              </a:solidFill>
              <a:miter lim="800000"/>
              <a:headEnd/>
              <a:tailEnd/>
            </a:ln>
          </p:spPr>
          <p:txBody>
            <a:bodyPr>
              <a:spAutoFit/>
            </a:bodyPr>
            <a:lstStyle/>
            <a:p>
              <a:r>
                <a:rPr lang="en-US" b="1" dirty="0"/>
                <a:t>S1~ (</a:t>
              </a:r>
              <a:r>
                <a:rPr lang="en-US" b="1" dirty="0" err="1" smtClean="0"/>
                <a:t>F</a:t>
              </a:r>
              <a:r>
                <a:rPr lang="en-US" b="1" baseline="-25000" dirty="0" err="1" smtClean="0"/>
                <a:t>max</a:t>
              </a:r>
              <a:r>
                <a:rPr lang="en-US" b="1" dirty="0" smtClean="0"/>
                <a:t> </a:t>
              </a:r>
              <a:r>
                <a:rPr lang="en-US" b="1" dirty="0"/>
                <a:t>+ </a:t>
              </a:r>
              <a:r>
                <a:rPr lang="en-US" b="1" dirty="0" smtClean="0"/>
                <a:t>P</a:t>
              </a:r>
              <a:r>
                <a:rPr lang="en-US" b="1" baseline="-25000" dirty="0" smtClean="0"/>
                <a:t>100</a:t>
              </a:r>
              <a:r>
                <a:rPr lang="en-US" b="1" dirty="0" smtClean="0"/>
                <a:t>*)/4 </a:t>
              </a:r>
              <a:r>
                <a:rPr lang="en-US" b="1" dirty="0"/>
                <a:t>+ 20 mm</a:t>
              </a:r>
              <a:endParaRPr lang="en-US" baseline="-25000" dirty="0"/>
            </a:p>
          </p:txBody>
        </p:sp>
        <p:sp>
          <p:nvSpPr>
            <p:cNvPr id="82953" name="TextBox 12"/>
            <p:cNvSpPr txBox="1">
              <a:spLocks noChangeArrowheads="1"/>
            </p:cNvSpPr>
            <p:nvPr/>
          </p:nvSpPr>
          <p:spPr bwMode="auto">
            <a:xfrm>
              <a:off x="2865" y="1392"/>
              <a:ext cx="3294" cy="445"/>
            </a:xfrm>
            <a:prstGeom prst="rect">
              <a:avLst/>
            </a:prstGeom>
            <a:noFill/>
            <a:ln w="9525">
              <a:solidFill>
                <a:srgbClr val="FF0000"/>
              </a:solidFill>
              <a:miter lim="800000"/>
              <a:headEnd/>
              <a:tailEnd/>
            </a:ln>
          </p:spPr>
          <p:txBody>
            <a:bodyPr>
              <a:spAutoFit/>
            </a:bodyPr>
            <a:lstStyle/>
            <a:p>
              <a:r>
                <a:rPr lang="en-US" b="1" dirty="0"/>
                <a:t>S2~ S1 / 2 to 2.5</a:t>
              </a:r>
            </a:p>
            <a:p>
              <a:r>
                <a:rPr lang="en-US" b="1" dirty="0"/>
                <a:t>S2 &gt; </a:t>
              </a:r>
              <a:r>
                <a:rPr lang="en-US" b="1" dirty="0" err="1"/>
                <a:t>F</a:t>
              </a:r>
              <a:r>
                <a:rPr lang="en-US" b="1" baseline="-25000" dirty="0" err="1"/>
                <a:t>max</a:t>
              </a:r>
              <a:r>
                <a:rPr lang="en-US" b="1" baseline="-25000" dirty="0"/>
                <a:t> </a:t>
              </a:r>
              <a:r>
                <a:rPr lang="en-US" b="1" dirty="0" smtClean="0"/>
                <a:t>/</a:t>
              </a:r>
              <a:r>
                <a:rPr lang="en-US" b="1" dirty="0"/>
                <a:t>10</a:t>
              </a:r>
              <a:endParaRPr lang="en-US" baseline="-25000" dirty="0"/>
            </a:p>
          </p:txBody>
        </p:sp>
        <p:sp>
          <p:nvSpPr>
            <p:cNvPr id="82954" name="TextBox 13"/>
            <p:cNvSpPr txBox="1">
              <a:spLocks noChangeArrowheads="1"/>
            </p:cNvSpPr>
            <p:nvPr/>
          </p:nvSpPr>
          <p:spPr bwMode="auto">
            <a:xfrm>
              <a:off x="2406" y="2271"/>
              <a:ext cx="459" cy="251"/>
            </a:xfrm>
            <a:prstGeom prst="rect">
              <a:avLst/>
            </a:prstGeom>
            <a:noFill/>
            <a:ln w="9525">
              <a:noFill/>
              <a:miter lim="800000"/>
              <a:headEnd/>
              <a:tailEnd/>
            </a:ln>
          </p:spPr>
          <p:txBody>
            <a:bodyPr>
              <a:spAutoFit/>
            </a:bodyPr>
            <a:lstStyle/>
            <a:p>
              <a:r>
                <a:rPr lang="en-US" b="1">
                  <a:latin typeface="Symbol" pitchFamily="18" charset="2"/>
                </a:rPr>
                <a:t>a</a:t>
              </a:r>
            </a:p>
          </p:txBody>
        </p:sp>
        <p:sp>
          <p:nvSpPr>
            <p:cNvPr id="82956" name="TextBox 16"/>
            <p:cNvSpPr txBox="1">
              <a:spLocks noChangeArrowheads="1"/>
            </p:cNvSpPr>
            <p:nvPr/>
          </p:nvSpPr>
          <p:spPr bwMode="auto">
            <a:xfrm>
              <a:off x="615" y="2603"/>
              <a:ext cx="459" cy="251"/>
            </a:xfrm>
            <a:prstGeom prst="rect">
              <a:avLst/>
            </a:prstGeom>
            <a:noFill/>
            <a:ln w="9525">
              <a:noFill/>
              <a:miter lim="800000"/>
              <a:headEnd/>
              <a:tailEnd/>
            </a:ln>
          </p:spPr>
          <p:txBody>
            <a:bodyPr>
              <a:spAutoFit/>
            </a:bodyPr>
            <a:lstStyle/>
            <a:p>
              <a:r>
                <a:rPr lang="en-US" b="1"/>
                <a:t>S3</a:t>
              </a:r>
            </a:p>
          </p:txBody>
        </p:sp>
        <p:sp>
          <p:nvSpPr>
            <p:cNvPr id="82957" name="TextBox 17"/>
            <p:cNvSpPr txBox="1">
              <a:spLocks noChangeArrowheads="1"/>
            </p:cNvSpPr>
            <p:nvPr/>
          </p:nvSpPr>
          <p:spPr bwMode="auto">
            <a:xfrm>
              <a:off x="2865" y="1922"/>
              <a:ext cx="3294" cy="257"/>
            </a:xfrm>
            <a:prstGeom prst="rect">
              <a:avLst/>
            </a:prstGeom>
            <a:noFill/>
            <a:ln w="9525">
              <a:solidFill>
                <a:srgbClr val="FF0000"/>
              </a:solidFill>
              <a:miter lim="800000"/>
              <a:headEnd/>
              <a:tailEnd/>
            </a:ln>
          </p:spPr>
          <p:txBody>
            <a:bodyPr>
              <a:spAutoFit/>
            </a:bodyPr>
            <a:lstStyle/>
            <a:p>
              <a:r>
                <a:rPr lang="en-US" b="1" dirty="0"/>
                <a:t>S3~ S2+ 10 to 20 mm</a:t>
              </a:r>
              <a:endParaRPr lang="en-US" baseline="-25000" dirty="0"/>
            </a:p>
          </p:txBody>
        </p:sp>
        <p:sp>
          <p:nvSpPr>
            <p:cNvPr id="82958" name="TextBox 18"/>
            <p:cNvSpPr txBox="1">
              <a:spLocks noChangeArrowheads="1"/>
            </p:cNvSpPr>
            <p:nvPr/>
          </p:nvSpPr>
          <p:spPr bwMode="auto">
            <a:xfrm>
              <a:off x="2865" y="2279"/>
              <a:ext cx="3294" cy="442"/>
            </a:xfrm>
            <a:prstGeom prst="rect">
              <a:avLst/>
            </a:prstGeom>
            <a:noFill/>
            <a:ln w="9525">
              <a:solidFill>
                <a:srgbClr val="FF0000"/>
              </a:solidFill>
              <a:miter lim="800000"/>
              <a:headEnd/>
              <a:tailEnd/>
            </a:ln>
          </p:spPr>
          <p:txBody>
            <a:bodyPr>
              <a:spAutoFit/>
            </a:bodyPr>
            <a:lstStyle/>
            <a:p>
              <a:r>
                <a:rPr lang="en-US" b="1" dirty="0"/>
                <a:t>S4 ~ P</a:t>
              </a:r>
              <a:r>
                <a:rPr lang="en-US" b="1" baseline="-25000" dirty="0"/>
                <a:t>100 </a:t>
              </a:r>
              <a:r>
                <a:rPr lang="en-US" b="1" baseline="-25000" dirty="0" smtClean="0"/>
                <a:t> </a:t>
              </a:r>
              <a:r>
                <a:rPr lang="en-US" b="1" dirty="0" smtClean="0"/>
                <a:t>- 10 mm (</a:t>
              </a:r>
              <a:r>
                <a:rPr lang="en-US" b="1" dirty="0" err="1" smtClean="0"/>
                <a:t>Hazemag</a:t>
              </a:r>
              <a:r>
                <a:rPr lang="en-US" b="1" dirty="0" smtClean="0"/>
                <a:t>) or Using Typical Curves (Metso)</a:t>
              </a:r>
              <a:endParaRPr lang="en-US" baseline="-25000" dirty="0"/>
            </a:p>
          </p:txBody>
        </p:sp>
        <p:sp>
          <p:nvSpPr>
            <p:cNvPr id="82959" name="TextBox 19"/>
            <p:cNvSpPr txBox="1">
              <a:spLocks noChangeArrowheads="1"/>
            </p:cNvSpPr>
            <p:nvPr/>
          </p:nvSpPr>
          <p:spPr bwMode="auto">
            <a:xfrm>
              <a:off x="2865" y="2820"/>
              <a:ext cx="3294" cy="257"/>
            </a:xfrm>
            <a:prstGeom prst="rect">
              <a:avLst/>
            </a:prstGeom>
            <a:noFill/>
            <a:ln w="9525">
              <a:solidFill>
                <a:srgbClr val="FF0000"/>
              </a:solidFill>
              <a:miter lim="800000"/>
              <a:headEnd/>
              <a:tailEnd/>
            </a:ln>
          </p:spPr>
          <p:txBody>
            <a:bodyPr>
              <a:spAutoFit/>
            </a:bodyPr>
            <a:lstStyle/>
            <a:p>
              <a:r>
                <a:rPr lang="en-US" b="1" dirty="0"/>
                <a:t>If no S3 &amp; S4; </a:t>
              </a:r>
              <a:r>
                <a:rPr lang="en-US" b="1" dirty="0" err="1" smtClean="0"/>
                <a:t>P</a:t>
              </a:r>
              <a:r>
                <a:rPr lang="en-US" b="1" baseline="-25000" dirty="0" err="1" smtClean="0"/>
                <a:t>max</a:t>
              </a:r>
              <a:r>
                <a:rPr lang="en-US" b="1" dirty="0" smtClean="0"/>
                <a:t> </a:t>
              </a:r>
              <a:r>
                <a:rPr lang="en-US" b="1" dirty="0"/>
                <a:t>~ 1.6 S2</a:t>
              </a:r>
              <a:endParaRPr lang="en-US" baseline="-25000" dirty="0"/>
            </a:p>
          </p:txBody>
        </p:sp>
        <p:sp>
          <p:nvSpPr>
            <p:cNvPr id="82961" name="TextBox 21"/>
            <p:cNvSpPr txBox="1">
              <a:spLocks noChangeArrowheads="1"/>
            </p:cNvSpPr>
            <p:nvPr/>
          </p:nvSpPr>
          <p:spPr bwMode="auto">
            <a:xfrm>
              <a:off x="-67" y="3410"/>
              <a:ext cx="2715" cy="445"/>
            </a:xfrm>
            <a:prstGeom prst="rect">
              <a:avLst/>
            </a:prstGeom>
            <a:noFill/>
            <a:ln w="9525">
              <a:solidFill>
                <a:srgbClr val="FF0000"/>
              </a:solidFill>
              <a:miter lim="800000"/>
              <a:headEnd/>
              <a:tailEnd/>
            </a:ln>
          </p:spPr>
          <p:txBody>
            <a:bodyPr>
              <a:spAutoFit/>
            </a:bodyPr>
            <a:lstStyle/>
            <a:p>
              <a:r>
                <a:rPr lang="en-US" b="1" dirty="0"/>
                <a:t>Coarser product in range 1mm – 10 mm with larger S1 and S2</a:t>
              </a:r>
              <a:endParaRPr lang="en-US" b="1" baseline="-25000" dirty="0">
                <a:latin typeface="Symbol" pitchFamily="18" charset="2"/>
              </a:endParaRPr>
            </a:p>
          </p:txBody>
        </p:sp>
      </p:grpSp>
      <p:sp>
        <p:nvSpPr>
          <p:cNvPr id="82946" name="Title 4"/>
          <p:cNvSpPr>
            <a:spLocks/>
          </p:cNvSpPr>
          <p:nvPr/>
        </p:nvSpPr>
        <p:spPr bwMode="auto">
          <a:xfrm>
            <a:off x="560388" y="330200"/>
            <a:ext cx="8774112" cy="792163"/>
          </a:xfrm>
          <a:prstGeom prst="rect">
            <a:avLst/>
          </a:prstGeom>
          <a:noFill/>
          <a:ln w="9525">
            <a:noFill/>
            <a:miter lim="800000"/>
            <a:headEnd/>
            <a:tailEnd/>
          </a:ln>
        </p:spPr>
        <p:txBody>
          <a:bodyPr lIns="0" tIns="0" rIns="0" bIns="7200" anchor="b"/>
          <a:lstStyle/>
          <a:p>
            <a:pPr>
              <a:lnSpc>
                <a:spcPct val="95000"/>
              </a:lnSpc>
            </a:pPr>
            <a:r>
              <a:rPr lang="en-US" sz="2400" b="1" dirty="0" smtClean="0"/>
              <a:t>The Impact Crusher Settings. Rules </a:t>
            </a:r>
            <a:r>
              <a:rPr lang="en-US" sz="2400" b="1" dirty="0"/>
              <a:t>of </a:t>
            </a:r>
            <a:r>
              <a:rPr lang="en-US" sz="2400" b="1" dirty="0" smtClean="0"/>
              <a:t>thumb (Mix of Metso &amp; </a:t>
            </a:r>
            <a:r>
              <a:rPr lang="en-US" sz="2400" b="1" dirty="0" err="1" smtClean="0"/>
              <a:t>Hazemag</a:t>
            </a:r>
            <a:r>
              <a:rPr lang="en-US" sz="2400" b="1" dirty="0" smtClean="0"/>
              <a:t>)</a:t>
            </a:r>
            <a:endParaRPr lang="en-US" sz="2400" b="1" dirty="0"/>
          </a:p>
        </p:txBody>
      </p:sp>
      <p:sp>
        <p:nvSpPr>
          <p:cNvPr id="2" name="TextBox 1"/>
          <p:cNvSpPr txBox="1"/>
          <p:nvPr/>
        </p:nvSpPr>
        <p:spPr>
          <a:xfrm>
            <a:off x="4700197" y="5115587"/>
            <a:ext cx="4525093" cy="584775"/>
          </a:xfrm>
          <a:prstGeom prst="rect">
            <a:avLst/>
          </a:prstGeom>
          <a:noFill/>
        </p:spPr>
        <p:txBody>
          <a:bodyPr wrap="square" rtlCol="0">
            <a:spAutoFit/>
          </a:bodyPr>
          <a:lstStyle/>
          <a:p>
            <a:r>
              <a:rPr lang="en-US" sz="1600" dirty="0" smtClean="0"/>
              <a:t>* The expected Product Size targeted (e.g. 0-40 mm </a:t>
            </a:r>
            <a:r>
              <a:rPr lang="en-US" sz="1600" dirty="0" smtClean="0">
                <a:sym typeface="Wingdings" panose="05000000000000000000" pitchFamily="2" charset="2"/>
              </a:rPr>
              <a:t> </a:t>
            </a:r>
            <a:r>
              <a:rPr lang="en-US" sz="1600" b="1" dirty="0" smtClean="0"/>
              <a:t>P</a:t>
            </a:r>
            <a:r>
              <a:rPr lang="en-US" sz="1600" b="1" baseline="-25000" dirty="0" smtClean="0"/>
              <a:t>100 </a:t>
            </a:r>
            <a:r>
              <a:rPr lang="en-US" sz="1600" dirty="0" smtClean="0"/>
              <a:t>= 40 mm</a:t>
            </a:r>
            <a:endParaRPr lang="en-US" sz="1600" dirty="0"/>
          </a:p>
        </p:txBody>
      </p:sp>
      <p:sp>
        <p:nvSpPr>
          <p:cNvPr id="3" name="Footer Placeholder 2"/>
          <p:cNvSpPr>
            <a:spLocks noGrp="1"/>
          </p:cNvSpPr>
          <p:nvPr>
            <p:ph type="ftr" sz="quarter" idx="10"/>
          </p:nvPr>
        </p:nvSpPr>
        <p:spPr/>
        <p:txBody>
          <a:bodyPr/>
          <a:lstStyle/>
          <a:p>
            <a:r>
              <a:rPr lang="en-US" smtClean="0"/>
              <a:t>SPREAD Settat May 2016</a:t>
            </a:r>
            <a:endParaRPr lang="en-US"/>
          </a:p>
        </p:txBody>
      </p:sp>
    </p:spTree>
    <p:extLst>
      <p:ext uri="{BB962C8B-B14F-4D97-AF65-F5344CB8AC3E}">
        <p14:creationId xmlns:p14="http://schemas.microsoft.com/office/powerpoint/2010/main" val="31819609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pPr>
              <a:defRPr/>
            </a:pPr>
            <a:fld id="{8DC4330F-53D3-446D-9E39-DB49634BD3FE}" type="slidenum">
              <a:rPr lang="en-US"/>
              <a:pPr>
                <a:defRPr/>
              </a:pPr>
              <a:t>37</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84F46817-E238-4649-A683-64589074C9A5}" type="slidenum">
              <a:rPr lang="en-US" sz="800">
                <a:latin typeface="+mn-lt"/>
              </a:rPr>
              <a:pPr algn="r">
                <a:defRPr/>
              </a:pPr>
              <a:t>37</a:t>
            </a:fld>
            <a:endParaRPr lang="en-US" sz="800">
              <a:latin typeface="+mn-lt"/>
            </a:endParaRPr>
          </a:p>
        </p:txBody>
      </p:sp>
      <p:pic>
        <p:nvPicPr>
          <p:cNvPr id="83970" name="Picture 3"/>
          <p:cNvPicPr>
            <a:picLocks noChangeAspect="1" noChangeArrowheads="1"/>
          </p:cNvPicPr>
          <p:nvPr/>
        </p:nvPicPr>
        <p:blipFill>
          <a:blip r:embed="rId2"/>
          <a:srcRect/>
          <a:stretch>
            <a:fillRect/>
          </a:stretch>
        </p:blipFill>
        <p:spPr bwMode="auto">
          <a:xfrm>
            <a:off x="849313" y="1236663"/>
            <a:ext cx="8207375" cy="5146675"/>
          </a:xfrm>
          <a:prstGeom prst="rect">
            <a:avLst/>
          </a:prstGeom>
          <a:noFill/>
          <a:ln w="9525">
            <a:noFill/>
            <a:miter lim="800000"/>
            <a:headEnd/>
            <a:tailEnd/>
          </a:ln>
        </p:spPr>
      </p:pic>
      <p:sp>
        <p:nvSpPr>
          <p:cNvPr id="83971" name="Title 4"/>
          <p:cNvSpPr>
            <a:spLocks/>
          </p:cNvSpPr>
          <p:nvPr/>
        </p:nvSpPr>
        <p:spPr bwMode="auto">
          <a:xfrm>
            <a:off x="560388" y="301625"/>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US" sz="2400" b="1" dirty="0" smtClean="0"/>
              <a:t>The effect of the settings in PSD curves. The manufacturer Typical </a:t>
            </a:r>
            <a:r>
              <a:rPr lang="en-US" sz="2400" b="1" dirty="0"/>
              <a:t>PSD (Metso)</a:t>
            </a:r>
          </a:p>
        </p:txBody>
      </p:sp>
      <p:sp>
        <p:nvSpPr>
          <p:cNvPr id="2" name="Footer Placeholder 1"/>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1"/>
          </p:nvPr>
        </p:nvSpPr>
        <p:spPr/>
        <p:txBody>
          <a:bodyPr/>
          <a:lstStyle/>
          <a:p>
            <a:pPr>
              <a:defRPr/>
            </a:pPr>
            <a:fld id="{48231B38-75AE-47FD-A934-FEBCC46B35C3}" type="slidenum">
              <a:rPr lang="en-US"/>
              <a:pPr>
                <a:defRPr/>
              </a:pPr>
              <a:t>38</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A6C8E48F-1207-4FDE-A3BA-F2A577A97E3F}" type="slidenum">
              <a:rPr lang="en-US" sz="800">
                <a:latin typeface="+mn-lt"/>
              </a:rPr>
              <a:pPr algn="r">
                <a:defRPr/>
              </a:pPr>
              <a:t>38</a:t>
            </a:fld>
            <a:endParaRPr lang="en-US" sz="800">
              <a:latin typeface="+mn-lt"/>
            </a:endParaRPr>
          </a:p>
        </p:txBody>
      </p:sp>
      <p:sp>
        <p:nvSpPr>
          <p:cNvPr id="86018" name="Title 1"/>
          <p:cNvSpPr>
            <a:spLocks/>
          </p:cNvSpPr>
          <p:nvPr/>
        </p:nvSpPr>
        <p:spPr bwMode="auto">
          <a:xfrm>
            <a:off x="560388" y="315913"/>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US" sz="2400" b="1" dirty="0"/>
              <a:t>The settings </a:t>
            </a:r>
            <a:r>
              <a:rPr lang="en-US" sz="2400" b="1" dirty="0" smtClean="0"/>
              <a:t>management, t</a:t>
            </a:r>
            <a:r>
              <a:rPr lang="en-GB" sz="2400" b="1" dirty="0" smtClean="0"/>
              <a:t>he Hammer </a:t>
            </a:r>
            <a:r>
              <a:rPr lang="en-GB" sz="2400" b="1" dirty="0"/>
              <a:t>C</a:t>
            </a:r>
            <a:r>
              <a:rPr lang="en-GB" sz="2400" b="1" dirty="0" smtClean="0"/>
              <a:t>rusher </a:t>
            </a:r>
            <a:endParaRPr lang="en-GB" sz="2400" b="1" dirty="0"/>
          </a:p>
        </p:txBody>
      </p:sp>
      <p:pic>
        <p:nvPicPr>
          <p:cNvPr id="86019" name="Picture 2" descr="D:\Users\hpolske\AppData\Local\Temp\SNAGHTML208300f.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919327" y="1628800"/>
            <a:ext cx="6347484" cy="4279203"/>
          </a:xfrm>
          <a:prstGeom prst="rect">
            <a:avLst/>
          </a:prstGeom>
          <a:noFill/>
          <a:ln w="9525">
            <a:noFill/>
            <a:miter lim="800000"/>
            <a:headEnd/>
            <a:tailEnd/>
          </a:ln>
        </p:spPr>
      </p:pic>
      <p:sp>
        <p:nvSpPr>
          <p:cNvPr id="86020" name="TextBox 6"/>
          <p:cNvSpPr txBox="1">
            <a:spLocks noChangeArrowheads="1"/>
          </p:cNvSpPr>
          <p:nvPr/>
        </p:nvSpPr>
        <p:spPr bwMode="auto">
          <a:xfrm>
            <a:off x="5673079" y="1430362"/>
            <a:ext cx="3709045" cy="400110"/>
          </a:xfrm>
          <a:prstGeom prst="rect">
            <a:avLst/>
          </a:prstGeom>
          <a:solidFill>
            <a:schemeClr val="tx2"/>
          </a:solidFill>
          <a:ln w="9525">
            <a:noFill/>
            <a:miter lim="800000"/>
            <a:headEnd/>
            <a:tailEnd/>
          </a:ln>
        </p:spPr>
        <p:txBody>
          <a:bodyPr wrap="square">
            <a:spAutoFit/>
          </a:bodyPr>
          <a:lstStyle/>
          <a:p>
            <a:pPr algn="ctr"/>
            <a:r>
              <a:rPr lang="en-GB" sz="2000" dirty="0" smtClean="0">
                <a:solidFill>
                  <a:schemeClr val="bg1"/>
                </a:solidFill>
              </a:rPr>
              <a:t>Single Shaft Hammer Crusher</a:t>
            </a:r>
            <a:endParaRPr lang="en-GB" sz="2000" dirty="0">
              <a:solidFill>
                <a:schemeClr val="bg1"/>
              </a:solidFill>
            </a:endParaRPr>
          </a:p>
        </p:txBody>
      </p:sp>
      <p:pic>
        <p:nvPicPr>
          <p:cNvPr id="8" name="Content Placeholder 4"/>
          <p:cNvPicPr>
            <a:picLocks noChangeAspect="1"/>
          </p:cNvPicPr>
          <p:nvPr/>
        </p:nvPicPr>
        <p:blipFill rotWithShape="1">
          <a:blip r:embed="rId3" cstate="email">
            <a:extLst>
              <a:ext uri="{28A0092B-C50C-407E-A947-70E740481C1C}">
                <a14:useLocalDpi xmlns:a14="http://schemas.microsoft.com/office/drawing/2010/main"/>
              </a:ext>
            </a:extLst>
          </a:blip>
          <a:srcRect l="6119" t="12815" r="53106" b="29602"/>
          <a:stretch/>
        </p:blipFill>
        <p:spPr>
          <a:xfrm>
            <a:off x="265858" y="2436253"/>
            <a:ext cx="2689136" cy="2664296"/>
          </a:xfrm>
          <a:prstGeom prst="rect">
            <a:avLst/>
          </a:prstGeom>
        </p:spPr>
      </p:pic>
      <p:cxnSp>
        <p:nvCxnSpPr>
          <p:cNvPr id="3" name="Straight Arrow Connector 2"/>
          <p:cNvCxnSpPr/>
          <p:nvPr/>
        </p:nvCxnSpPr>
        <p:spPr>
          <a:xfrm flipH="1" flipV="1">
            <a:off x="2216696" y="4869160"/>
            <a:ext cx="738298" cy="648072"/>
          </a:xfrm>
          <a:prstGeom prst="straightConnector1">
            <a:avLst/>
          </a:prstGeom>
          <a:ln w="28575">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2216696" y="3284984"/>
            <a:ext cx="3099897" cy="2463637"/>
          </a:xfrm>
          <a:prstGeom prst="straightConnector1">
            <a:avLst/>
          </a:prstGeom>
          <a:ln w="28575">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settings management, the Hammer Crusher</a:t>
            </a:r>
            <a:endParaRPr lang="en-US" dirty="0"/>
          </a:p>
        </p:txBody>
      </p:sp>
      <p:sp>
        <p:nvSpPr>
          <p:cNvPr id="4" name="Footer Placeholder 3"/>
          <p:cNvSpPr>
            <a:spLocks noGrp="1"/>
          </p:cNvSpPr>
          <p:nvPr>
            <p:ph type="ftr" sz="quarter" idx="11"/>
          </p:nvPr>
        </p:nvSpPr>
        <p:spPr/>
        <p:txBody>
          <a:bodyPr/>
          <a:lstStyle/>
          <a:p>
            <a:r>
              <a:rPr lang="en-US" smtClean="0"/>
              <a:t>SPREAD Settat May 2016</a:t>
            </a:r>
            <a:endParaRPr lang="en-US" dirty="0"/>
          </a:p>
        </p:txBody>
      </p:sp>
      <p:sp>
        <p:nvSpPr>
          <p:cNvPr id="5" name="Slide Number Placeholder 4"/>
          <p:cNvSpPr>
            <a:spLocks noGrp="1"/>
          </p:cNvSpPr>
          <p:nvPr>
            <p:ph type="sldNum" sz="quarter" idx="4294967295"/>
          </p:nvPr>
        </p:nvSpPr>
        <p:spPr>
          <a:xfrm>
            <a:off x="8949444" y="6417463"/>
            <a:ext cx="432048" cy="165600"/>
          </a:xfrm>
          <a:prstGeom prst="rect">
            <a:avLst/>
          </a:prstGeom>
        </p:spPr>
        <p:txBody>
          <a:bodyPr/>
          <a:lstStyle/>
          <a:p>
            <a:fld id="{A45E2B5F-19B1-41F4-9C65-D0E69646D5F3}" type="slidenum">
              <a:rPr lang="en-US" smtClean="0"/>
              <a:t>39</a:t>
            </a:fld>
            <a:endParaRPr lang="en-US" dirty="0"/>
          </a:p>
        </p:txBody>
      </p:sp>
      <p:pic>
        <p:nvPicPr>
          <p:cNvPr id="9218" name="Picture 2"/>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1048408" y="1449388"/>
            <a:ext cx="7809183" cy="473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a:xfrm flipH="1">
            <a:off x="7041232" y="1844824"/>
            <a:ext cx="936104" cy="1008112"/>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034832" y="1475492"/>
            <a:ext cx="2016224" cy="369332"/>
          </a:xfrm>
          <a:prstGeom prst="rect">
            <a:avLst/>
          </a:prstGeom>
          <a:noFill/>
          <a:ln w="38100">
            <a:solidFill>
              <a:schemeClr val="accent2"/>
            </a:solidFill>
          </a:ln>
        </p:spPr>
        <p:txBody>
          <a:bodyPr wrap="square" rtlCol="0">
            <a:spAutoFit/>
          </a:bodyPr>
          <a:lstStyle/>
          <a:p>
            <a:pPr algn="ctr"/>
            <a:r>
              <a:rPr lang="en-US" dirty="0" smtClean="0"/>
              <a:t>Breaking Plates</a:t>
            </a:r>
            <a:endParaRPr lang="en-US" dirty="0"/>
          </a:p>
        </p:txBody>
      </p:sp>
      <p:sp>
        <p:nvSpPr>
          <p:cNvPr id="11" name="TextBox 10"/>
          <p:cNvSpPr txBox="1"/>
          <p:nvPr/>
        </p:nvSpPr>
        <p:spPr>
          <a:xfrm>
            <a:off x="7574520" y="2852936"/>
            <a:ext cx="2016224" cy="369332"/>
          </a:xfrm>
          <a:prstGeom prst="rect">
            <a:avLst/>
          </a:prstGeom>
          <a:noFill/>
          <a:ln w="38100">
            <a:solidFill>
              <a:schemeClr val="accent2"/>
            </a:solidFill>
          </a:ln>
        </p:spPr>
        <p:txBody>
          <a:bodyPr wrap="square" rtlCol="0">
            <a:spAutoFit/>
          </a:bodyPr>
          <a:lstStyle/>
          <a:p>
            <a:pPr algn="ctr"/>
            <a:r>
              <a:rPr lang="en-US" dirty="0" smtClean="0"/>
              <a:t>Grate Slots</a:t>
            </a:r>
            <a:endParaRPr lang="en-US" dirty="0"/>
          </a:p>
        </p:txBody>
      </p:sp>
      <p:cxnSp>
        <p:nvCxnSpPr>
          <p:cNvPr id="12" name="Straight Arrow Connector 11"/>
          <p:cNvCxnSpPr/>
          <p:nvPr/>
        </p:nvCxnSpPr>
        <p:spPr>
          <a:xfrm flipH="1">
            <a:off x="7552704" y="3222268"/>
            <a:ext cx="936104" cy="1008112"/>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033120" y="6093296"/>
            <a:ext cx="3240360" cy="369332"/>
          </a:xfrm>
          <a:prstGeom prst="rect">
            <a:avLst/>
          </a:prstGeom>
          <a:noFill/>
          <a:ln w="38100">
            <a:solidFill>
              <a:schemeClr val="accent2"/>
            </a:solidFill>
          </a:ln>
        </p:spPr>
        <p:txBody>
          <a:bodyPr wrap="square" rtlCol="0">
            <a:spAutoFit/>
          </a:bodyPr>
          <a:lstStyle/>
          <a:p>
            <a:pPr algn="ctr"/>
            <a:r>
              <a:rPr lang="en-US" dirty="0" smtClean="0"/>
              <a:t>Hammer to grate distance</a:t>
            </a:r>
            <a:endParaRPr lang="en-US" dirty="0"/>
          </a:p>
        </p:txBody>
      </p:sp>
      <p:cxnSp>
        <p:nvCxnSpPr>
          <p:cNvPr id="14" name="Straight Arrow Connector 13"/>
          <p:cNvCxnSpPr/>
          <p:nvPr/>
        </p:nvCxnSpPr>
        <p:spPr>
          <a:xfrm flipH="1" flipV="1">
            <a:off x="6393160" y="4941168"/>
            <a:ext cx="1260140" cy="1152128"/>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144688" y="6244024"/>
            <a:ext cx="3240360" cy="646331"/>
          </a:xfrm>
          <a:prstGeom prst="rect">
            <a:avLst/>
          </a:prstGeom>
          <a:noFill/>
          <a:ln w="38100">
            <a:solidFill>
              <a:schemeClr val="accent2"/>
            </a:solidFill>
          </a:ln>
        </p:spPr>
        <p:txBody>
          <a:bodyPr wrap="square" rtlCol="0">
            <a:spAutoFit/>
          </a:bodyPr>
          <a:lstStyle/>
          <a:p>
            <a:pPr algn="ctr"/>
            <a:r>
              <a:rPr lang="en-US" dirty="0" smtClean="0"/>
              <a:t>Hammer to anvil distance (anvil and hammer wear)</a:t>
            </a:r>
            <a:endParaRPr lang="en-US" dirty="0"/>
          </a:p>
        </p:txBody>
      </p:sp>
      <p:cxnSp>
        <p:nvCxnSpPr>
          <p:cNvPr id="18" name="Straight Arrow Connector 17"/>
          <p:cNvCxnSpPr/>
          <p:nvPr/>
        </p:nvCxnSpPr>
        <p:spPr>
          <a:xfrm flipV="1">
            <a:off x="3764868" y="4256896"/>
            <a:ext cx="1260140" cy="1987128"/>
          </a:xfrm>
          <a:prstGeom prst="straightConnector1">
            <a:avLst/>
          </a:prstGeom>
          <a:ln w="5715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136576" y="1290826"/>
            <a:ext cx="2016224" cy="369332"/>
          </a:xfrm>
          <a:prstGeom prst="rect">
            <a:avLst/>
          </a:prstGeom>
          <a:noFill/>
          <a:ln w="38100">
            <a:solidFill>
              <a:schemeClr val="accent2"/>
            </a:solidFill>
          </a:ln>
        </p:spPr>
        <p:txBody>
          <a:bodyPr wrap="square" rtlCol="0">
            <a:spAutoFit/>
          </a:bodyPr>
          <a:lstStyle/>
          <a:p>
            <a:pPr algn="ctr"/>
            <a:r>
              <a:rPr lang="en-US" dirty="0" smtClean="0"/>
              <a:t>Hammers</a:t>
            </a:r>
            <a:endParaRPr lang="en-US" dirty="0"/>
          </a:p>
        </p:txBody>
      </p:sp>
      <p:cxnSp>
        <p:nvCxnSpPr>
          <p:cNvPr id="6" name="Straight Arrow Connector 5"/>
          <p:cNvCxnSpPr/>
          <p:nvPr/>
        </p:nvCxnSpPr>
        <p:spPr>
          <a:xfrm>
            <a:off x="2144688" y="1660158"/>
            <a:ext cx="3888432" cy="97675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6"/>
          <p:cNvSpPr txBox="1">
            <a:spLocks noChangeArrowheads="1"/>
          </p:cNvSpPr>
          <p:nvPr/>
        </p:nvSpPr>
        <p:spPr bwMode="auto">
          <a:xfrm>
            <a:off x="88215" y="2236802"/>
            <a:ext cx="3709045" cy="400110"/>
          </a:xfrm>
          <a:prstGeom prst="rect">
            <a:avLst/>
          </a:prstGeom>
          <a:solidFill>
            <a:schemeClr val="tx2"/>
          </a:solidFill>
          <a:ln w="9525">
            <a:noFill/>
            <a:miter lim="800000"/>
            <a:headEnd/>
            <a:tailEnd/>
          </a:ln>
        </p:spPr>
        <p:txBody>
          <a:bodyPr wrap="square">
            <a:spAutoFit/>
          </a:bodyPr>
          <a:lstStyle/>
          <a:p>
            <a:pPr algn="ctr"/>
            <a:r>
              <a:rPr lang="en-GB" sz="2000" dirty="0" smtClean="0">
                <a:solidFill>
                  <a:schemeClr val="bg1"/>
                </a:solidFill>
              </a:rPr>
              <a:t>Double Hammer Crusher</a:t>
            </a:r>
            <a:endParaRPr lang="en-GB" sz="2000" dirty="0">
              <a:solidFill>
                <a:schemeClr val="bg1"/>
              </a:solidFill>
            </a:endParaRPr>
          </a:p>
        </p:txBody>
      </p:sp>
    </p:spTree>
    <p:extLst>
      <p:ext uri="{BB962C8B-B14F-4D97-AF65-F5344CB8AC3E}">
        <p14:creationId xmlns:p14="http://schemas.microsoft.com/office/powerpoint/2010/main" val="35571295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1"/>
          </p:nvPr>
        </p:nvSpPr>
        <p:spPr/>
        <p:txBody>
          <a:bodyPr/>
          <a:lstStyle/>
          <a:p>
            <a:pPr>
              <a:defRPr/>
            </a:pPr>
            <a:fld id="{F38773A6-0686-4397-B762-A7952BC94390}" type="slidenum">
              <a:rPr lang="en-US"/>
              <a:pPr>
                <a:defRPr/>
              </a:pPr>
              <a:t>4</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BB3D2CB7-1F77-445B-83F7-731A703398DC}" type="slidenum">
              <a:rPr lang="en-US" sz="800">
                <a:latin typeface="+mn-lt"/>
              </a:rPr>
              <a:pPr algn="r">
                <a:defRPr/>
              </a:pPr>
              <a:t>4</a:t>
            </a:fld>
            <a:endParaRPr lang="en-US" sz="800">
              <a:latin typeface="+mn-lt"/>
            </a:endParaRPr>
          </a:p>
        </p:txBody>
      </p:sp>
      <p:pic>
        <p:nvPicPr>
          <p:cNvPr id="19458" name="Content Placeholder 18"/>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70050" y="1214438"/>
            <a:ext cx="8135938" cy="1966912"/>
          </a:xfrm>
          <a:prstGeom prst="rect">
            <a:avLst/>
          </a:prstGeom>
          <a:noFill/>
          <a:ln w="9525">
            <a:noFill/>
            <a:miter lim="800000"/>
            <a:headEnd/>
            <a:tailEnd/>
          </a:ln>
        </p:spPr>
      </p:pic>
      <p:sp>
        <p:nvSpPr>
          <p:cNvPr id="19459" name="Title 3"/>
          <p:cNvSpPr>
            <a:spLocks/>
          </p:cNvSpPr>
          <p:nvPr/>
        </p:nvSpPr>
        <p:spPr bwMode="auto">
          <a:xfrm>
            <a:off x="560388" y="315913"/>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US" sz="2400" b="1" dirty="0" smtClean="0"/>
              <a:t>…Second step, crushing </a:t>
            </a:r>
            <a:r>
              <a:rPr lang="en-US" sz="2400" b="1" dirty="0"/>
              <a:t>&amp; screening… </a:t>
            </a:r>
          </a:p>
        </p:txBody>
      </p:sp>
      <p:sp>
        <p:nvSpPr>
          <p:cNvPr id="19460" name="AutoShape 32"/>
          <p:cNvSpPr>
            <a:spLocks/>
          </p:cNvSpPr>
          <p:nvPr/>
        </p:nvSpPr>
        <p:spPr bwMode="auto">
          <a:xfrm>
            <a:off x="393700" y="3181350"/>
            <a:ext cx="2552700" cy="522288"/>
          </a:xfrm>
          <a:prstGeom prst="accentBorderCallout1">
            <a:avLst>
              <a:gd name="adj1" fmla="val 25440"/>
              <a:gd name="adj2" fmla="val 105287"/>
              <a:gd name="adj3" fmla="val -40130"/>
              <a:gd name="adj4" fmla="val 114801"/>
            </a:avLst>
          </a:prstGeom>
          <a:solidFill>
            <a:schemeClr val="bg1"/>
          </a:solidFill>
          <a:ln w="19050">
            <a:solidFill>
              <a:schemeClr val="accent1"/>
            </a:solidFill>
            <a:miter lim="800000"/>
            <a:headEnd/>
            <a:tailEnd/>
          </a:ln>
        </p:spPr>
        <p:txBody>
          <a:bodyPr anchor="ctr"/>
          <a:lstStyle/>
          <a:p>
            <a:r>
              <a:rPr lang="en-US"/>
              <a:t>Crushing &amp; screening</a:t>
            </a:r>
          </a:p>
        </p:txBody>
      </p:sp>
      <p:pic>
        <p:nvPicPr>
          <p:cNvPr id="19461" name="Picture 8"/>
          <p:cNvPicPr>
            <a:picLocks noChangeAspect="1" noChangeArrowheads="1"/>
          </p:cNvPicPr>
          <p:nvPr/>
        </p:nvPicPr>
        <p:blipFill>
          <a:blip r:embed="rId3" cstate="email">
            <a:extLst>
              <a:ext uri="{28A0092B-C50C-407E-A947-70E740481C1C}">
                <a14:useLocalDpi xmlns:a14="http://schemas.microsoft.com/office/drawing/2010/main"/>
              </a:ext>
            </a:extLst>
          </a:blip>
          <a:srcRect l="8170" t="29726" r="27293" b="10901"/>
          <a:stretch>
            <a:fillRect/>
          </a:stretch>
        </p:blipFill>
        <p:spPr bwMode="auto">
          <a:xfrm>
            <a:off x="1520825" y="3802063"/>
            <a:ext cx="3719513" cy="2628900"/>
          </a:xfrm>
          <a:prstGeom prst="rect">
            <a:avLst/>
          </a:prstGeom>
          <a:noFill/>
          <a:ln w="9525">
            <a:noFill/>
            <a:miter lim="800000"/>
            <a:headEnd/>
            <a:tailEnd/>
          </a:ln>
        </p:spPr>
      </p:pic>
      <p:sp>
        <p:nvSpPr>
          <p:cNvPr id="19462" name="Content Placeholder 4"/>
          <p:cNvSpPr txBox="1">
            <a:spLocks/>
          </p:cNvSpPr>
          <p:nvPr/>
        </p:nvSpPr>
        <p:spPr bwMode="auto">
          <a:xfrm>
            <a:off x="5673725" y="3573016"/>
            <a:ext cx="4032250" cy="2867297"/>
          </a:xfrm>
          <a:prstGeom prst="rect">
            <a:avLst/>
          </a:prstGeom>
          <a:noFill/>
          <a:ln w="9525">
            <a:solidFill>
              <a:srgbClr val="FF0000"/>
            </a:solidFill>
            <a:miter lim="800000"/>
            <a:headEnd/>
            <a:tailEnd/>
          </a:ln>
        </p:spPr>
        <p:txBody>
          <a:bodyPr lIns="0" tIns="0" rIns="0" bIns="0"/>
          <a:lstStyle/>
          <a:p>
            <a:pPr marL="265113" indent="-265113">
              <a:spcBef>
                <a:spcPts val="575"/>
              </a:spcBef>
              <a:spcAft>
                <a:spcPts val="863"/>
              </a:spcAft>
              <a:buClr>
                <a:srgbClr val="FF0000"/>
              </a:buClr>
              <a:buFont typeface="Arial" charset="0"/>
              <a:buChar char="•"/>
            </a:pPr>
            <a:r>
              <a:rPr lang="en-US" sz="2200" dirty="0"/>
              <a:t>Product size after the </a:t>
            </a:r>
            <a:r>
              <a:rPr lang="en-US" sz="2200" dirty="0" smtClean="0"/>
              <a:t>crushing system is </a:t>
            </a:r>
            <a:r>
              <a:rPr lang="en-US" sz="2200" dirty="0"/>
              <a:t>defined by:</a:t>
            </a:r>
          </a:p>
          <a:p>
            <a:pPr marL="538163" lvl="1" indent="-273050">
              <a:buClr>
                <a:srgbClr val="FF0000"/>
              </a:buClr>
              <a:buSzPct val="60000"/>
              <a:buFont typeface="Webdings" pitchFamily="18" charset="2"/>
              <a:buChar char=""/>
            </a:pPr>
            <a:r>
              <a:rPr lang="en-US" sz="2000" dirty="0" smtClean="0"/>
              <a:t>Raw </a:t>
            </a:r>
            <a:r>
              <a:rPr lang="en-US" sz="2000" dirty="0"/>
              <a:t>mill type / size</a:t>
            </a:r>
          </a:p>
          <a:p>
            <a:pPr marL="895350" lvl="2" indent="-179388">
              <a:spcBef>
                <a:spcPts val="725"/>
              </a:spcBef>
              <a:buClr>
                <a:srgbClr val="FF0000"/>
              </a:buClr>
              <a:buFont typeface="Arial" charset="0"/>
              <a:buChar char="-"/>
            </a:pPr>
            <a:r>
              <a:rPr lang="en-US" dirty="0"/>
              <a:t>0/30 - 50 mm for a ball mill</a:t>
            </a:r>
          </a:p>
          <a:p>
            <a:pPr marL="895350" lvl="2" indent="-179388">
              <a:spcBef>
                <a:spcPts val="725"/>
              </a:spcBef>
              <a:buClr>
                <a:srgbClr val="FF0000"/>
              </a:buClr>
              <a:buFont typeface="Arial" charset="0"/>
              <a:buChar char="-"/>
            </a:pPr>
            <a:r>
              <a:rPr lang="en-US" dirty="0"/>
              <a:t>3% - 5% of roller mill </a:t>
            </a:r>
            <a:r>
              <a:rPr lang="en-US" dirty="0" smtClean="0"/>
              <a:t>diameter</a:t>
            </a:r>
          </a:p>
          <a:p>
            <a:pPr marL="87312" indent="-285750">
              <a:spcBef>
                <a:spcPts val="725"/>
              </a:spcBef>
              <a:buClr>
                <a:srgbClr val="FF0000"/>
              </a:buClr>
              <a:buFont typeface="Arial" panose="020B0604020202020204" pitchFamily="34" charset="0"/>
              <a:buChar char="•"/>
            </a:pPr>
            <a:r>
              <a:rPr lang="en-US" dirty="0" smtClean="0"/>
              <a:t>And influenced by</a:t>
            </a:r>
          </a:p>
          <a:p>
            <a:pPr marL="538163" lvl="1" indent="-273050">
              <a:buClr>
                <a:srgbClr val="FF0000"/>
              </a:buClr>
              <a:buSzPct val="60000"/>
              <a:buFont typeface="Webdings" pitchFamily="18" charset="2"/>
              <a:buChar char=""/>
            </a:pPr>
            <a:r>
              <a:rPr lang="en-US" dirty="0"/>
              <a:t>Crusher feed size</a:t>
            </a:r>
          </a:p>
          <a:p>
            <a:pPr marL="538163" lvl="1" indent="-273050">
              <a:buClr>
                <a:srgbClr val="FF0000"/>
              </a:buClr>
              <a:buSzPct val="60000"/>
              <a:buFont typeface="Webdings" pitchFamily="18" charset="2"/>
              <a:buChar char=""/>
            </a:pPr>
            <a:r>
              <a:rPr lang="en-US" dirty="0"/>
              <a:t>Type of crushing system</a:t>
            </a:r>
          </a:p>
          <a:p>
            <a:pPr marL="544512" lvl="1" indent="-285750">
              <a:spcBef>
                <a:spcPts val="725"/>
              </a:spcBef>
              <a:buClr>
                <a:srgbClr val="FF0000"/>
              </a:buClr>
              <a:buFont typeface="Wingdings" panose="05000000000000000000" pitchFamily="2" charset="2"/>
              <a:buChar char="Ø"/>
            </a:pPr>
            <a:endParaRPr lang="en-US" dirty="0"/>
          </a:p>
          <a:p>
            <a:pPr marL="895350" lvl="2" indent="-179388">
              <a:spcBef>
                <a:spcPts val="725"/>
              </a:spcBef>
              <a:buClr>
                <a:srgbClr val="FF0000"/>
              </a:buClr>
              <a:buFont typeface="Arial" charset="0"/>
              <a:buChar char="-"/>
            </a:pPr>
            <a:endParaRPr lang="de-CH" dirty="0"/>
          </a:p>
        </p:txBody>
      </p:sp>
      <p:sp>
        <p:nvSpPr>
          <p:cNvPr id="2" name="Footer Placeholder 1"/>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1"/>
          </p:nvPr>
        </p:nvSpPr>
        <p:spPr/>
        <p:txBody>
          <a:bodyPr/>
          <a:lstStyle/>
          <a:p>
            <a:pPr>
              <a:defRPr/>
            </a:pPr>
            <a:fld id="{137541CC-13C0-480D-BF08-11166F702763}" type="slidenum">
              <a:rPr lang="en-US"/>
              <a:pPr>
                <a:defRPr/>
              </a:pPr>
              <a:t>40</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6AF6E6E7-CA62-4FC5-AC30-AAC6E0B5C447}" type="slidenum">
              <a:rPr lang="en-US" sz="800">
                <a:latin typeface="+mn-lt"/>
              </a:rPr>
              <a:pPr algn="r">
                <a:defRPr/>
              </a:pPr>
              <a:t>40</a:t>
            </a:fld>
            <a:endParaRPr lang="en-US" sz="800">
              <a:latin typeface="+mn-lt"/>
            </a:endParaRPr>
          </a:p>
        </p:txBody>
      </p:sp>
      <p:sp>
        <p:nvSpPr>
          <p:cNvPr id="87042" name="Content Placeholder 3"/>
          <p:cNvSpPr>
            <a:spLocks/>
          </p:cNvSpPr>
          <p:nvPr/>
        </p:nvSpPr>
        <p:spPr bwMode="auto">
          <a:xfrm>
            <a:off x="560388" y="1195388"/>
            <a:ext cx="8785225" cy="5113337"/>
          </a:xfrm>
          <a:prstGeom prst="rect">
            <a:avLst/>
          </a:prstGeom>
          <a:noFill/>
          <a:ln w="9525">
            <a:noFill/>
            <a:miter lim="800000"/>
            <a:headEnd/>
            <a:tailEnd/>
          </a:ln>
        </p:spPr>
        <p:txBody>
          <a:bodyPr lIns="0" tIns="0" rIns="0" bIns="0"/>
          <a:lstStyle/>
          <a:p>
            <a:pPr marL="269875" indent="-269875" eaLnBrk="0" hangingPunct="0">
              <a:spcBef>
                <a:spcPts val="1200"/>
              </a:spcBef>
              <a:buClr>
                <a:schemeClr val="accent1"/>
              </a:buClr>
              <a:buFont typeface="Arial" charset="0"/>
              <a:buChar char="•"/>
            </a:pPr>
            <a:r>
              <a:rPr lang="en-US" sz="2000" dirty="0"/>
              <a:t>Replacement of outlet grate (shift in / out) only option for product </a:t>
            </a:r>
            <a:r>
              <a:rPr lang="en-US" sz="2000" dirty="0" smtClean="0"/>
              <a:t> max size control.</a:t>
            </a:r>
            <a:endParaRPr lang="en-US" sz="2000" dirty="0"/>
          </a:p>
          <a:p>
            <a:pPr marL="269875" indent="-269875" eaLnBrk="0" hangingPunct="0">
              <a:spcBef>
                <a:spcPts val="1200"/>
              </a:spcBef>
              <a:buClr>
                <a:schemeClr val="accent1"/>
              </a:buClr>
              <a:buFont typeface="Arial" charset="0"/>
              <a:buChar char="•"/>
            </a:pPr>
            <a:r>
              <a:rPr lang="en-US" sz="2000" dirty="0"/>
              <a:t>Some models have an adjustable grate to compensate wear of the hammer </a:t>
            </a:r>
            <a:r>
              <a:rPr lang="en-US" sz="2000" dirty="0" smtClean="0"/>
              <a:t>heads (Rule of Thumb -&gt; Distance = 90% Grate slot width). Increase of distance reduce production rate increasing wear.</a:t>
            </a:r>
            <a:endParaRPr lang="en-US" sz="2000" dirty="0"/>
          </a:p>
        </p:txBody>
      </p:sp>
      <p:sp>
        <p:nvSpPr>
          <p:cNvPr id="87043" name="Title 4"/>
          <p:cNvSpPr>
            <a:spLocks/>
          </p:cNvSpPr>
          <p:nvPr/>
        </p:nvSpPr>
        <p:spPr bwMode="auto">
          <a:xfrm>
            <a:off x="560388" y="301625"/>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US" sz="2000" b="1" dirty="0"/>
              <a:t>For hammer crushers, there are various designs available, basically the size control is achieved through the opening of the outlet grate</a:t>
            </a:r>
          </a:p>
        </p:txBody>
      </p:sp>
      <p:pic>
        <p:nvPicPr>
          <p:cNvPr id="87044" name="Picture 2"/>
          <p:cNvPicPr>
            <a:picLocks noChangeAspect="1" noChangeArrowheads="1"/>
          </p:cNvPicPr>
          <p:nvPr/>
        </p:nvPicPr>
        <p:blipFill>
          <a:blip r:embed="rId2"/>
          <a:srcRect/>
          <a:stretch>
            <a:fillRect/>
          </a:stretch>
        </p:blipFill>
        <p:spPr bwMode="auto">
          <a:xfrm>
            <a:off x="704850" y="2838450"/>
            <a:ext cx="4038600" cy="3506788"/>
          </a:xfrm>
          <a:prstGeom prst="rect">
            <a:avLst/>
          </a:prstGeom>
          <a:noFill/>
          <a:ln w="9525">
            <a:noFill/>
            <a:miter lim="800000"/>
            <a:headEnd/>
            <a:tailEnd/>
          </a:ln>
        </p:spPr>
      </p:pic>
      <p:pic>
        <p:nvPicPr>
          <p:cNvPr id="87045" name="Picture 3"/>
          <p:cNvPicPr>
            <a:picLocks noChangeAspect="1" noChangeArrowheads="1"/>
          </p:cNvPicPr>
          <p:nvPr/>
        </p:nvPicPr>
        <p:blipFill rotWithShape="1">
          <a:blip r:embed="rId3"/>
          <a:srcRect t="2896"/>
          <a:stretch/>
        </p:blipFill>
        <p:spPr bwMode="auto">
          <a:xfrm>
            <a:off x="6321425" y="2579570"/>
            <a:ext cx="3162300" cy="3829167"/>
          </a:xfrm>
          <a:prstGeom prst="rect">
            <a:avLst/>
          </a:prstGeom>
          <a:noFill/>
          <a:ln w="9525">
            <a:noFill/>
            <a:miter lim="800000"/>
            <a:headEnd/>
            <a:tailEnd/>
          </a:ln>
        </p:spPr>
      </p:pic>
      <p:pic>
        <p:nvPicPr>
          <p:cNvPr id="9" name="Content Placeholder 5"/>
          <p:cNvPicPr>
            <a:picLocks/>
          </p:cNvPicPr>
          <p:nvPr/>
        </p:nvPicPr>
        <p:blipFill>
          <a:blip r:embed="rId4" cstate="email">
            <a:extLst>
              <a:ext uri="{28A0092B-C50C-407E-A947-70E740481C1C}">
                <a14:useLocalDpi xmlns:a14="http://schemas.microsoft.com/office/drawing/2010/main"/>
              </a:ext>
            </a:extLst>
          </a:blip>
          <a:srcRect/>
          <a:stretch>
            <a:fillRect/>
          </a:stretch>
        </p:blipFill>
        <p:spPr bwMode="auto">
          <a:xfrm>
            <a:off x="4304928" y="4591844"/>
            <a:ext cx="2448272" cy="1728192"/>
          </a:xfrm>
          <a:prstGeom prst="rect">
            <a:avLst/>
          </a:prstGeom>
          <a:noFill/>
        </p:spPr>
      </p:pic>
      <p:sp>
        <p:nvSpPr>
          <p:cNvPr id="2" name="Footer Placeholder 1"/>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B89FE986-D90E-474E-BF4C-8E8FE5DAC88D}" type="slidenum">
              <a:rPr lang="en-US" smtClean="0"/>
              <a:pPr>
                <a:defRPr/>
              </a:pPr>
              <a:t>41</a:t>
            </a:fld>
            <a:endParaRPr lang="en-US" dirty="0"/>
          </a:p>
        </p:txBody>
      </p:sp>
      <p:sp>
        <p:nvSpPr>
          <p:cNvPr id="4" name="Title 4"/>
          <p:cNvSpPr>
            <a:spLocks/>
          </p:cNvSpPr>
          <p:nvPr/>
        </p:nvSpPr>
        <p:spPr bwMode="auto">
          <a:xfrm>
            <a:off x="560388" y="301625"/>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US" sz="2000" b="1" dirty="0" smtClean="0"/>
              <a:t>The grate is key for the max product size, the breaking plate for the granulation</a:t>
            </a:r>
            <a:endParaRPr lang="en-US" sz="2000" b="1" dirty="0"/>
          </a:p>
        </p:txBody>
      </p:sp>
      <p:grpSp>
        <p:nvGrpSpPr>
          <p:cNvPr id="57" name="Group 56"/>
          <p:cNvGrpSpPr/>
          <p:nvPr/>
        </p:nvGrpSpPr>
        <p:grpSpPr>
          <a:xfrm>
            <a:off x="272480" y="1322186"/>
            <a:ext cx="6698217" cy="4977262"/>
            <a:chOff x="560512" y="1322186"/>
            <a:chExt cx="6698217" cy="4977262"/>
          </a:xfrm>
        </p:grpSpPr>
        <p:grpSp>
          <p:nvGrpSpPr>
            <p:cNvPr id="5" name="Group 4"/>
            <p:cNvGrpSpPr/>
            <p:nvPr/>
          </p:nvGrpSpPr>
          <p:grpSpPr>
            <a:xfrm>
              <a:off x="992560" y="1322186"/>
              <a:ext cx="4968552" cy="2232538"/>
              <a:chOff x="2957993" y="2582761"/>
              <a:chExt cx="4968552" cy="2232538"/>
            </a:xfrm>
          </p:grpSpPr>
          <p:grpSp>
            <p:nvGrpSpPr>
              <p:cNvPr id="6" name="Group 5"/>
              <p:cNvGrpSpPr/>
              <p:nvPr/>
            </p:nvGrpSpPr>
            <p:grpSpPr>
              <a:xfrm>
                <a:off x="6616557" y="3104964"/>
                <a:ext cx="733924" cy="1188132"/>
                <a:chOff x="48040" y="1988840"/>
                <a:chExt cx="954102" cy="1332148"/>
              </a:xfrm>
            </p:grpSpPr>
            <p:cxnSp>
              <p:nvCxnSpPr>
                <p:cNvPr id="21" name="Straight Connector 20"/>
                <p:cNvCxnSpPr/>
                <p:nvPr/>
              </p:nvCxnSpPr>
              <p:spPr>
                <a:xfrm>
                  <a:off x="66037" y="1988840"/>
                  <a:ext cx="936104" cy="0"/>
                </a:xfrm>
                <a:prstGeom prst="line">
                  <a:avLst/>
                </a:prstGeom>
                <a:ln>
                  <a:solidFill>
                    <a:srgbClr val="8B8D8E"/>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84142" y="1988840"/>
                  <a:ext cx="0" cy="1332148"/>
                </a:xfrm>
                <a:prstGeom prst="line">
                  <a:avLst/>
                </a:prstGeom>
                <a:ln>
                  <a:solidFill>
                    <a:srgbClr val="8B8D8E"/>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354068" y="3320988"/>
                  <a:ext cx="648074" cy="0"/>
                </a:xfrm>
                <a:prstGeom prst="line">
                  <a:avLst/>
                </a:prstGeom>
                <a:ln>
                  <a:solidFill>
                    <a:srgbClr val="8B8D8E"/>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8040" y="1988840"/>
                  <a:ext cx="288031" cy="1332148"/>
                </a:xfrm>
                <a:prstGeom prst="line">
                  <a:avLst/>
                </a:prstGeom>
                <a:ln>
                  <a:solidFill>
                    <a:srgbClr val="8B8D8E"/>
                  </a:solidFill>
                </a:ln>
              </p:spPr>
              <p:style>
                <a:lnRef idx="1">
                  <a:schemeClr val="accent1"/>
                </a:lnRef>
                <a:fillRef idx="0">
                  <a:schemeClr val="accent1"/>
                </a:fillRef>
                <a:effectRef idx="0">
                  <a:schemeClr val="accent1"/>
                </a:effectRef>
                <a:fontRef idx="minor">
                  <a:schemeClr val="tx1"/>
                </a:fontRef>
              </p:style>
            </p:cxnSp>
          </p:grpSp>
          <p:cxnSp>
            <p:nvCxnSpPr>
              <p:cNvPr id="7" name="Straight Arrow Connector 6"/>
              <p:cNvCxnSpPr/>
              <p:nvPr/>
            </p:nvCxnSpPr>
            <p:spPr>
              <a:xfrm>
                <a:off x="6627632" y="2999573"/>
                <a:ext cx="720080" cy="0"/>
              </a:xfrm>
              <a:prstGeom prst="straightConnector1">
                <a:avLst/>
              </a:prstGeom>
              <a:ln>
                <a:solidFill>
                  <a:srgbClr val="8B8D8E"/>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408642" y="3071581"/>
                <a:ext cx="0" cy="1188132"/>
              </a:xfrm>
              <a:prstGeom prst="straightConnector1">
                <a:avLst/>
              </a:prstGeom>
              <a:ln>
                <a:solidFill>
                  <a:srgbClr val="8B8D8E"/>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544546" y="3071581"/>
                <a:ext cx="221563" cy="1188132"/>
              </a:xfrm>
              <a:prstGeom prst="straightConnector1">
                <a:avLst/>
              </a:prstGeom>
              <a:ln>
                <a:solidFill>
                  <a:srgbClr val="8B8D8E"/>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863043" y="4367725"/>
                <a:ext cx="498517" cy="0"/>
              </a:xfrm>
              <a:prstGeom prst="straightConnector1">
                <a:avLst/>
              </a:prstGeom>
              <a:ln>
                <a:solidFill>
                  <a:srgbClr val="8B8D8E"/>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422489" y="3575637"/>
                <a:ext cx="504056" cy="216024"/>
              </a:xfrm>
              <a:prstGeom prst="rect">
                <a:avLst/>
              </a:prstGeom>
              <a:noFill/>
            </p:spPr>
            <p:txBody>
              <a:bodyPr wrap="square" rtlCol="0">
                <a:spAutoFit/>
              </a:bodyPr>
              <a:lstStyle/>
              <a:p>
                <a:pPr algn="ctr"/>
                <a:r>
                  <a:rPr lang="en-US" sz="800" dirty="0" smtClean="0">
                    <a:latin typeface="Arial" pitchFamily="34" charset="0"/>
                    <a:cs typeface="Arial" pitchFamily="34" charset="0"/>
                  </a:rPr>
                  <a:t>8,5 cm</a:t>
                </a:r>
              </a:p>
            </p:txBody>
          </p:sp>
          <p:sp>
            <p:nvSpPr>
              <p:cNvPr id="12" name="TextBox 11"/>
              <p:cNvSpPr txBox="1"/>
              <p:nvPr/>
            </p:nvSpPr>
            <p:spPr>
              <a:xfrm>
                <a:off x="6733633" y="2780928"/>
                <a:ext cx="485922" cy="215444"/>
              </a:xfrm>
              <a:prstGeom prst="rect">
                <a:avLst/>
              </a:prstGeom>
              <a:noFill/>
            </p:spPr>
            <p:txBody>
              <a:bodyPr wrap="square" rtlCol="0">
                <a:spAutoFit/>
              </a:bodyPr>
              <a:lstStyle/>
              <a:p>
                <a:pPr algn="ctr"/>
                <a:r>
                  <a:rPr lang="en-US" sz="800" dirty="0" smtClean="0">
                    <a:latin typeface="Arial" pitchFamily="34" charset="0"/>
                    <a:cs typeface="Arial" pitchFamily="34" charset="0"/>
                  </a:rPr>
                  <a:t>6 cm</a:t>
                </a:r>
              </a:p>
            </p:txBody>
          </p:sp>
          <p:sp>
            <p:nvSpPr>
              <p:cNvPr id="13" name="TextBox 12"/>
              <p:cNvSpPr txBox="1"/>
              <p:nvPr/>
            </p:nvSpPr>
            <p:spPr>
              <a:xfrm>
                <a:off x="6859842" y="4365104"/>
                <a:ext cx="456974" cy="215444"/>
              </a:xfrm>
              <a:prstGeom prst="rect">
                <a:avLst/>
              </a:prstGeom>
              <a:noFill/>
            </p:spPr>
            <p:txBody>
              <a:bodyPr wrap="square" rtlCol="0">
                <a:spAutoFit/>
              </a:bodyPr>
              <a:lstStyle/>
              <a:p>
                <a:pPr algn="ctr"/>
                <a:r>
                  <a:rPr lang="en-US" sz="800" dirty="0" smtClean="0">
                    <a:latin typeface="Arial" pitchFamily="34" charset="0"/>
                    <a:cs typeface="Arial" pitchFamily="34" charset="0"/>
                  </a:rPr>
                  <a:t>3 cm</a:t>
                </a:r>
              </a:p>
            </p:txBody>
          </p:sp>
          <p:sp>
            <p:nvSpPr>
              <p:cNvPr id="14" name="TextBox 13"/>
              <p:cNvSpPr txBox="1"/>
              <p:nvPr/>
            </p:nvSpPr>
            <p:spPr>
              <a:xfrm>
                <a:off x="6162349" y="3557925"/>
                <a:ext cx="468052" cy="215444"/>
              </a:xfrm>
              <a:prstGeom prst="rect">
                <a:avLst/>
              </a:prstGeom>
              <a:noFill/>
            </p:spPr>
            <p:txBody>
              <a:bodyPr wrap="square" rtlCol="0">
                <a:spAutoFit/>
              </a:bodyPr>
              <a:lstStyle/>
              <a:p>
                <a:pPr algn="ctr"/>
                <a:r>
                  <a:rPr lang="en-US" sz="800" dirty="0" smtClean="0">
                    <a:latin typeface="Arial" pitchFamily="34" charset="0"/>
                    <a:cs typeface="Arial" pitchFamily="34" charset="0"/>
                  </a:rPr>
                  <a:t>9 cm</a:t>
                </a:r>
              </a:p>
            </p:txBody>
          </p:sp>
          <p:sp>
            <p:nvSpPr>
              <p:cNvPr id="15" name="Rectangle 14"/>
              <p:cNvSpPr/>
              <p:nvPr/>
            </p:nvSpPr>
            <p:spPr>
              <a:xfrm>
                <a:off x="3102009" y="3428710"/>
                <a:ext cx="1872208" cy="648072"/>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cxnSp>
            <p:nvCxnSpPr>
              <p:cNvPr id="16" name="Straight Arrow Connector 15"/>
              <p:cNvCxnSpPr/>
              <p:nvPr/>
            </p:nvCxnSpPr>
            <p:spPr>
              <a:xfrm>
                <a:off x="3102009" y="3284694"/>
                <a:ext cx="1872208" cy="0"/>
              </a:xfrm>
              <a:prstGeom prst="straightConnector1">
                <a:avLst/>
              </a:prstGeom>
              <a:ln>
                <a:solidFill>
                  <a:srgbClr val="8B8D8E"/>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118233" y="3428710"/>
                <a:ext cx="0" cy="648072"/>
              </a:xfrm>
              <a:prstGeom prst="straightConnector1">
                <a:avLst/>
              </a:prstGeom>
              <a:ln>
                <a:solidFill>
                  <a:srgbClr val="8B8D8E"/>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696075" y="3055480"/>
                <a:ext cx="684076" cy="215444"/>
              </a:xfrm>
              <a:prstGeom prst="rect">
                <a:avLst/>
              </a:prstGeom>
              <a:noFill/>
            </p:spPr>
            <p:txBody>
              <a:bodyPr wrap="square" rtlCol="0">
                <a:spAutoFit/>
              </a:bodyPr>
              <a:lstStyle/>
              <a:p>
                <a:pPr algn="ctr"/>
                <a:r>
                  <a:rPr lang="en-US" sz="800" dirty="0" smtClean="0">
                    <a:latin typeface="Arial" pitchFamily="34" charset="0"/>
                    <a:cs typeface="Arial" pitchFamily="34" charset="0"/>
                  </a:rPr>
                  <a:t>30,5 cm</a:t>
                </a:r>
              </a:p>
            </p:txBody>
          </p:sp>
          <p:sp>
            <p:nvSpPr>
              <p:cNvPr id="19" name="TextBox 18"/>
              <p:cNvSpPr txBox="1"/>
              <p:nvPr/>
            </p:nvSpPr>
            <p:spPr>
              <a:xfrm>
                <a:off x="5118233" y="3639297"/>
                <a:ext cx="504056" cy="215444"/>
              </a:xfrm>
              <a:prstGeom prst="rect">
                <a:avLst/>
              </a:prstGeom>
              <a:noFill/>
            </p:spPr>
            <p:txBody>
              <a:bodyPr wrap="square" rtlCol="0">
                <a:spAutoFit/>
              </a:bodyPr>
              <a:lstStyle/>
              <a:p>
                <a:pPr algn="ctr"/>
                <a:r>
                  <a:rPr lang="en-US" sz="800" dirty="0" smtClean="0">
                    <a:latin typeface="Arial" pitchFamily="34" charset="0"/>
                    <a:cs typeface="Arial" pitchFamily="34" charset="0"/>
                  </a:rPr>
                  <a:t>10 cm</a:t>
                </a:r>
              </a:p>
            </p:txBody>
          </p:sp>
          <p:sp>
            <p:nvSpPr>
              <p:cNvPr id="20" name="Rectangle 19"/>
              <p:cNvSpPr/>
              <p:nvPr/>
            </p:nvSpPr>
            <p:spPr>
              <a:xfrm>
                <a:off x="2957993" y="2582761"/>
                <a:ext cx="4968552" cy="2232538"/>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grpSp>
        <p:pic>
          <p:nvPicPr>
            <p:cNvPr id="55" name="Picture 2" descr="Q:\CMN\1142 MMT\05 Projects\02_Global Initiatives\06. Drill to Mill\CrushervsMill Optimization opportunity study\TE (Ternate)\20140828_2nd Round Visit\P1020493 (640x480).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07529" y="3861048"/>
              <a:ext cx="32512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Q:\CMN\1142 MMT\05 Projects\02_Global Initiatives\06. Drill to Mill\CrushervsMill Optimization opportunity study\TE (Ternate)\20140828_2nd Round Visit\P1020470 (640x480).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60512" y="3861048"/>
              <a:ext cx="3251200" cy="2438400"/>
            </a:xfrm>
            <a:prstGeom prst="rect">
              <a:avLst/>
            </a:prstGeom>
            <a:noFill/>
            <a:extLst>
              <a:ext uri="{909E8E84-426E-40DD-AFC4-6F175D3DCCD1}">
                <a14:hiddenFill xmlns:a14="http://schemas.microsoft.com/office/drawing/2010/main">
                  <a:solidFill>
                    <a:srgbClr val="FFFFFF"/>
                  </a:solidFill>
                </a14:hiddenFill>
              </a:ext>
            </a:extLst>
          </p:spPr>
        </p:pic>
      </p:grpSp>
      <p:pic>
        <p:nvPicPr>
          <p:cNvPr id="58" name="Content Placeholder 4"/>
          <p:cNvPicPr>
            <a:picLocks noChangeAspect="1"/>
          </p:cNvPicPr>
          <p:nvPr/>
        </p:nvPicPr>
        <p:blipFill rotWithShape="1">
          <a:blip r:embed="rId4" cstate="email">
            <a:extLst>
              <a:ext uri="{28A0092B-C50C-407E-A947-70E740481C1C}">
                <a14:useLocalDpi xmlns:a14="http://schemas.microsoft.com/office/drawing/2010/main"/>
              </a:ext>
            </a:extLst>
          </a:blip>
          <a:srcRect l="6119" t="12815" r="53106" b="29602"/>
          <a:stretch/>
        </p:blipFill>
        <p:spPr>
          <a:xfrm>
            <a:off x="6537176" y="1211305"/>
            <a:ext cx="2689136" cy="2664296"/>
          </a:xfrm>
          <a:prstGeom prst="rect">
            <a:avLst/>
          </a:prstGeom>
        </p:spPr>
      </p:pic>
      <p:sp>
        <p:nvSpPr>
          <p:cNvPr id="59" name="TextBox 58"/>
          <p:cNvSpPr txBox="1"/>
          <p:nvPr/>
        </p:nvSpPr>
        <p:spPr>
          <a:xfrm>
            <a:off x="7114775" y="4387750"/>
            <a:ext cx="1897048" cy="1384995"/>
          </a:xfrm>
          <a:prstGeom prst="rect">
            <a:avLst/>
          </a:prstGeom>
          <a:noFill/>
        </p:spPr>
        <p:txBody>
          <a:bodyPr wrap="square" rtlCol="0">
            <a:spAutoFit/>
          </a:bodyPr>
          <a:lstStyle/>
          <a:p>
            <a:r>
              <a:rPr lang="en-US" sz="1200" dirty="0" smtClean="0"/>
              <a:t>The breaking plate distance to hammer provides the possibility to have an overall finer product granulation or coarser. Production rate is thus, affected.</a:t>
            </a:r>
            <a:endParaRPr lang="en-US" sz="1200" dirty="0"/>
          </a:p>
        </p:txBody>
      </p:sp>
      <p:cxnSp>
        <p:nvCxnSpPr>
          <p:cNvPr id="61" name="Straight Arrow Connector 60"/>
          <p:cNvCxnSpPr>
            <a:stCxn id="59" idx="0"/>
          </p:cNvCxnSpPr>
          <p:nvPr/>
        </p:nvCxnSpPr>
        <p:spPr>
          <a:xfrm flipV="1">
            <a:off x="8063299" y="2168136"/>
            <a:ext cx="418093" cy="2219614"/>
          </a:xfrm>
          <a:prstGeom prst="straightConnector1">
            <a:avLst/>
          </a:prstGeom>
          <a:ln w="28575">
            <a:solidFill>
              <a:schemeClr val="bg2">
                <a:lumMod val="10000"/>
              </a:schemeClr>
            </a:solidFill>
            <a:tailEnd type="arrow"/>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p>
            <a:r>
              <a:rPr lang="en-US" smtClean="0"/>
              <a:t>SPREAD Settat May 2016</a:t>
            </a:r>
            <a:endParaRPr lang="en-US"/>
          </a:p>
        </p:txBody>
      </p:sp>
    </p:spTree>
    <p:extLst>
      <p:ext uri="{BB962C8B-B14F-4D97-AF65-F5344CB8AC3E}">
        <p14:creationId xmlns:p14="http://schemas.microsoft.com/office/powerpoint/2010/main" val="237858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1"/>
          </p:nvPr>
        </p:nvSpPr>
        <p:spPr/>
        <p:txBody>
          <a:bodyPr/>
          <a:lstStyle/>
          <a:p>
            <a:pPr>
              <a:defRPr/>
            </a:pPr>
            <a:fld id="{8487FF20-4435-44E7-A4D3-AF6D7EB315AA}" type="slidenum">
              <a:rPr lang="en-US"/>
              <a:pPr>
                <a:defRPr/>
              </a:pPr>
              <a:t>42</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B760EC60-BAF8-49DD-9130-E11397058800}" type="slidenum">
              <a:rPr lang="en-US" sz="800">
                <a:latin typeface="+mn-lt"/>
              </a:rPr>
              <a:pPr algn="r">
                <a:defRPr/>
              </a:pPr>
              <a:t>42</a:t>
            </a:fld>
            <a:endParaRPr lang="en-US" sz="800">
              <a:latin typeface="+mn-lt"/>
            </a:endParaRPr>
          </a:p>
        </p:txBody>
      </p:sp>
      <p:sp>
        <p:nvSpPr>
          <p:cNvPr id="88066" name="Title 4"/>
          <p:cNvSpPr>
            <a:spLocks/>
          </p:cNvSpPr>
          <p:nvPr/>
        </p:nvSpPr>
        <p:spPr bwMode="auto">
          <a:xfrm>
            <a:off x="560388" y="287338"/>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US" sz="2000" b="1" dirty="0"/>
              <a:t>The effect of the settings in PSD curves. The manufacturer Typical PSD </a:t>
            </a:r>
            <a:r>
              <a:rPr lang="en-US" sz="2000" b="1" dirty="0" smtClean="0"/>
              <a:t>(</a:t>
            </a:r>
            <a:r>
              <a:rPr lang="en-US" sz="2000" b="1" dirty="0"/>
              <a:t>FLS EV hammer crusher </a:t>
            </a:r>
            <a:r>
              <a:rPr lang="en-US" sz="2000" b="1" dirty="0" smtClean="0"/>
              <a:t>family &amp; ThyssenKrupp)</a:t>
            </a:r>
            <a:endParaRPr lang="en-US" sz="2000" b="1" dirty="0"/>
          </a:p>
        </p:txBody>
      </p:sp>
      <p:pic>
        <p:nvPicPr>
          <p:cNvPr id="88067"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t="1852"/>
          <a:stretch>
            <a:fillRect/>
          </a:stretch>
        </p:blipFill>
        <p:spPr bwMode="auto">
          <a:xfrm>
            <a:off x="0" y="1628800"/>
            <a:ext cx="4665663" cy="4622800"/>
          </a:xfrm>
          <a:prstGeom prst="rect">
            <a:avLst/>
          </a:prstGeom>
          <a:noFill/>
          <a:ln w="9525">
            <a:noFill/>
            <a:miter lim="800000"/>
            <a:headEnd/>
            <a:tailEnd/>
          </a:ln>
        </p:spPr>
      </p:pic>
      <p:pic>
        <p:nvPicPr>
          <p:cNvPr id="8" name="Picture 7"/>
          <p:cNvPicPr>
            <a:picLocks noChangeAspect="1"/>
          </p:cNvPicPr>
          <p:nvPr/>
        </p:nvPicPr>
        <p:blipFill>
          <a:blip r:embed="rId3"/>
          <a:stretch>
            <a:fillRect/>
          </a:stretch>
        </p:blipFill>
        <p:spPr>
          <a:xfrm>
            <a:off x="4160912" y="1612973"/>
            <a:ext cx="5460983" cy="3453174"/>
          </a:xfrm>
          <a:prstGeom prst="rect">
            <a:avLst/>
          </a:prstGeom>
        </p:spPr>
      </p:pic>
      <p:sp>
        <p:nvSpPr>
          <p:cNvPr id="2" name="Footer Placeholder 1"/>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1"/>
          </p:nvPr>
        </p:nvSpPr>
        <p:spPr/>
        <p:txBody>
          <a:bodyPr/>
          <a:lstStyle/>
          <a:p>
            <a:pPr>
              <a:defRPr/>
            </a:pPr>
            <a:fld id="{2B4FCE47-EA89-4D41-902E-205BB4D96E6E}" type="slidenum">
              <a:rPr lang="en-US"/>
              <a:pPr>
                <a:defRPr/>
              </a:pPr>
              <a:t>43</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A4E431BC-B7BA-4AAA-885B-9F08940614CB}" type="slidenum">
              <a:rPr lang="en-US" sz="800">
                <a:latin typeface="+mn-lt"/>
              </a:rPr>
              <a:pPr algn="r">
                <a:defRPr/>
              </a:pPr>
              <a:t>43</a:t>
            </a:fld>
            <a:endParaRPr lang="en-US" sz="800">
              <a:latin typeface="+mn-lt"/>
            </a:endParaRPr>
          </a:p>
        </p:txBody>
      </p:sp>
      <p:sp>
        <p:nvSpPr>
          <p:cNvPr id="94210" name="Content Placeholder 3"/>
          <p:cNvSpPr>
            <a:spLocks/>
          </p:cNvSpPr>
          <p:nvPr/>
        </p:nvSpPr>
        <p:spPr bwMode="auto">
          <a:xfrm>
            <a:off x="560388" y="1412875"/>
            <a:ext cx="3529012" cy="5111750"/>
          </a:xfrm>
          <a:prstGeom prst="rect">
            <a:avLst/>
          </a:prstGeom>
          <a:noFill/>
          <a:ln w="9525">
            <a:noFill/>
            <a:miter lim="800000"/>
            <a:headEnd/>
            <a:tailEnd/>
          </a:ln>
        </p:spPr>
        <p:txBody>
          <a:bodyPr lIns="0" tIns="0" rIns="0" bIns="0"/>
          <a:lstStyle/>
          <a:p>
            <a:pPr marL="269875" indent="-269875" eaLnBrk="0" hangingPunct="0">
              <a:spcBef>
                <a:spcPts val="1200"/>
              </a:spcBef>
              <a:buClr>
                <a:schemeClr val="accent1"/>
              </a:buClr>
              <a:buFont typeface="Arial" charset="0"/>
              <a:buChar char="•"/>
            </a:pPr>
            <a:r>
              <a:rPr lang="en-US" dirty="0"/>
              <a:t>Only as primary stage</a:t>
            </a:r>
          </a:p>
          <a:p>
            <a:pPr marL="269875" indent="-269875" eaLnBrk="0" hangingPunct="0">
              <a:spcBef>
                <a:spcPts val="1200"/>
              </a:spcBef>
              <a:buClr>
                <a:schemeClr val="accent1"/>
              </a:buClr>
              <a:buFont typeface="Arial" charset="0"/>
              <a:buChar char="•"/>
            </a:pPr>
            <a:r>
              <a:rPr lang="en-US" dirty="0"/>
              <a:t>Product with little fines</a:t>
            </a:r>
          </a:p>
          <a:p>
            <a:pPr marL="269875" indent="-269875" eaLnBrk="0" hangingPunct="0">
              <a:spcBef>
                <a:spcPts val="1200"/>
              </a:spcBef>
              <a:buClr>
                <a:schemeClr val="accent1"/>
              </a:buClr>
              <a:buFont typeface="Arial" charset="0"/>
              <a:buChar char="•"/>
            </a:pPr>
            <a:r>
              <a:rPr lang="en-US" dirty="0"/>
              <a:t>CSS/OSS adjustments range depends on machine size</a:t>
            </a:r>
          </a:p>
          <a:p>
            <a:pPr marL="269875" indent="-269875" eaLnBrk="0" hangingPunct="0">
              <a:spcBef>
                <a:spcPts val="1200"/>
              </a:spcBef>
              <a:buClr>
                <a:schemeClr val="accent1"/>
              </a:buClr>
              <a:buFont typeface="Arial" charset="0"/>
              <a:buChar char="•"/>
            </a:pPr>
            <a:r>
              <a:rPr lang="en-US" dirty="0"/>
              <a:t>Secondary stage made with a cone crusher of hammer crusher</a:t>
            </a:r>
          </a:p>
          <a:p>
            <a:pPr marL="269875" indent="-269875" eaLnBrk="0" hangingPunct="0">
              <a:spcBef>
                <a:spcPts val="1200"/>
              </a:spcBef>
              <a:buClr>
                <a:schemeClr val="accent1"/>
              </a:buClr>
              <a:buFont typeface="Arial" charset="0"/>
              <a:buChar char="•"/>
            </a:pPr>
            <a:r>
              <a:rPr lang="en-US" dirty="0"/>
              <a:t>Crushing chambers always as full as possible to avoid fishy product and allow maximum utilization of  liners</a:t>
            </a:r>
          </a:p>
          <a:p>
            <a:pPr marL="269875" indent="-269875" eaLnBrk="0" hangingPunct="0">
              <a:spcBef>
                <a:spcPts val="1200"/>
              </a:spcBef>
              <a:buClr>
                <a:schemeClr val="accent1"/>
              </a:buClr>
              <a:buFont typeface="Arial" charset="0"/>
              <a:buNone/>
            </a:pPr>
            <a:endParaRPr lang="en-US" dirty="0"/>
          </a:p>
          <a:p>
            <a:pPr marL="269875" indent="-269875" eaLnBrk="0" hangingPunct="0">
              <a:spcBef>
                <a:spcPts val="1200"/>
              </a:spcBef>
              <a:buClr>
                <a:schemeClr val="accent1"/>
              </a:buClr>
              <a:buFont typeface="Arial" charset="0"/>
              <a:buChar char="•"/>
            </a:pPr>
            <a:endParaRPr lang="en-US" dirty="0"/>
          </a:p>
        </p:txBody>
      </p:sp>
      <p:sp>
        <p:nvSpPr>
          <p:cNvPr id="94211" name="Title 4"/>
          <p:cNvSpPr>
            <a:spLocks/>
          </p:cNvSpPr>
          <p:nvPr/>
        </p:nvSpPr>
        <p:spPr bwMode="auto">
          <a:xfrm>
            <a:off x="531813" y="301625"/>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US" sz="2400" b="1" dirty="0" smtClean="0"/>
              <a:t>The settings management; compressive </a:t>
            </a:r>
            <a:r>
              <a:rPr lang="en-US" sz="2400" b="1" dirty="0"/>
              <a:t>crushers</a:t>
            </a:r>
          </a:p>
        </p:txBody>
      </p:sp>
      <p:pic>
        <p:nvPicPr>
          <p:cNvPr id="6" name="Shape">
            <a:hlinkClick r:id="" action="ppaction://media"/>
          </p:cNvPr>
          <p:cNvPicPr>
            <a:picLocks noRot="1" noChangeAspect="1"/>
          </p:cNvPicPr>
          <p:nvPr>
            <a:videoFile r:link="rId1"/>
          </p:nvPr>
        </p:nvPicPr>
        <p:blipFill>
          <a:blip r:embed="rId3"/>
          <a:srcRect/>
          <a:stretch>
            <a:fillRect/>
          </a:stretch>
        </p:blipFill>
        <p:spPr bwMode="auto">
          <a:xfrm>
            <a:off x="3944938" y="1309688"/>
            <a:ext cx="3136900" cy="3089275"/>
          </a:xfrm>
          <a:prstGeom prst="rect">
            <a:avLst/>
          </a:prstGeom>
          <a:noFill/>
          <a:ln w="9525">
            <a:noFill/>
            <a:miter lim="800000"/>
            <a:headEnd/>
            <a:tailEnd/>
          </a:ln>
        </p:spPr>
      </p:pic>
      <p:pic>
        <p:nvPicPr>
          <p:cNvPr id="94213" name="Picture 2" descr="http://www.flsmidth.com/~/media/Images/Product-SubSection%20Pages/Crushing/gyratory-model-cutouts.ashx?w=365&amp;h=315&amp;as=1">
            <a:hlinkClick r:id="rId4"/>
          </p:cNvPr>
          <p:cNvPicPr>
            <a:picLocks noChangeAspect="1" noChangeArrowheads="1"/>
          </p:cNvPicPr>
          <p:nvPr/>
        </p:nvPicPr>
        <p:blipFill>
          <a:blip r:embed="rId5"/>
          <a:srcRect l="20036" r="18280"/>
          <a:stretch>
            <a:fillRect/>
          </a:stretch>
        </p:blipFill>
        <p:spPr bwMode="auto">
          <a:xfrm>
            <a:off x="7065963" y="1211263"/>
            <a:ext cx="2614612" cy="3657600"/>
          </a:xfrm>
          <a:prstGeom prst="rect">
            <a:avLst/>
          </a:prstGeom>
          <a:noFill/>
          <a:ln w="9525">
            <a:noFill/>
            <a:miter lim="800000"/>
            <a:headEnd/>
            <a:tailEnd/>
          </a:ln>
        </p:spPr>
      </p:pic>
      <p:sp>
        <p:nvSpPr>
          <p:cNvPr id="94214" name="TextBox 10"/>
          <p:cNvSpPr txBox="1">
            <a:spLocks noChangeArrowheads="1"/>
          </p:cNvSpPr>
          <p:nvPr/>
        </p:nvSpPr>
        <p:spPr bwMode="auto">
          <a:xfrm>
            <a:off x="3916363" y="5070475"/>
            <a:ext cx="2881312" cy="406400"/>
          </a:xfrm>
          <a:prstGeom prst="rect">
            <a:avLst/>
          </a:prstGeom>
          <a:noFill/>
          <a:ln w="9525">
            <a:solidFill>
              <a:srgbClr val="FF0000"/>
            </a:solidFill>
            <a:miter lim="800000"/>
            <a:headEnd/>
            <a:tailEnd/>
          </a:ln>
        </p:spPr>
        <p:txBody>
          <a:bodyPr>
            <a:spAutoFit/>
          </a:bodyPr>
          <a:lstStyle/>
          <a:p>
            <a:r>
              <a:rPr lang="en-US" sz="2000" b="1"/>
              <a:t>200 – 900 t/h</a:t>
            </a:r>
            <a:endParaRPr lang="en-US" sz="2000" baseline="-25000"/>
          </a:p>
        </p:txBody>
      </p:sp>
      <p:sp>
        <p:nvSpPr>
          <p:cNvPr id="94215" name="TextBox 12"/>
          <p:cNvSpPr txBox="1">
            <a:spLocks noChangeArrowheads="1"/>
          </p:cNvSpPr>
          <p:nvPr/>
        </p:nvSpPr>
        <p:spPr bwMode="auto">
          <a:xfrm>
            <a:off x="3916363" y="5535613"/>
            <a:ext cx="2881312" cy="406400"/>
          </a:xfrm>
          <a:prstGeom prst="rect">
            <a:avLst/>
          </a:prstGeom>
          <a:noFill/>
          <a:ln w="9525">
            <a:solidFill>
              <a:srgbClr val="FF0000"/>
            </a:solidFill>
            <a:miter lim="800000"/>
            <a:headEnd/>
            <a:tailEnd/>
          </a:ln>
        </p:spPr>
        <p:txBody>
          <a:bodyPr>
            <a:spAutoFit/>
          </a:bodyPr>
          <a:lstStyle/>
          <a:p>
            <a:r>
              <a:rPr lang="en-US" sz="2000" b="1"/>
              <a:t>Pmax= 1.3 – 2.5x CSS</a:t>
            </a:r>
            <a:endParaRPr lang="en-US" sz="2000" baseline="-25000"/>
          </a:p>
        </p:txBody>
      </p:sp>
      <p:sp>
        <p:nvSpPr>
          <p:cNvPr id="94216" name="TextBox 13"/>
          <p:cNvSpPr txBox="1">
            <a:spLocks noChangeArrowheads="1"/>
          </p:cNvSpPr>
          <p:nvPr/>
        </p:nvSpPr>
        <p:spPr bwMode="auto">
          <a:xfrm>
            <a:off x="3916363" y="6021388"/>
            <a:ext cx="2881312" cy="406400"/>
          </a:xfrm>
          <a:prstGeom prst="rect">
            <a:avLst/>
          </a:prstGeom>
          <a:noFill/>
          <a:ln w="9525">
            <a:solidFill>
              <a:srgbClr val="FF0000"/>
            </a:solidFill>
            <a:miter lim="800000"/>
            <a:headEnd/>
            <a:tailEnd/>
          </a:ln>
        </p:spPr>
        <p:txBody>
          <a:bodyPr>
            <a:spAutoFit/>
          </a:bodyPr>
          <a:lstStyle/>
          <a:p>
            <a:r>
              <a:rPr lang="en-US" sz="2000" b="1"/>
              <a:t>Product: 80%P</a:t>
            </a:r>
            <a:r>
              <a:rPr lang="en-US" sz="2000" b="1" baseline="-25000"/>
              <a:t>CSS</a:t>
            </a:r>
            <a:endParaRPr lang="en-US" sz="2000" baseline="-25000"/>
          </a:p>
        </p:txBody>
      </p:sp>
      <p:sp>
        <p:nvSpPr>
          <p:cNvPr id="94217" name="TextBox 16"/>
          <p:cNvSpPr txBox="1">
            <a:spLocks noChangeArrowheads="1"/>
          </p:cNvSpPr>
          <p:nvPr/>
        </p:nvSpPr>
        <p:spPr bwMode="auto">
          <a:xfrm>
            <a:off x="6797675" y="5070475"/>
            <a:ext cx="3024188" cy="406400"/>
          </a:xfrm>
          <a:prstGeom prst="rect">
            <a:avLst/>
          </a:prstGeom>
          <a:noFill/>
          <a:ln w="9525">
            <a:solidFill>
              <a:srgbClr val="FF0000"/>
            </a:solidFill>
            <a:miter lim="800000"/>
            <a:headEnd/>
            <a:tailEnd/>
          </a:ln>
        </p:spPr>
        <p:txBody>
          <a:bodyPr>
            <a:spAutoFit/>
          </a:bodyPr>
          <a:lstStyle/>
          <a:p>
            <a:r>
              <a:rPr lang="en-US" sz="2000" b="1"/>
              <a:t>600 – 8’000 t/h</a:t>
            </a:r>
            <a:endParaRPr lang="en-US" sz="2000" baseline="-25000"/>
          </a:p>
        </p:txBody>
      </p:sp>
      <p:sp>
        <p:nvSpPr>
          <p:cNvPr id="94218" name="TextBox 19"/>
          <p:cNvSpPr txBox="1">
            <a:spLocks noChangeArrowheads="1"/>
          </p:cNvSpPr>
          <p:nvPr/>
        </p:nvSpPr>
        <p:spPr bwMode="auto">
          <a:xfrm>
            <a:off x="6797675" y="5535613"/>
            <a:ext cx="3008313" cy="406400"/>
          </a:xfrm>
          <a:prstGeom prst="rect">
            <a:avLst/>
          </a:prstGeom>
          <a:noFill/>
          <a:ln w="9525">
            <a:solidFill>
              <a:srgbClr val="FF0000"/>
            </a:solidFill>
            <a:miter lim="800000"/>
            <a:headEnd/>
            <a:tailEnd/>
          </a:ln>
        </p:spPr>
        <p:txBody>
          <a:bodyPr>
            <a:spAutoFit/>
          </a:bodyPr>
          <a:lstStyle/>
          <a:p>
            <a:r>
              <a:rPr lang="en-US" sz="2000" b="1"/>
              <a:t>Pmax= ~ 2 x OSS</a:t>
            </a:r>
            <a:endParaRPr lang="en-US" sz="2000" baseline="-25000"/>
          </a:p>
        </p:txBody>
      </p:sp>
      <p:sp>
        <p:nvSpPr>
          <p:cNvPr id="14" name="TextBox 13"/>
          <p:cNvSpPr txBox="1">
            <a:spLocks noChangeArrowheads="1"/>
          </p:cNvSpPr>
          <p:nvPr/>
        </p:nvSpPr>
        <p:spPr bwMode="auto">
          <a:xfrm>
            <a:off x="6799263" y="6023355"/>
            <a:ext cx="2881312" cy="400110"/>
          </a:xfrm>
          <a:prstGeom prst="rect">
            <a:avLst/>
          </a:prstGeom>
          <a:noFill/>
          <a:ln w="9525">
            <a:solidFill>
              <a:srgbClr val="FF0000"/>
            </a:solidFill>
            <a:miter lim="800000"/>
            <a:headEnd/>
            <a:tailEnd/>
          </a:ln>
        </p:spPr>
        <p:txBody>
          <a:bodyPr>
            <a:spAutoFit/>
          </a:bodyPr>
          <a:lstStyle/>
          <a:p>
            <a:r>
              <a:rPr lang="en-US" sz="2000" b="1" dirty="0"/>
              <a:t>Product: </a:t>
            </a:r>
            <a:r>
              <a:rPr lang="en-US" sz="2000" b="1" dirty="0" smtClean="0"/>
              <a:t>Target = OSS</a:t>
            </a:r>
            <a:endParaRPr lang="en-US" sz="2000" baseline="-25000" dirty="0"/>
          </a:p>
        </p:txBody>
      </p:sp>
      <p:sp>
        <p:nvSpPr>
          <p:cNvPr id="2" name="Footer Placeholder 1"/>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5"/>
          <p:cNvSpPr>
            <a:spLocks noGrp="1"/>
          </p:cNvSpPr>
          <p:nvPr>
            <p:ph type="sldNum" sz="quarter" idx="11"/>
          </p:nvPr>
        </p:nvSpPr>
        <p:spPr/>
        <p:txBody>
          <a:bodyPr/>
          <a:lstStyle/>
          <a:p>
            <a:pPr>
              <a:defRPr/>
            </a:pPr>
            <a:fld id="{D75B2A0D-8F08-40AE-9D3D-678BCB419C04}" type="slidenum">
              <a:rPr lang="en-US"/>
              <a:pPr>
                <a:defRPr/>
              </a:pPr>
              <a:t>44</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08B207D6-ABB8-497F-AB05-3EFFB2CC905D}" type="slidenum">
              <a:rPr lang="en-US" sz="800">
                <a:latin typeface="+mn-lt"/>
              </a:rPr>
              <a:pPr algn="r">
                <a:defRPr/>
              </a:pPr>
              <a:t>44</a:t>
            </a:fld>
            <a:endParaRPr lang="en-US" sz="800">
              <a:latin typeface="+mn-lt"/>
            </a:endParaRPr>
          </a:p>
        </p:txBody>
      </p:sp>
      <p:sp>
        <p:nvSpPr>
          <p:cNvPr id="95234" name="Content Placeholder 3"/>
          <p:cNvSpPr>
            <a:spLocks/>
          </p:cNvSpPr>
          <p:nvPr/>
        </p:nvSpPr>
        <p:spPr bwMode="auto">
          <a:xfrm>
            <a:off x="546100" y="1254125"/>
            <a:ext cx="4248150" cy="5111750"/>
          </a:xfrm>
          <a:prstGeom prst="rect">
            <a:avLst/>
          </a:prstGeom>
          <a:noFill/>
          <a:ln w="9525">
            <a:noFill/>
            <a:miter lim="800000"/>
            <a:headEnd/>
            <a:tailEnd/>
          </a:ln>
        </p:spPr>
        <p:txBody>
          <a:bodyPr lIns="0" tIns="0" rIns="0" bIns="0"/>
          <a:lstStyle/>
          <a:p>
            <a:pPr marL="269875" indent="-269875" eaLnBrk="0" hangingPunct="0">
              <a:spcBef>
                <a:spcPts val="1200"/>
              </a:spcBef>
              <a:buClr>
                <a:schemeClr val="accent1"/>
              </a:buClr>
              <a:buFont typeface="Arial" charset="0"/>
              <a:buChar char="•"/>
            </a:pPr>
            <a:r>
              <a:rPr lang="en-GB" sz="2000"/>
              <a:t>For hard abrasive rock</a:t>
            </a:r>
          </a:p>
          <a:p>
            <a:pPr marL="269875" indent="-269875" eaLnBrk="0" hangingPunct="0">
              <a:spcBef>
                <a:spcPts val="1200"/>
              </a:spcBef>
              <a:buClr>
                <a:schemeClr val="accent1"/>
              </a:buClr>
              <a:buFont typeface="Arial" charset="0"/>
              <a:buChar char="•"/>
            </a:pPr>
            <a:r>
              <a:rPr lang="en-GB" sz="2000"/>
              <a:t>Does not require a feed hopper</a:t>
            </a:r>
          </a:p>
          <a:p>
            <a:pPr marL="269875" indent="-269875" eaLnBrk="0" hangingPunct="0">
              <a:spcBef>
                <a:spcPts val="1200"/>
              </a:spcBef>
              <a:buClr>
                <a:schemeClr val="accent1"/>
              </a:buClr>
              <a:buFont typeface="Arial" charset="0"/>
              <a:buChar char="•"/>
            </a:pPr>
            <a:r>
              <a:rPr lang="en-GB" sz="2000"/>
              <a:t>Can be choke fed from two sides</a:t>
            </a:r>
          </a:p>
          <a:p>
            <a:pPr marL="269875" indent="-269875" eaLnBrk="0" hangingPunct="0">
              <a:spcBef>
                <a:spcPts val="1200"/>
              </a:spcBef>
              <a:buClr>
                <a:schemeClr val="accent1"/>
              </a:buClr>
              <a:buFont typeface="Arial" charset="0"/>
              <a:buChar char="•"/>
            </a:pPr>
            <a:r>
              <a:rPr lang="en-GB" sz="2000"/>
              <a:t>Largest acceptable feed = Feed opening x 0.9</a:t>
            </a:r>
          </a:p>
          <a:p>
            <a:pPr marL="269875" indent="-269875" eaLnBrk="0" hangingPunct="0">
              <a:spcBef>
                <a:spcPts val="1200"/>
              </a:spcBef>
              <a:buClr>
                <a:schemeClr val="accent1"/>
              </a:buClr>
              <a:buFont typeface="Arial" charset="0"/>
              <a:buChar char="•"/>
            </a:pPr>
            <a:r>
              <a:rPr lang="en-GB" sz="2000"/>
              <a:t>Feed in direction of spider arms for material distribution</a:t>
            </a:r>
          </a:p>
        </p:txBody>
      </p:sp>
      <p:sp>
        <p:nvSpPr>
          <p:cNvPr id="95235" name="Title 1"/>
          <p:cNvSpPr>
            <a:spLocks/>
          </p:cNvSpPr>
          <p:nvPr/>
        </p:nvSpPr>
        <p:spPr bwMode="auto">
          <a:xfrm>
            <a:off x="546100" y="330200"/>
            <a:ext cx="8774113" cy="792163"/>
          </a:xfrm>
          <a:prstGeom prst="rect">
            <a:avLst/>
          </a:prstGeom>
          <a:noFill/>
          <a:ln w="9525">
            <a:noFill/>
            <a:miter lim="800000"/>
            <a:headEnd/>
            <a:tailEnd/>
          </a:ln>
        </p:spPr>
        <p:txBody>
          <a:bodyPr lIns="0" tIns="0" rIns="0" bIns="7200" anchor="b"/>
          <a:lstStyle/>
          <a:p>
            <a:pPr eaLnBrk="0" hangingPunct="0">
              <a:lnSpc>
                <a:spcPct val="95000"/>
              </a:lnSpc>
            </a:pPr>
            <a:r>
              <a:rPr lang="en-GB" sz="2400" b="1" dirty="0" smtClean="0"/>
              <a:t>The setting management; the gyratory </a:t>
            </a:r>
            <a:r>
              <a:rPr lang="en-GB" sz="2400" b="1" dirty="0"/>
              <a:t>crusher</a:t>
            </a:r>
          </a:p>
        </p:txBody>
      </p:sp>
      <p:pic>
        <p:nvPicPr>
          <p:cNvPr id="95236" name="Picture 2" descr="D:\Users\hpolske\AppData\Local\Temp\SNAGHTML151cc2b.PNG"/>
          <p:cNvPicPr>
            <a:picLocks noChangeAspect="1" noChangeArrowheads="1"/>
          </p:cNvPicPr>
          <p:nvPr/>
        </p:nvPicPr>
        <p:blipFill>
          <a:blip r:embed="rId2"/>
          <a:srcRect/>
          <a:stretch>
            <a:fillRect/>
          </a:stretch>
        </p:blipFill>
        <p:spPr bwMode="auto">
          <a:xfrm>
            <a:off x="5053013" y="1628775"/>
            <a:ext cx="4560887" cy="3683000"/>
          </a:xfrm>
          <a:prstGeom prst="rect">
            <a:avLst/>
          </a:prstGeom>
          <a:noFill/>
          <a:ln w="9525">
            <a:noFill/>
            <a:miter lim="800000"/>
            <a:headEnd/>
            <a:tailEnd/>
          </a:ln>
        </p:spPr>
      </p:pic>
      <p:cxnSp>
        <p:nvCxnSpPr>
          <p:cNvPr id="6" name="Straight Arrow Connector 5"/>
          <p:cNvCxnSpPr>
            <a:cxnSpLocks noChangeShapeType="1"/>
          </p:cNvCxnSpPr>
          <p:nvPr/>
        </p:nvCxnSpPr>
        <p:spPr bwMode="auto">
          <a:xfrm>
            <a:off x="6072188" y="2771775"/>
            <a:ext cx="454025" cy="0"/>
          </a:xfrm>
          <a:prstGeom prst="straightConnector1">
            <a:avLst/>
          </a:prstGeom>
          <a:noFill/>
          <a:ln w="38100" algn="ctr">
            <a:solidFill>
              <a:schemeClr val="accent2"/>
            </a:solidFill>
            <a:round/>
            <a:headEnd type="triangle" w="med" len="med"/>
            <a:tailEnd type="triangle" w="med" len="med"/>
          </a:ln>
        </p:spPr>
      </p:cxnSp>
      <p:cxnSp>
        <p:nvCxnSpPr>
          <p:cNvPr id="8" name="Straight Arrow Connector 7"/>
          <p:cNvCxnSpPr>
            <a:cxnSpLocks noChangeShapeType="1"/>
          </p:cNvCxnSpPr>
          <p:nvPr/>
        </p:nvCxnSpPr>
        <p:spPr bwMode="auto">
          <a:xfrm>
            <a:off x="6299200" y="3721100"/>
            <a:ext cx="852488" cy="0"/>
          </a:xfrm>
          <a:prstGeom prst="straightConnector1">
            <a:avLst/>
          </a:prstGeom>
          <a:noFill/>
          <a:ln w="38100" algn="ctr">
            <a:solidFill>
              <a:schemeClr val="accent2"/>
            </a:solidFill>
            <a:round/>
            <a:headEnd type="triangle" w="med" len="med"/>
            <a:tailEnd type="triangle" w="med" len="med"/>
          </a:ln>
        </p:spPr>
      </p:cxnSp>
      <p:sp>
        <p:nvSpPr>
          <p:cNvPr id="15" name="TextBox 14"/>
          <p:cNvSpPr txBox="1">
            <a:spLocks noChangeArrowheads="1"/>
          </p:cNvSpPr>
          <p:nvPr/>
        </p:nvSpPr>
        <p:spPr bwMode="auto">
          <a:xfrm>
            <a:off x="6076950" y="2768600"/>
            <a:ext cx="454025" cy="366713"/>
          </a:xfrm>
          <a:prstGeom prst="rect">
            <a:avLst/>
          </a:prstGeom>
          <a:noFill/>
          <a:ln w="12700">
            <a:noFill/>
            <a:miter lim="800000"/>
            <a:headEnd/>
            <a:tailEnd/>
          </a:ln>
        </p:spPr>
        <p:txBody>
          <a:bodyPr>
            <a:spAutoFit/>
          </a:bodyPr>
          <a:lstStyle/>
          <a:p>
            <a:r>
              <a:rPr lang="en-GB">
                <a:solidFill>
                  <a:schemeClr val="accent2"/>
                </a:solidFill>
              </a:rPr>
              <a:t>42</a:t>
            </a:r>
          </a:p>
        </p:txBody>
      </p:sp>
      <p:sp>
        <p:nvSpPr>
          <p:cNvPr id="18" name="TextBox 17"/>
          <p:cNvSpPr txBox="1">
            <a:spLocks noChangeArrowheads="1"/>
          </p:cNvSpPr>
          <p:nvPr/>
        </p:nvSpPr>
        <p:spPr bwMode="auto">
          <a:xfrm>
            <a:off x="6494463" y="3352800"/>
            <a:ext cx="455612" cy="366713"/>
          </a:xfrm>
          <a:prstGeom prst="rect">
            <a:avLst/>
          </a:prstGeom>
          <a:noFill/>
          <a:ln w="12700">
            <a:noFill/>
            <a:miter lim="800000"/>
            <a:headEnd/>
            <a:tailEnd/>
          </a:ln>
        </p:spPr>
        <p:txBody>
          <a:bodyPr>
            <a:spAutoFit/>
          </a:bodyPr>
          <a:lstStyle/>
          <a:p>
            <a:r>
              <a:rPr lang="en-GB">
                <a:solidFill>
                  <a:schemeClr val="accent2"/>
                </a:solidFill>
              </a:rPr>
              <a:t>65</a:t>
            </a:r>
          </a:p>
        </p:txBody>
      </p:sp>
      <p:grpSp>
        <p:nvGrpSpPr>
          <p:cNvPr id="95241" name="Group 19"/>
          <p:cNvGrpSpPr>
            <a:grpSpLocks/>
          </p:cNvGrpSpPr>
          <p:nvPr/>
        </p:nvGrpSpPr>
        <p:grpSpPr bwMode="auto">
          <a:xfrm>
            <a:off x="1928813" y="4652963"/>
            <a:ext cx="1998662" cy="1462087"/>
            <a:chOff x="2784" y="2544"/>
            <a:chExt cx="2219" cy="1632"/>
          </a:xfrm>
        </p:grpSpPr>
        <p:sp>
          <p:nvSpPr>
            <p:cNvPr id="95244" name="Oval 6"/>
            <p:cNvSpPr>
              <a:spLocks noChangeArrowheads="1"/>
            </p:cNvSpPr>
            <p:nvPr/>
          </p:nvSpPr>
          <p:spPr bwMode="auto">
            <a:xfrm>
              <a:off x="2784" y="2544"/>
              <a:ext cx="1728" cy="1632"/>
            </a:xfrm>
            <a:prstGeom prst="ellipse">
              <a:avLst/>
            </a:prstGeom>
            <a:solidFill>
              <a:schemeClr val="bg2"/>
            </a:solidFill>
            <a:ln w="38100">
              <a:solidFill>
                <a:schemeClr val="tx1"/>
              </a:solidFill>
              <a:round/>
              <a:headEnd/>
              <a:tailEnd/>
            </a:ln>
          </p:spPr>
          <p:txBody>
            <a:bodyPr wrap="none" anchor="ctr"/>
            <a:lstStyle/>
            <a:p>
              <a:endParaRPr lang="en-GB"/>
            </a:p>
          </p:txBody>
        </p:sp>
        <p:sp>
          <p:nvSpPr>
            <p:cNvPr id="19" name="Oval 7"/>
            <p:cNvSpPr>
              <a:spLocks noChangeArrowheads="1"/>
            </p:cNvSpPr>
            <p:nvPr/>
          </p:nvSpPr>
          <p:spPr bwMode="auto">
            <a:xfrm>
              <a:off x="3408" y="3120"/>
              <a:ext cx="479" cy="480"/>
            </a:xfrm>
            <a:prstGeom prst="ellipse">
              <a:avLst/>
            </a:prstGeom>
            <a:solidFill>
              <a:schemeClr val="bg2">
                <a:lumMod val="50000"/>
              </a:schemeClr>
            </a:solidFill>
            <a:ln w="9525">
              <a:solidFill>
                <a:schemeClr val="tx1"/>
              </a:solidFill>
              <a:round/>
              <a:headEnd/>
              <a:tailEnd/>
            </a:ln>
            <a:effectLst/>
            <a:extLst/>
          </p:spPr>
          <p:txBody>
            <a:bodyPr wrap="none" anchor="ctr"/>
            <a:lstStyle/>
            <a:p>
              <a:pPr fontAlgn="auto">
                <a:spcBef>
                  <a:spcPts val="0"/>
                </a:spcBef>
                <a:spcAft>
                  <a:spcPts val="0"/>
                </a:spcAft>
                <a:defRPr/>
              </a:pPr>
              <a:endParaRPr lang="en-GB" dirty="0">
                <a:latin typeface="+mn-lt"/>
                <a:cs typeface="+mn-cs"/>
              </a:endParaRPr>
            </a:p>
          </p:txBody>
        </p:sp>
        <p:sp>
          <p:nvSpPr>
            <p:cNvPr id="20" name="Rectangle 8"/>
            <p:cNvSpPr>
              <a:spLocks noChangeArrowheads="1"/>
            </p:cNvSpPr>
            <p:nvPr/>
          </p:nvSpPr>
          <p:spPr bwMode="auto">
            <a:xfrm>
              <a:off x="3505" y="2544"/>
              <a:ext cx="287" cy="624"/>
            </a:xfrm>
            <a:prstGeom prst="rect">
              <a:avLst/>
            </a:prstGeom>
            <a:solidFill>
              <a:schemeClr val="bg2">
                <a:lumMod val="50000"/>
              </a:schemeClr>
            </a:solidFill>
            <a:ln w="9525">
              <a:solidFill>
                <a:schemeClr val="tx1"/>
              </a:solidFill>
              <a:miter lim="800000"/>
              <a:headEnd/>
              <a:tailEnd/>
            </a:ln>
            <a:effectLst/>
            <a:extLst/>
          </p:spPr>
          <p:txBody>
            <a:bodyPr wrap="none" anchor="ctr"/>
            <a:lstStyle/>
            <a:p>
              <a:pPr fontAlgn="auto">
                <a:spcBef>
                  <a:spcPts val="0"/>
                </a:spcBef>
                <a:spcAft>
                  <a:spcPts val="0"/>
                </a:spcAft>
                <a:defRPr/>
              </a:pPr>
              <a:endParaRPr lang="en-GB" dirty="0">
                <a:latin typeface="+mn-lt"/>
                <a:cs typeface="+mn-cs"/>
              </a:endParaRPr>
            </a:p>
          </p:txBody>
        </p:sp>
        <p:sp>
          <p:nvSpPr>
            <p:cNvPr id="22" name="Rectangle 9"/>
            <p:cNvSpPr>
              <a:spLocks noChangeArrowheads="1"/>
            </p:cNvSpPr>
            <p:nvPr/>
          </p:nvSpPr>
          <p:spPr bwMode="auto">
            <a:xfrm>
              <a:off x="3505" y="3552"/>
              <a:ext cx="287" cy="624"/>
            </a:xfrm>
            <a:prstGeom prst="rect">
              <a:avLst/>
            </a:prstGeom>
            <a:solidFill>
              <a:schemeClr val="bg2">
                <a:lumMod val="50000"/>
              </a:schemeClr>
            </a:solidFill>
            <a:ln w="9525">
              <a:solidFill>
                <a:schemeClr val="tx1"/>
              </a:solidFill>
              <a:miter lim="800000"/>
              <a:headEnd/>
              <a:tailEnd/>
            </a:ln>
            <a:effectLst/>
            <a:extLst/>
          </p:spPr>
          <p:txBody>
            <a:bodyPr wrap="none" anchor="ctr"/>
            <a:lstStyle/>
            <a:p>
              <a:pPr fontAlgn="auto">
                <a:spcBef>
                  <a:spcPts val="0"/>
                </a:spcBef>
                <a:spcAft>
                  <a:spcPts val="0"/>
                </a:spcAft>
                <a:defRPr/>
              </a:pPr>
              <a:endParaRPr lang="en-GB" dirty="0">
                <a:latin typeface="+mn-lt"/>
                <a:cs typeface="+mn-cs"/>
              </a:endParaRPr>
            </a:p>
          </p:txBody>
        </p:sp>
        <p:sp>
          <p:nvSpPr>
            <p:cNvPr id="95248" name="Line 10"/>
            <p:cNvSpPr>
              <a:spLocks noChangeShapeType="1"/>
            </p:cNvSpPr>
            <p:nvPr/>
          </p:nvSpPr>
          <p:spPr bwMode="auto">
            <a:xfrm>
              <a:off x="3888" y="3360"/>
              <a:ext cx="624" cy="0"/>
            </a:xfrm>
            <a:prstGeom prst="line">
              <a:avLst/>
            </a:prstGeom>
            <a:noFill/>
            <a:ln w="9525">
              <a:solidFill>
                <a:schemeClr val="accent2"/>
              </a:solidFill>
              <a:round/>
              <a:headEnd type="triangle" w="med" len="med"/>
              <a:tailEnd type="triangle" w="med" len="med"/>
            </a:ln>
          </p:spPr>
          <p:txBody>
            <a:bodyPr wrap="none" anchor="ctr"/>
            <a:lstStyle/>
            <a:p>
              <a:endParaRPr lang="de-DE"/>
            </a:p>
          </p:txBody>
        </p:sp>
        <p:sp>
          <p:nvSpPr>
            <p:cNvPr id="95249" name="Text Box 11"/>
            <p:cNvSpPr txBox="1">
              <a:spLocks noChangeArrowheads="1"/>
            </p:cNvSpPr>
            <p:nvPr/>
          </p:nvSpPr>
          <p:spPr bwMode="auto">
            <a:xfrm>
              <a:off x="3840" y="3423"/>
              <a:ext cx="1163" cy="716"/>
            </a:xfrm>
            <a:prstGeom prst="rect">
              <a:avLst/>
            </a:prstGeom>
            <a:noFill/>
            <a:ln w="9525">
              <a:noFill/>
              <a:miter lim="800000"/>
              <a:headEnd/>
              <a:tailEnd/>
            </a:ln>
          </p:spPr>
          <p:txBody>
            <a:bodyPr wrap="none">
              <a:spAutoFit/>
            </a:bodyPr>
            <a:lstStyle/>
            <a:p>
              <a:r>
                <a:rPr lang="en-GB">
                  <a:solidFill>
                    <a:srgbClr val="FF0000"/>
                  </a:solidFill>
                </a:rPr>
                <a:t>Feed</a:t>
              </a:r>
            </a:p>
            <a:p>
              <a:r>
                <a:rPr lang="en-GB">
                  <a:solidFill>
                    <a:srgbClr val="FF0000"/>
                  </a:solidFill>
                </a:rPr>
                <a:t>Opening</a:t>
              </a:r>
            </a:p>
          </p:txBody>
        </p:sp>
      </p:grpSp>
      <p:sp>
        <p:nvSpPr>
          <p:cNvPr id="5" name="TextBox 4"/>
          <p:cNvSpPr txBox="1">
            <a:spLocks noChangeArrowheads="1"/>
          </p:cNvSpPr>
          <p:nvPr/>
        </p:nvSpPr>
        <p:spPr bwMode="auto">
          <a:xfrm>
            <a:off x="5692775" y="5399088"/>
            <a:ext cx="3244850" cy="915987"/>
          </a:xfrm>
          <a:prstGeom prst="rect">
            <a:avLst/>
          </a:prstGeom>
          <a:noFill/>
          <a:ln w="9525">
            <a:noFill/>
            <a:miter lim="800000"/>
            <a:headEnd/>
            <a:tailEnd/>
          </a:ln>
        </p:spPr>
        <p:txBody>
          <a:bodyPr wrap="none">
            <a:spAutoFit/>
          </a:bodyPr>
          <a:lstStyle/>
          <a:p>
            <a:r>
              <a:rPr lang="en-GB"/>
              <a:t>Nomenclature example: 42-65</a:t>
            </a:r>
          </a:p>
          <a:p>
            <a:r>
              <a:rPr lang="en-GB"/>
              <a:t>- 42’’ feed opening</a:t>
            </a:r>
          </a:p>
          <a:p>
            <a:r>
              <a:rPr lang="en-GB"/>
              <a:t>- 65’’ largest shaft diameter</a:t>
            </a:r>
          </a:p>
        </p:txBody>
      </p:sp>
      <p:sp>
        <p:nvSpPr>
          <p:cNvPr id="2" name="Footer Placeholder 1"/>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1"/>
          </p:nvPr>
        </p:nvSpPr>
        <p:spPr/>
        <p:txBody>
          <a:bodyPr/>
          <a:lstStyle/>
          <a:p>
            <a:pPr>
              <a:defRPr/>
            </a:pPr>
            <a:fld id="{E12C2891-CFC6-4CD4-9390-083631CE983C}" type="slidenum">
              <a:rPr lang="en-US"/>
              <a:pPr>
                <a:defRPr/>
              </a:pPr>
              <a:t>45</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345D8E27-E7D3-43F7-96E2-1CB2A30066CC}" type="slidenum">
              <a:rPr lang="en-US" sz="800">
                <a:latin typeface="+mn-lt"/>
              </a:rPr>
              <a:pPr algn="r">
                <a:defRPr/>
              </a:pPr>
              <a:t>45</a:t>
            </a:fld>
            <a:endParaRPr lang="en-US" sz="800">
              <a:latin typeface="+mn-lt"/>
            </a:endParaRPr>
          </a:p>
        </p:txBody>
      </p:sp>
      <p:sp>
        <p:nvSpPr>
          <p:cNvPr id="97282" name="Content Placeholder 9"/>
          <p:cNvSpPr>
            <a:spLocks/>
          </p:cNvSpPr>
          <p:nvPr/>
        </p:nvSpPr>
        <p:spPr bwMode="auto">
          <a:xfrm>
            <a:off x="5097463" y="1339850"/>
            <a:ext cx="4248150" cy="5111750"/>
          </a:xfrm>
          <a:prstGeom prst="rect">
            <a:avLst/>
          </a:prstGeom>
          <a:noFill/>
          <a:ln w="9525">
            <a:noFill/>
            <a:miter lim="800000"/>
            <a:headEnd/>
            <a:tailEnd/>
          </a:ln>
        </p:spPr>
        <p:txBody>
          <a:bodyPr lIns="0" tIns="0" rIns="0" bIns="0"/>
          <a:lstStyle/>
          <a:p>
            <a:pPr marL="269875" indent="-269875" eaLnBrk="0" hangingPunct="0">
              <a:spcBef>
                <a:spcPts val="1200"/>
              </a:spcBef>
              <a:buClr>
                <a:schemeClr val="accent1"/>
              </a:buClr>
              <a:buFont typeface="Arial" charset="0"/>
              <a:buChar char="•"/>
            </a:pPr>
            <a:r>
              <a:rPr lang="en-GB" sz="2000"/>
              <a:t>With screw</a:t>
            </a:r>
          </a:p>
        </p:txBody>
      </p:sp>
      <p:sp>
        <p:nvSpPr>
          <p:cNvPr id="97283" name="Content Placeholder 2"/>
          <p:cNvSpPr>
            <a:spLocks/>
          </p:cNvSpPr>
          <p:nvPr/>
        </p:nvSpPr>
        <p:spPr bwMode="auto">
          <a:xfrm>
            <a:off x="560388" y="1339850"/>
            <a:ext cx="4248150" cy="5111750"/>
          </a:xfrm>
          <a:prstGeom prst="rect">
            <a:avLst/>
          </a:prstGeom>
          <a:noFill/>
          <a:ln w="9525">
            <a:noFill/>
            <a:miter lim="800000"/>
            <a:headEnd/>
            <a:tailEnd/>
          </a:ln>
        </p:spPr>
        <p:txBody>
          <a:bodyPr lIns="0" tIns="0" rIns="0" bIns="0"/>
          <a:lstStyle/>
          <a:p>
            <a:pPr marL="269875" indent="-269875" eaLnBrk="0" hangingPunct="0">
              <a:spcBef>
                <a:spcPts val="1200"/>
              </a:spcBef>
              <a:buClr>
                <a:schemeClr val="accent1"/>
              </a:buClr>
              <a:buFont typeface="Arial" charset="0"/>
              <a:buChar char="•"/>
            </a:pPr>
            <a:r>
              <a:rPr lang="en-GB" sz="2000"/>
              <a:t>With hydroset</a:t>
            </a:r>
          </a:p>
        </p:txBody>
      </p:sp>
      <p:sp>
        <p:nvSpPr>
          <p:cNvPr id="97284" name="Title 1"/>
          <p:cNvSpPr>
            <a:spLocks/>
          </p:cNvSpPr>
          <p:nvPr/>
        </p:nvSpPr>
        <p:spPr bwMode="auto">
          <a:xfrm>
            <a:off x="560388" y="330200"/>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GB" sz="2400" b="1" dirty="0"/>
              <a:t>Gyratory crusher settings</a:t>
            </a:r>
          </a:p>
        </p:txBody>
      </p:sp>
      <p:pic>
        <p:nvPicPr>
          <p:cNvPr id="97285"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t="15965" b="5766"/>
          <a:stretch>
            <a:fillRect/>
          </a:stretch>
        </p:blipFill>
        <p:spPr bwMode="auto">
          <a:xfrm>
            <a:off x="920750" y="2122488"/>
            <a:ext cx="4092575" cy="3981450"/>
          </a:xfrm>
          <a:prstGeom prst="rect">
            <a:avLst/>
          </a:prstGeom>
          <a:noFill/>
          <a:ln w="9525">
            <a:noFill/>
            <a:miter lim="800000"/>
            <a:headEnd/>
            <a:tailEnd/>
          </a:ln>
        </p:spPr>
      </p:pic>
      <p:pic>
        <p:nvPicPr>
          <p:cNvPr id="97287" name="Picture 8"/>
          <p:cNvPicPr>
            <a:picLocks noChangeAspect="1"/>
          </p:cNvPicPr>
          <p:nvPr/>
        </p:nvPicPr>
        <p:blipFill>
          <a:blip r:embed="rId3"/>
          <a:srcRect/>
          <a:stretch>
            <a:fillRect/>
          </a:stretch>
        </p:blipFill>
        <p:spPr bwMode="auto">
          <a:xfrm>
            <a:off x="5457825" y="2047875"/>
            <a:ext cx="3654425" cy="3706813"/>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SPREAD Settat May 2016</a:t>
            </a:r>
            <a:endParaRPr lang="en-US"/>
          </a:p>
        </p:txBody>
      </p:sp>
      <p:sp>
        <p:nvSpPr>
          <p:cNvPr id="3" name="Slide Number Placeholder 2"/>
          <p:cNvSpPr>
            <a:spLocks noGrp="1"/>
          </p:cNvSpPr>
          <p:nvPr>
            <p:ph type="sldNum" sz="quarter" idx="11"/>
          </p:nvPr>
        </p:nvSpPr>
        <p:spPr/>
        <p:txBody>
          <a:bodyPr/>
          <a:lstStyle/>
          <a:p>
            <a:pPr>
              <a:defRPr/>
            </a:pPr>
            <a:fld id="{B89FE986-D90E-474E-BF4C-8E8FE5DAC88D}" type="slidenum">
              <a:rPr lang="en-US" smtClean="0"/>
              <a:pPr>
                <a:defRPr/>
              </a:pPr>
              <a:t>46</a:t>
            </a:fld>
            <a:endParaRPr lang="en-US" dirty="0"/>
          </a:p>
        </p:txBody>
      </p:sp>
      <p:pic>
        <p:nvPicPr>
          <p:cNvPr id="162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4910" y="1228138"/>
            <a:ext cx="3776836" cy="5228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4"/>
          <p:cNvSpPr>
            <a:spLocks/>
          </p:cNvSpPr>
          <p:nvPr/>
        </p:nvSpPr>
        <p:spPr bwMode="auto">
          <a:xfrm>
            <a:off x="560388" y="301625"/>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US" sz="2400" b="1" dirty="0" smtClean="0"/>
              <a:t>The effect of the settings in PSD curves. The manufacturer Typical </a:t>
            </a:r>
            <a:r>
              <a:rPr lang="en-US" sz="2400" b="1" dirty="0"/>
              <a:t>PSD (Metso)</a:t>
            </a:r>
          </a:p>
        </p:txBody>
      </p:sp>
    </p:spTree>
    <p:extLst>
      <p:ext uri="{BB962C8B-B14F-4D97-AF65-F5344CB8AC3E}">
        <p14:creationId xmlns:p14="http://schemas.microsoft.com/office/powerpoint/2010/main" val="89616447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1"/>
          </p:nvPr>
        </p:nvSpPr>
        <p:spPr/>
        <p:txBody>
          <a:bodyPr/>
          <a:lstStyle/>
          <a:p>
            <a:pPr>
              <a:defRPr/>
            </a:pPr>
            <a:fld id="{5E6D0A3C-AC50-4C31-A9D3-BFDF1DD95BF2}" type="slidenum">
              <a:rPr lang="en-US"/>
              <a:pPr>
                <a:defRPr/>
              </a:pPr>
              <a:t>47</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EE2E8DDD-9A0B-4BDA-B4BF-57CCF7AD8052}" type="slidenum">
              <a:rPr lang="en-US" sz="800">
                <a:latin typeface="+mn-lt"/>
              </a:rPr>
              <a:pPr algn="r">
                <a:defRPr/>
              </a:pPr>
              <a:t>47</a:t>
            </a:fld>
            <a:endParaRPr lang="en-US" sz="800">
              <a:latin typeface="+mn-lt"/>
            </a:endParaRPr>
          </a:p>
        </p:txBody>
      </p:sp>
      <p:sp>
        <p:nvSpPr>
          <p:cNvPr id="4" name="Content Placeholder 3"/>
          <p:cNvSpPr>
            <a:spLocks/>
          </p:cNvSpPr>
          <p:nvPr/>
        </p:nvSpPr>
        <p:spPr bwMode="auto">
          <a:xfrm>
            <a:off x="560388" y="1352550"/>
            <a:ext cx="8785225" cy="5113338"/>
          </a:xfrm>
          <a:prstGeom prst="rect">
            <a:avLst/>
          </a:prstGeom>
          <a:noFill/>
          <a:ln w="9525">
            <a:noFill/>
            <a:miter lim="800000"/>
            <a:headEnd/>
            <a:tailEnd/>
          </a:ln>
        </p:spPr>
        <p:txBody>
          <a:bodyPr lIns="0" tIns="0" rIns="0" bIns="0"/>
          <a:lstStyle/>
          <a:p>
            <a:pPr marL="269875" indent="-269875" eaLnBrk="0" hangingPunct="0">
              <a:spcBef>
                <a:spcPts val="1200"/>
              </a:spcBef>
              <a:buClr>
                <a:schemeClr val="accent1"/>
              </a:buClr>
              <a:buFont typeface="Arial" charset="0"/>
              <a:buChar char="•"/>
            </a:pPr>
            <a:r>
              <a:rPr lang="en-GB" sz="2000"/>
              <a:t>For secondary / tertiary applications</a:t>
            </a:r>
          </a:p>
          <a:p>
            <a:pPr marL="269875" indent="-269875" eaLnBrk="0" hangingPunct="0">
              <a:spcBef>
                <a:spcPts val="1200"/>
              </a:spcBef>
              <a:buClr>
                <a:schemeClr val="accent1"/>
              </a:buClr>
              <a:buFont typeface="Arial" charset="0"/>
              <a:buChar char="•"/>
            </a:pPr>
            <a:r>
              <a:rPr lang="en-GB" sz="2000"/>
              <a:t>Two types</a:t>
            </a:r>
          </a:p>
          <a:p>
            <a:pPr marL="269875" indent="-269875" eaLnBrk="0" hangingPunct="0">
              <a:spcBef>
                <a:spcPts val="1200"/>
              </a:spcBef>
              <a:buClr>
                <a:schemeClr val="accent1"/>
              </a:buClr>
              <a:buFont typeface="Arial" charset="0"/>
              <a:buChar char="•"/>
            </a:pPr>
            <a:endParaRPr lang="en-GB" sz="2000"/>
          </a:p>
          <a:p>
            <a:pPr marL="534988" lvl="1" indent="-265113" eaLnBrk="0" hangingPunct="0">
              <a:spcBef>
                <a:spcPts val="1200"/>
              </a:spcBef>
              <a:buClr>
                <a:schemeClr val="accent1"/>
              </a:buClr>
              <a:buFont typeface="Arial" charset="0"/>
              <a:buChar char="•"/>
            </a:pPr>
            <a:r>
              <a:rPr lang="en-GB"/>
              <a:t>Hydrocone</a:t>
            </a:r>
          </a:p>
          <a:p>
            <a:pPr marL="820738" lvl="2" indent="-284163" eaLnBrk="0" hangingPunct="0">
              <a:spcBef>
                <a:spcPts val="900"/>
              </a:spcBef>
              <a:buClr>
                <a:schemeClr val="accent1"/>
              </a:buClr>
              <a:buFont typeface="Arial" charset="0"/>
              <a:buChar char="•"/>
            </a:pPr>
            <a:r>
              <a:rPr lang="en-GB" sz="1600"/>
              <a:t>Basically a small gyratory crusher</a:t>
            </a:r>
          </a:p>
          <a:p>
            <a:pPr marL="534988" lvl="1" indent="-265113" eaLnBrk="0" hangingPunct="0">
              <a:spcBef>
                <a:spcPts val="1200"/>
              </a:spcBef>
              <a:buClr>
                <a:schemeClr val="accent1"/>
              </a:buClr>
              <a:buFont typeface="Arial" charset="0"/>
              <a:buChar char="•"/>
            </a:pPr>
            <a:endParaRPr lang="en-GB"/>
          </a:p>
          <a:p>
            <a:pPr marL="534988" lvl="1" indent="-265113" eaLnBrk="0" hangingPunct="0">
              <a:spcBef>
                <a:spcPts val="1200"/>
              </a:spcBef>
              <a:buClr>
                <a:schemeClr val="accent1"/>
              </a:buClr>
              <a:buFont typeface="Arial" charset="0"/>
              <a:buChar char="•"/>
            </a:pPr>
            <a:endParaRPr lang="en-GB"/>
          </a:p>
          <a:p>
            <a:pPr marL="534988" lvl="1" indent="-265113" eaLnBrk="0" hangingPunct="0">
              <a:spcBef>
                <a:spcPts val="1200"/>
              </a:spcBef>
              <a:buClr>
                <a:schemeClr val="accent1"/>
              </a:buClr>
              <a:buFont typeface="Arial" charset="0"/>
              <a:buChar char="•"/>
            </a:pPr>
            <a:r>
              <a:rPr lang="en-GB"/>
              <a:t>Symons type</a:t>
            </a:r>
          </a:p>
          <a:p>
            <a:pPr marL="820738" lvl="2" indent="-284163" eaLnBrk="0" hangingPunct="0">
              <a:spcBef>
                <a:spcPts val="900"/>
              </a:spcBef>
              <a:buClr>
                <a:schemeClr val="accent1"/>
              </a:buClr>
              <a:buFont typeface="Arial" charset="0"/>
              <a:buChar char="•"/>
            </a:pPr>
            <a:r>
              <a:rPr lang="en-GB" sz="1600"/>
              <a:t>Different movement &amp; setting</a:t>
            </a:r>
          </a:p>
        </p:txBody>
      </p:sp>
      <p:sp>
        <p:nvSpPr>
          <p:cNvPr id="99331" name="Title 4"/>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GB" sz="2400" b="1"/>
              <a:t>Cone crusher types</a:t>
            </a:r>
          </a:p>
        </p:txBody>
      </p:sp>
      <p:sp>
        <p:nvSpPr>
          <p:cNvPr id="99332" name="TextBox 5"/>
          <p:cNvSpPr txBox="1">
            <a:spLocks noChangeArrowheads="1"/>
          </p:cNvSpPr>
          <p:nvPr/>
        </p:nvSpPr>
        <p:spPr bwMode="auto">
          <a:xfrm>
            <a:off x="7910513" y="636588"/>
            <a:ext cx="1363662" cy="396875"/>
          </a:xfrm>
          <a:prstGeom prst="rect">
            <a:avLst/>
          </a:prstGeom>
          <a:solidFill>
            <a:schemeClr val="tx2"/>
          </a:solidFill>
          <a:ln w="9525">
            <a:noFill/>
            <a:miter lim="800000"/>
            <a:headEnd/>
            <a:tailEnd/>
          </a:ln>
        </p:spPr>
        <p:txBody>
          <a:bodyPr>
            <a:spAutoFit/>
          </a:bodyPr>
          <a:lstStyle/>
          <a:p>
            <a:pPr algn="ctr"/>
            <a:r>
              <a:rPr lang="en-GB" sz="2000">
                <a:solidFill>
                  <a:schemeClr val="bg1"/>
                </a:solidFill>
              </a:rPr>
              <a:t>Cone</a:t>
            </a:r>
          </a:p>
        </p:txBody>
      </p:sp>
      <p:pic>
        <p:nvPicPr>
          <p:cNvPr id="1126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169025" y="1700213"/>
            <a:ext cx="2209800" cy="2233612"/>
          </a:xfrm>
          <a:prstGeom prst="rect">
            <a:avLst/>
          </a:prstGeom>
          <a:noFill/>
          <a:ln w="9525">
            <a:noFill/>
            <a:miter lim="800000"/>
            <a:headEnd/>
            <a:tailEnd/>
          </a:ln>
        </p:spPr>
      </p:pic>
      <p:pic>
        <p:nvPicPr>
          <p:cNvPr id="11267"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168900" y="3924300"/>
            <a:ext cx="4056063" cy="2522538"/>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266"/>
                                        </p:tgtEl>
                                        <p:attrNameLst>
                                          <p:attrName>style.visibility</p:attrName>
                                        </p:attrNameLst>
                                      </p:cBhvr>
                                      <p:to>
                                        <p:strVal val="visible"/>
                                      </p:to>
                                    </p:set>
                                    <p:animEffect transition="in" filter="fade">
                                      <p:cBhvr>
                                        <p:cTn id="13" dur="500"/>
                                        <p:tgtEl>
                                          <p:spTgt spid="1126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7" end="7"/>
                                            </p:txEl>
                                          </p:spTgt>
                                        </p:tgtEl>
                                        <p:attrNameLst>
                                          <p:attrName>style.visibility</p:attrName>
                                        </p:attrNameLst>
                                      </p:cBhvr>
                                      <p:to>
                                        <p:strVal val="visible"/>
                                      </p:to>
                                    </p:set>
                                    <p:animEffect transition="in" filter="fade">
                                      <p:cBhvr>
                                        <p:cTn id="18" dur="500"/>
                                        <p:tgtEl>
                                          <p:spTgt spid="4">
                                            <p:txEl>
                                              <p:pRg st="7" end="7"/>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animEffect transition="in" filter="fade">
                                      <p:cBhvr>
                                        <p:cTn id="21" dur="500"/>
                                        <p:tgtEl>
                                          <p:spTgt spid="4">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267"/>
                                        </p:tgtEl>
                                        <p:attrNameLst>
                                          <p:attrName>style.visibility</p:attrName>
                                        </p:attrNameLst>
                                      </p:cBhvr>
                                      <p:to>
                                        <p:strVal val="visible"/>
                                      </p:to>
                                    </p:set>
                                    <p:animEffect transition="in" filter="fade">
                                      <p:cBhvr>
                                        <p:cTn id="24" dur="500"/>
                                        <p:tgtEl>
                                          <p:spTgt spid="1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1"/>
          </p:nvPr>
        </p:nvSpPr>
        <p:spPr/>
        <p:txBody>
          <a:bodyPr/>
          <a:lstStyle/>
          <a:p>
            <a:pPr>
              <a:defRPr/>
            </a:pPr>
            <a:fld id="{DEB249B9-7C2D-439E-8A9E-A7E152D0B360}" type="slidenum">
              <a:rPr lang="en-US"/>
              <a:pPr>
                <a:defRPr/>
              </a:pPr>
              <a:t>48</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866936F9-613A-4EA1-A14A-C79867A270E0}" type="slidenum">
              <a:rPr lang="en-US" sz="800">
                <a:latin typeface="+mn-lt"/>
              </a:rPr>
              <a:pPr algn="r">
                <a:defRPr/>
              </a:pPr>
              <a:t>48</a:t>
            </a:fld>
            <a:endParaRPr lang="en-US" sz="800">
              <a:latin typeface="+mn-lt"/>
            </a:endParaRPr>
          </a:p>
        </p:txBody>
      </p:sp>
      <p:sp>
        <p:nvSpPr>
          <p:cNvPr id="100354" name="Title 1"/>
          <p:cNvSpPr>
            <a:spLocks/>
          </p:cNvSpPr>
          <p:nvPr/>
        </p:nvSpPr>
        <p:spPr bwMode="auto">
          <a:xfrm>
            <a:off x="560388" y="330200"/>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GB" sz="2400" b="1"/>
              <a:t>Symons type cone crusher</a:t>
            </a:r>
          </a:p>
        </p:txBody>
      </p:sp>
      <p:pic>
        <p:nvPicPr>
          <p:cNvPr id="100355"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360613" y="1341438"/>
            <a:ext cx="4835525" cy="5102225"/>
          </a:xfrm>
          <a:prstGeom prst="rect">
            <a:avLst/>
          </a:prstGeom>
          <a:noFill/>
          <a:ln w="9525">
            <a:noFill/>
            <a:miter lim="800000"/>
            <a:headEnd/>
            <a:tailEnd/>
          </a:ln>
        </p:spPr>
      </p:pic>
      <p:sp>
        <p:nvSpPr>
          <p:cNvPr id="100356" name="TextBox 8"/>
          <p:cNvSpPr txBox="1">
            <a:spLocks noChangeArrowheads="1"/>
          </p:cNvSpPr>
          <p:nvPr/>
        </p:nvSpPr>
        <p:spPr bwMode="auto">
          <a:xfrm>
            <a:off x="7910513" y="622300"/>
            <a:ext cx="1363662" cy="396875"/>
          </a:xfrm>
          <a:prstGeom prst="rect">
            <a:avLst/>
          </a:prstGeom>
          <a:solidFill>
            <a:schemeClr val="tx2"/>
          </a:solidFill>
          <a:ln w="9525">
            <a:noFill/>
            <a:miter lim="800000"/>
            <a:headEnd/>
            <a:tailEnd/>
          </a:ln>
        </p:spPr>
        <p:txBody>
          <a:bodyPr>
            <a:spAutoFit/>
          </a:bodyPr>
          <a:lstStyle/>
          <a:p>
            <a:pPr algn="ctr"/>
            <a:r>
              <a:rPr lang="en-GB" sz="2000">
                <a:solidFill>
                  <a:schemeClr val="bg1"/>
                </a:solidFill>
              </a:rPr>
              <a:t>Cone</a:t>
            </a:r>
          </a:p>
        </p:txBody>
      </p:sp>
      <p:sp>
        <p:nvSpPr>
          <p:cNvPr id="2" name="Footer Placeholder 1"/>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1"/>
          </p:nvPr>
        </p:nvSpPr>
        <p:spPr/>
        <p:txBody>
          <a:bodyPr/>
          <a:lstStyle/>
          <a:p>
            <a:pPr>
              <a:defRPr/>
            </a:pPr>
            <a:fld id="{8CDD642E-697F-472F-9054-712C0A4087A0}" type="slidenum">
              <a:rPr lang="en-US"/>
              <a:pPr>
                <a:defRPr/>
              </a:pPr>
              <a:t>49</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232829EA-B57B-41C6-990C-798485D09C8D}" type="slidenum">
              <a:rPr lang="en-US" sz="800">
                <a:latin typeface="+mn-lt"/>
              </a:rPr>
              <a:pPr algn="r">
                <a:defRPr/>
              </a:pPr>
              <a:t>49</a:t>
            </a:fld>
            <a:endParaRPr lang="en-US" sz="800">
              <a:latin typeface="+mn-lt"/>
            </a:endParaRPr>
          </a:p>
        </p:txBody>
      </p:sp>
      <p:sp>
        <p:nvSpPr>
          <p:cNvPr id="101378" name="Title 5"/>
          <p:cNvSpPr>
            <a:spLocks/>
          </p:cNvSpPr>
          <p:nvPr/>
        </p:nvSpPr>
        <p:spPr bwMode="auto">
          <a:xfrm>
            <a:off x="560388" y="301625"/>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US" sz="2400" b="1" dirty="0"/>
              <a:t>Typical design of a cone crusher, example for HP crusher type from Metso</a:t>
            </a:r>
          </a:p>
        </p:txBody>
      </p:sp>
      <p:sp>
        <p:nvSpPr>
          <p:cNvPr id="101379" name="TextBox 8"/>
          <p:cNvSpPr txBox="1">
            <a:spLocks noChangeArrowheads="1"/>
          </p:cNvSpPr>
          <p:nvPr/>
        </p:nvSpPr>
        <p:spPr bwMode="auto">
          <a:xfrm>
            <a:off x="6101405" y="2708920"/>
            <a:ext cx="2879725" cy="400050"/>
          </a:xfrm>
          <a:prstGeom prst="rect">
            <a:avLst/>
          </a:prstGeom>
          <a:noFill/>
          <a:ln w="9525">
            <a:solidFill>
              <a:srgbClr val="FF0000"/>
            </a:solidFill>
            <a:miter lim="800000"/>
            <a:headEnd/>
            <a:tailEnd/>
          </a:ln>
        </p:spPr>
        <p:txBody>
          <a:bodyPr>
            <a:spAutoFit/>
          </a:bodyPr>
          <a:lstStyle/>
          <a:p>
            <a:r>
              <a:rPr lang="en-US" sz="2000" b="1"/>
              <a:t>Pmax= 1.3 – 2.5x CSS</a:t>
            </a:r>
            <a:endParaRPr lang="en-US" sz="2000" baseline="-25000"/>
          </a:p>
        </p:txBody>
      </p:sp>
      <p:sp>
        <p:nvSpPr>
          <p:cNvPr id="101380" name="TextBox 7"/>
          <p:cNvSpPr txBox="1">
            <a:spLocks noChangeArrowheads="1"/>
          </p:cNvSpPr>
          <p:nvPr/>
        </p:nvSpPr>
        <p:spPr bwMode="auto">
          <a:xfrm>
            <a:off x="6105525" y="2133600"/>
            <a:ext cx="2879725" cy="406400"/>
          </a:xfrm>
          <a:prstGeom prst="rect">
            <a:avLst/>
          </a:prstGeom>
          <a:noFill/>
          <a:ln w="9525">
            <a:solidFill>
              <a:schemeClr val="accent2"/>
            </a:solidFill>
            <a:miter lim="800000"/>
            <a:headEnd/>
            <a:tailEnd/>
          </a:ln>
        </p:spPr>
        <p:txBody>
          <a:bodyPr>
            <a:spAutoFit/>
          </a:bodyPr>
          <a:lstStyle/>
          <a:p>
            <a:r>
              <a:rPr lang="en-US" sz="2000" b="1"/>
              <a:t>50 – 800 t/h</a:t>
            </a:r>
            <a:endParaRPr lang="en-US" sz="2000" baseline="-25000"/>
          </a:p>
        </p:txBody>
      </p:sp>
      <p:sp>
        <p:nvSpPr>
          <p:cNvPr id="101381" name="TextBox 9"/>
          <p:cNvSpPr txBox="1">
            <a:spLocks noChangeArrowheads="1"/>
          </p:cNvSpPr>
          <p:nvPr/>
        </p:nvSpPr>
        <p:spPr bwMode="auto">
          <a:xfrm>
            <a:off x="6124269" y="3212976"/>
            <a:ext cx="2879725" cy="400050"/>
          </a:xfrm>
          <a:prstGeom prst="rect">
            <a:avLst/>
          </a:prstGeom>
          <a:noFill/>
          <a:ln w="9525">
            <a:solidFill>
              <a:srgbClr val="FF0000"/>
            </a:solidFill>
            <a:miter lim="800000"/>
            <a:headEnd/>
            <a:tailEnd/>
          </a:ln>
        </p:spPr>
        <p:txBody>
          <a:bodyPr>
            <a:spAutoFit/>
          </a:bodyPr>
          <a:lstStyle/>
          <a:p>
            <a:r>
              <a:rPr lang="en-US" sz="2000" b="1"/>
              <a:t>Product: 80%P</a:t>
            </a:r>
            <a:r>
              <a:rPr lang="en-US" sz="2000" b="1" baseline="-25000"/>
              <a:t>CSS</a:t>
            </a:r>
            <a:endParaRPr lang="en-US" sz="2000" baseline="-25000"/>
          </a:p>
        </p:txBody>
      </p:sp>
      <p:pic>
        <p:nvPicPr>
          <p:cNvPr id="101382"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00025" y="1341438"/>
            <a:ext cx="5824538" cy="4327525"/>
          </a:xfrm>
          <a:prstGeom prst="rect">
            <a:avLst/>
          </a:prstGeom>
          <a:noFill/>
          <a:ln w="9525">
            <a:noFill/>
            <a:miter lim="800000"/>
            <a:headEnd/>
            <a:tailEnd/>
          </a:ln>
        </p:spPr>
      </p:pic>
      <p:sp>
        <p:nvSpPr>
          <p:cNvPr id="101383" name="TextBox 12"/>
          <p:cNvSpPr txBox="1">
            <a:spLocks noChangeArrowheads="1"/>
          </p:cNvSpPr>
          <p:nvPr/>
        </p:nvSpPr>
        <p:spPr bwMode="auto">
          <a:xfrm>
            <a:off x="1495425" y="3257550"/>
            <a:ext cx="727075" cy="396875"/>
          </a:xfrm>
          <a:prstGeom prst="rect">
            <a:avLst/>
          </a:prstGeom>
          <a:noFill/>
          <a:ln w="9525">
            <a:noFill/>
            <a:miter lim="800000"/>
            <a:headEnd/>
            <a:tailEnd/>
          </a:ln>
        </p:spPr>
        <p:txBody>
          <a:bodyPr>
            <a:spAutoFit/>
          </a:bodyPr>
          <a:lstStyle/>
          <a:p>
            <a:r>
              <a:rPr lang="en-US" sz="2000" b="1">
                <a:solidFill>
                  <a:schemeClr val="accent2"/>
                </a:solidFill>
              </a:rPr>
              <a:t>CSS</a:t>
            </a:r>
          </a:p>
        </p:txBody>
      </p:sp>
      <p:sp>
        <p:nvSpPr>
          <p:cNvPr id="2" name="Footer Placeholder 1"/>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1"/>
          </p:nvPr>
        </p:nvSpPr>
        <p:spPr/>
        <p:txBody>
          <a:bodyPr/>
          <a:lstStyle/>
          <a:p>
            <a:pPr>
              <a:defRPr/>
            </a:pPr>
            <a:fld id="{AC1CC2E5-501D-476F-A7CB-FC9968BF971D}" type="slidenum">
              <a:rPr lang="en-US"/>
              <a:pPr>
                <a:defRPr/>
              </a:pPr>
              <a:t>5</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B212304A-B7F7-4585-BF34-75F1C8705C80}" type="slidenum">
              <a:rPr lang="en-US" sz="800">
                <a:latin typeface="+mn-lt"/>
              </a:rPr>
              <a:pPr algn="r">
                <a:defRPr/>
              </a:pPr>
              <a:t>5</a:t>
            </a:fld>
            <a:endParaRPr lang="en-US" sz="800">
              <a:latin typeface="+mn-lt"/>
            </a:endParaRPr>
          </a:p>
        </p:txBody>
      </p:sp>
      <p:sp>
        <p:nvSpPr>
          <p:cNvPr id="20482" name="Title 3"/>
          <p:cNvSpPr>
            <a:spLocks/>
          </p:cNvSpPr>
          <p:nvPr/>
        </p:nvSpPr>
        <p:spPr bwMode="auto">
          <a:xfrm>
            <a:off x="560388" y="315913"/>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US" sz="2400" b="1" dirty="0"/>
              <a:t>…</a:t>
            </a:r>
            <a:r>
              <a:rPr lang="en-US" sz="2400" b="1" dirty="0" smtClean="0"/>
              <a:t>and the last </a:t>
            </a:r>
            <a:r>
              <a:rPr lang="en-US" sz="2400" b="1" dirty="0" err="1" smtClean="0"/>
              <a:t>step,the</a:t>
            </a:r>
            <a:r>
              <a:rPr lang="en-US" sz="2400" b="1" dirty="0" smtClean="0"/>
              <a:t> </a:t>
            </a:r>
            <a:r>
              <a:rPr lang="en-US" sz="2400" b="1" dirty="0"/>
              <a:t>raw mill system … </a:t>
            </a:r>
          </a:p>
        </p:txBody>
      </p:sp>
      <p:sp>
        <p:nvSpPr>
          <p:cNvPr id="20483" name="AutoShape 32"/>
          <p:cNvSpPr>
            <a:spLocks/>
          </p:cNvSpPr>
          <p:nvPr/>
        </p:nvSpPr>
        <p:spPr bwMode="auto">
          <a:xfrm>
            <a:off x="3729038" y="3268663"/>
            <a:ext cx="2049462" cy="522287"/>
          </a:xfrm>
          <a:prstGeom prst="accentBorderCallout1">
            <a:avLst>
              <a:gd name="adj1" fmla="val 25440"/>
              <a:gd name="adj2" fmla="val 105287"/>
              <a:gd name="adj3" fmla="val -63653"/>
              <a:gd name="adj4" fmla="val 148537"/>
            </a:avLst>
          </a:prstGeom>
          <a:solidFill>
            <a:schemeClr val="bg1"/>
          </a:solidFill>
          <a:ln w="19050">
            <a:solidFill>
              <a:schemeClr val="accent1"/>
            </a:solidFill>
            <a:miter lim="800000"/>
            <a:headEnd/>
            <a:tailEnd/>
          </a:ln>
        </p:spPr>
        <p:txBody>
          <a:bodyPr anchor="ctr"/>
          <a:lstStyle/>
          <a:p>
            <a:r>
              <a:rPr lang="en-US"/>
              <a:t>Grinding</a:t>
            </a:r>
          </a:p>
        </p:txBody>
      </p:sp>
      <p:pic>
        <p:nvPicPr>
          <p:cNvPr id="2" name="Picture 9"/>
          <p:cNvPicPr>
            <a:picLocks noChangeAspect="1" noChangeArrowheads="1"/>
          </p:cNvPicPr>
          <p:nvPr/>
        </p:nvPicPr>
        <p:blipFill>
          <a:blip r:embed="rId2" cstate="email">
            <a:extLst>
              <a:ext uri="{28A0092B-C50C-407E-A947-70E740481C1C}">
                <a14:useLocalDpi xmlns:a14="http://schemas.microsoft.com/office/drawing/2010/main"/>
              </a:ext>
            </a:extLst>
          </a:blip>
          <a:srcRect l="8646" t="24348" r="27083" b="15884"/>
          <a:stretch>
            <a:fillRect/>
          </a:stretch>
        </p:blipFill>
        <p:spPr bwMode="auto">
          <a:xfrm>
            <a:off x="1812925" y="3827463"/>
            <a:ext cx="3527425" cy="2624137"/>
          </a:xfrm>
          <a:prstGeom prst="rect">
            <a:avLst/>
          </a:prstGeom>
          <a:noFill/>
          <a:ln w="9525">
            <a:noFill/>
            <a:miter lim="800000"/>
            <a:headEnd/>
            <a:tailEnd/>
          </a:ln>
        </p:spPr>
      </p:pic>
      <p:pic>
        <p:nvPicPr>
          <p:cNvPr id="20485" name="Content Placeholder 18"/>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12913" y="1200150"/>
            <a:ext cx="8135937" cy="1966913"/>
          </a:xfrm>
          <a:prstGeom prst="rect">
            <a:avLst/>
          </a:prstGeom>
          <a:noFill/>
          <a:ln w="9525">
            <a:noFill/>
            <a:miter lim="800000"/>
            <a:headEnd/>
            <a:tailEnd/>
          </a:ln>
        </p:spPr>
      </p:pic>
      <p:sp>
        <p:nvSpPr>
          <p:cNvPr id="20486" name="Content Placeholder 4"/>
          <p:cNvSpPr txBox="1">
            <a:spLocks/>
          </p:cNvSpPr>
          <p:nvPr/>
        </p:nvSpPr>
        <p:spPr bwMode="auto">
          <a:xfrm>
            <a:off x="5673725" y="4391025"/>
            <a:ext cx="4032250" cy="1152525"/>
          </a:xfrm>
          <a:prstGeom prst="rect">
            <a:avLst/>
          </a:prstGeom>
          <a:noFill/>
          <a:ln w="9525">
            <a:solidFill>
              <a:srgbClr val="FF0000"/>
            </a:solidFill>
            <a:miter lim="800000"/>
            <a:headEnd/>
            <a:tailEnd/>
          </a:ln>
        </p:spPr>
        <p:txBody>
          <a:bodyPr lIns="0" tIns="0" rIns="0" bIns="0"/>
          <a:lstStyle/>
          <a:p>
            <a:pPr marL="265113" indent="-265113">
              <a:spcBef>
                <a:spcPts val="575"/>
              </a:spcBef>
              <a:spcAft>
                <a:spcPts val="863"/>
              </a:spcAft>
              <a:buClr>
                <a:srgbClr val="FF0000"/>
              </a:buClr>
              <a:buFont typeface="Arial" charset="0"/>
              <a:buChar char="•"/>
            </a:pPr>
            <a:r>
              <a:rPr lang="en-US" sz="2200"/>
              <a:t>Product size after the raw mill is defined by:</a:t>
            </a:r>
          </a:p>
          <a:p>
            <a:pPr marL="538163" lvl="1" indent="-273050">
              <a:buClr>
                <a:srgbClr val="FF0000"/>
              </a:buClr>
              <a:buSzPct val="60000"/>
              <a:buFont typeface="Webdings" pitchFamily="18" charset="2"/>
              <a:buChar char=""/>
            </a:pPr>
            <a:r>
              <a:rPr lang="en-US" sz="2000"/>
              <a:t>Raw meal burnability</a:t>
            </a:r>
          </a:p>
          <a:p>
            <a:pPr marL="895350" lvl="2" indent="-179388">
              <a:spcBef>
                <a:spcPts val="725"/>
              </a:spcBef>
              <a:buClr>
                <a:srgbClr val="FF0000"/>
              </a:buClr>
              <a:buFont typeface="Arial" charset="0"/>
              <a:buChar char="-"/>
            </a:pPr>
            <a:endParaRPr lang="de-CH"/>
          </a:p>
        </p:txBody>
      </p:sp>
      <p:sp>
        <p:nvSpPr>
          <p:cNvPr id="3" name="Footer Placeholder 2"/>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SPREAD Settat May 2016</a:t>
            </a:r>
            <a:endParaRPr lang="en-US"/>
          </a:p>
        </p:txBody>
      </p:sp>
      <p:sp>
        <p:nvSpPr>
          <p:cNvPr id="3" name="Slide Number Placeholder 2"/>
          <p:cNvSpPr>
            <a:spLocks noGrp="1"/>
          </p:cNvSpPr>
          <p:nvPr>
            <p:ph type="sldNum" sz="quarter" idx="11"/>
          </p:nvPr>
        </p:nvSpPr>
        <p:spPr/>
        <p:txBody>
          <a:bodyPr/>
          <a:lstStyle/>
          <a:p>
            <a:pPr>
              <a:defRPr/>
            </a:pPr>
            <a:fld id="{B89FE986-D90E-474E-BF4C-8E8FE5DAC88D}" type="slidenum">
              <a:rPr lang="en-US" smtClean="0"/>
              <a:pPr>
                <a:defRPr/>
              </a:pPr>
              <a:t>50</a:t>
            </a:fld>
            <a:endParaRPr lang="en-US" dirty="0"/>
          </a:p>
        </p:txBody>
      </p:sp>
      <p:pic>
        <p:nvPicPr>
          <p:cNvPr id="4" name="Picture 3"/>
          <p:cNvPicPr>
            <a:picLocks noChangeAspect="1"/>
          </p:cNvPicPr>
          <p:nvPr/>
        </p:nvPicPr>
        <p:blipFill>
          <a:blip r:embed="rId2"/>
          <a:stretch>
            <a:fillRect/>
          </a:stretch>
        </p:blipFill>
        <p:spPr>
          <a:xfrm>
            <a:off x="1568624" y="1700808"/>
            <a:ext cx="6594449" cy="4269482"/>
          </a:xfrm>
          <a:prstGeom prst="rect">
            <a:avLst/>
          </a:prstGeom>
        </p:spPr>
      </p:pic>
      <p:sp>
        <p:nvSpPr>
          <p:cNvPr id="6" name="Title 4"/>
          <p:cNvSpPr>
            <a:spLocks/>
          </p:cNvSpPr>
          <p:nvPr/>
        </p:nvSpPr>
        <p:spPr bwMode="auto">
          <a:xfrm>
            <a:off x="560388" y="287338"/>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US" sz="2000" b="1" dirty="0"/>
              <a:t>The effect of the settings in PSD curves. The manufacturer Typical PSD </a:t>
            </a:r>
            <a:r>
              <a:rPr lang="en-US" sz="2000" b="1" dirty="0" smtClean="0"/>
              <a:t>(Metso)</a:t>
            </a:r>
            <a:endParaRPr lang="en-US" sz="2000" b="1" dirty="0"/>
          </a:p>
        </p:txBody>
      </p:sp>
    </p:spTree>
    <p:extLst>
      <p:ext uri="{BB962C8B-B14F-4D97-AF65-F5344CB8AC3E}">
        <p14:creationId xmlns:p14="http://schemas.microsoft.com/office/powerpoint/2010/main" val="2315434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1"/>
          </p:nvPr>
        </p:nvSpPr>
        <p:spPr/>
        <p:txBody>
          <a:bodyPr/>
          <a:lstStyle/>
          <a:p>
            <a:pPr>
              <a:defRPr/>
            </a:pPr>
            <a:fld id="{899ED3A3-B37E-4C7B-A471-029965914321}" type="slidenum">
              <a:rPr lang="en-US"/>
              <a:pPr>
                <a:defRPr/>
              </a:pPr>
              <a:t>51</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DEBF1818-DE92-4093-9EF0-10C95B17BDD8}" type="slidenum">
              <a:rPr lang="en-US" sz="800">
                <a:latin typeface="+mn-lt"/>
              </a:rPr>
              <a:pPr algn="r">
                <a:defRPr/>
              </a:pPr>
              <a:t>51</a:t>
            </a:fld>
            <a:endParaRPr lang="en-US" sz="800">
              <a:latin typeface="+mn-lt"/>
            </a:endParaRPr>
          </a:p>
        </p:txBody>
      </p:sp>
      <p:sp>
        <p:nvSpPr>
          <p:cNvPr id="110594" name="Title 1"/>
          <p:cNvSpPr>
            <a:spLocks/>
          </p:cNvSpPr>
          <p:nvPr/>
        </p:nvSpPr>
        <p:spPr bwMode="auto">
          <a:xfrm>
            <a:off x="560388" y="358775"/>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GB" sz="2400" b="1" dirty="0" smtClean="0"/>
              <a:t>The setting management; Double </a:t>
            </a:r>
            <a:r>
              <a:rPr lang="en-GB" sz="2400" b="1" dirty="0"/>
              <a:t>roller crusher</a:t>
            </a:r>
          </a:p>
        </p:txBody>
      </p:sp>
      <p:pic>
        <p:nvPicPr>
          <p:cNvPr id="110595" name="Picture 2"/>
          <p:cNvPicPr>
            <a:picLocks noChangeAspect="1" noChangeArrowheads="1"/>
          </p:cNvPicPr>
          <p:nvPr/>
        </p:nvPicPr>
        <p:blipFill>
          <a:blip r:embed="rId2"/>
          <a:srcRect/>
          <a:stretch>
            <a:fillRect/>
          </a:stretch>
        </p:blipFill>
        <p:spPr bwMode="auto">
          <a:xfrm>
            <a:off x="820738" y="1341438"/>
            <a:ext cx="7913687" cy="4838700"/>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SPREAD Settat May 2016</a:t>
            </a:r>
            <a:endParaRPr lang="en-US"/>
          </a:p>
        </p:txBody>
      </p:sp>
      <p:sp>
        <p:nvSpPr>
          <p:cNvPr id="3" name="Slide Number Placeholder 2"/>
          <p:cNvSpPr>
            <a:spLocks noGrp="1"/>
          </p:cNvSpPr>
          <p:nvPr>
            <p:ph type="sldNum" sz="quarter" idx="11"/>
          </p:nvPr>
        </p:nvSpPr>
        <p:spPr/>
        <p:txBody>
          <a:bodyPr/>
          <a:lstStyle/>
          <a:p>
            <a:pPr>
              <a:defRPr/>
            </a:pPr>
            <a:fld id="{B89FE986-D90E-474E-BF4C-8E8FE5DAC88D}" type="slidenum">
              <a:rPr lang="en-US" smtClean="0"/>
              <a:pPr>
                <a:defRPr/>
              </a:pPr>
              <a:t>52</a:t>
            </a:fld>
            <a:endParaRPr lang="en-US" dirty="0"/>
          </a:p>
        </p:txBody>
      </p:sp>
      <p:pic>
        <p:nvPicPr>
          <p:cNvPr id="155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6576" y="1522637"/>
            <a:ext cx="7560840" cy="4438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a:spLocks/>
          </p:cNvSpPr>
          <p:nvPr/>
        </p:nvSpPr>
        <p:spPr bwMode="auto">
          <a:xfrm>
            <a:off x="560388" y="358775"/>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GB" sz="2400" b="1" dirty="0" smtClean="0"/>
              <a:t>The setting management; Double </a:t>
            </a:r>
            <a:r>
              <a:rPr lang="en-GB" sz="2400" b="1" dirty="0"/>
              <a:t>roller crusher</a:t>
            </a:r>
          </a:p>
        </p:txBody>
      </p:sp>
      <p:sp>
        <p:nvSpPr>
          <p:cNvPr id="7" name="TextBox 8"/>
          <p:cNvSpPr txBox="1">
            <a:spLocks noChangeArrowheads="1"/>
          </p:cNvSpPr>
          <p:nvPr/>
        </p:nvSpPr>
        <p:spPr bwMode="auto">
          <a:xfrm>
            <a:off x="6560039" y="1268760"/>
            <a:ext cx="2879725" cy="400110"/>
          </a:xfrm>
          <a:prstGeom prst="rect">
            <a:avLst/>
          </a:prstGeom>
          <a:noFill/>
          <a:ln w="9525">
            <a:solidFill>
              <a:srgbClr val="FF0000"/>
            </a:solidFill>
            <a:miter lim="800000"/>
            <a:headEnd/>
            <a:tailEnd/>
          </a:ln>
        </p:spPr>
        <p:txBody>
          <a:bodyPr>
            <a:spAutoFit/>
          </a:bodyPr>
          <a:lstStyle/>
          <a:p>
            <a:r>
              <a:rPr lang="en-US" sz="2000" b="1" dirty="0" err="1"/>
              <a:t>Pmax</a:t>
            </a:r>
            <a:r>
              <a:rPr lang="en-US" sz="2000" b="1" dirty="0"/>
              <a:t>= </a:t>
            </a:r>
            <a:r>
              <a:rPr lang="en-US" sz="2000" b="1" dirty="0" smtClean="0"/>
              <a:t>1.2 </a:t>
            </a:r>
            <a:r>
              <a:rPr lang="en-US" sz="2000" b="1" dirty="0"/>
              <a:t>– </a:t>
            </a:r>
            <a:r>
              <a:rPr lang="en-US" sz="2000" b="1" dirty="0" smtClean="0"/>
              <a:t>1.3 x Gap</a:t>
            </a:r>
            <a:endParaRPr lang="en-US" sz="2000" baseline="-25000" dirty="0"/>
          </a:p>
        </p:txBody>
      </p:sp>
      <p:sp>
        <p:nvSpPr>
          <p:cNvPr id="8" name="TextBox 9"/>
          <p:cNvSpPr txBox="1">
            <a:spLocks noChangeArrowheads="1"/>
          </p:cNvSpPr>
          <p:nvPr/>
        </p:nvSpPr>
        <p:spPr bwMode="auto">
          <a:xfrm>
            <a:off x="6560040" y="1772816"/>
            <a:ext cx="2879725" cy="400050"/>
          </a:xfrm>
          <a:prstGeom prst="rect">
            <a:avLst/>
          </a:prstGeom>
          <a:noFill/>
          <a:ln w="9525">
            <a:solidFill>
              <a:srgbClr val="FF0000"/>
            </a:solidFill>
            <a:miter lim="800000"/>
            <a:headEnd/>
            <a:tailEnd/>
          </a:ln>
        </p:spPr>
        <p:txBody>
          <a:bodyPr>
            <a:spAutoFit/>
          </a:bodyPr>
          <a:lstStyle/>
          <a:p>
            <a:r>
              <a:rPr lang="en-US" sz="2000" b="1" dirty="0"/>
              <a:t>Product: </a:t>
            </a:r>
            <a:r>
              <a:rPr lang="en-US" sz="2000" b="1" dirty="0" smtClean="0"/>
              <a:t>80%P</a:t>
            </a:r>
            <a:r>
              <a:rPr lang="en-US" sz="2000" b="1" baseline="-25000" dirty="0" smtClean="0"/>
              <a:t>gap</a:t>
            </a:r>
            <a:endParaRPr lang="en-US" sz="2000" baseline="-25000" dirty="0"/>
          </a:p>
        </p:txBody>
      </p:sp>
    </p:spTree>
    <p:extLst>
      <p:ext uri="{BB962C8B-B14F-4D97-AF65-F5344CB8AC3E}">
        <p14:creationId xmlns:p14="http://schemas.microsoft.com/office/powerpoint/2010/main" val="9571880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SPREAD Settat May 2016</a:t>
            </a:r>
            <a:endParaRPr lang="en-US"/>
          </a:p>
        </p:txBody>
      </p:sp>
      <p:sp>
        <p:nvSpPr>
          <p:cNvPr id="3" name="Slide Number Placeholder 2"/>
          <p:cNvSpPr>
            <a:spLocks noGrp="1"/>
          </p:cNvSpPr>
          <p:nvPr>
            <p:ph type="sldNum" sz="quarter" idx="11"/>
          </p:nvPr>
        </p:nvSpPr>
        <p:spPr/>
        <p:txBody>
          <a:bodyPr/>
          <a:lstStyle/>
          <a:p>
            <a:pPr>
              <a:defRPr/>
            </a:pPr>
            <a:fld id="{B89FE986-D90E-474E-BF4C-8E8FE5DAC88D}" type="slidenum">
              <a:rPr lang="en-US" smtClean="0"/>
              <a:pPr>
                <a:defRPr/>
              </a:pPr>
              <a:t>53</a:t>
            </a:fld>
            <a:endParaRPr lang="en-US" dirty="0"/>
          </a:p>
        </p:txBody>
      </p:sp>
      <p:pic>
        <p:nvPicPr>
          <p:cNvPr id="4" name="Picture 3"/>
          <p:cNvPicPr>
            <a:picLocks noChangeAspect="1"/>
          </p:cNvPicPr>
          <p:nvPr/>
        </p:nvPicPr>
        <p:blipFill>
          <a:blip r:embed="rId2"/>
          <a:stretch>
            <a:fillRect/>
          </a:stretch>
        </p:blipFill>
        <p:spPr>
          <a:xfrm>
            <a:off x="2144688" y="1484784"/>
            <a:ext cx="5342089" cy="4126764"/>
          </a:xfrm>
          <a:prstGeom prst="rect">
            <a:avLst/>
          </a:prstGeom>
        </p:spPr>
      </p:pic>
      <p:sp>
        <p:nvSpPr>
          <p:cNvPr id="6" name="Title 4"/>
          <p:cNvSpPr>
            <a:spLocks/>
          </p:cNvSpPr>
          <p:nvPr/>
        </p:nvSpPr>
        <p:spPr bwMode="auto">
          <a:xfrm>
            <a:off x="560388" y="287338"/>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US" sz="2000" b="1" dirty="0"/>
              <a:t>The effect of the settings in PSD curves. The manufacturer Typical PSD </a:t>
            </a:r>
            <a:r>
              <a:rPr lang="en-US" sz="2000" b="1" dirty="0" smtClean="0"/>
              <a:t>(</a:t>
            </a:r>
            <a:r>
              <a:rPr lang="en-US" sz="2000" b="1" dirty="0" err="1" smtClean="0"/>
              <a:t>Sandvik</a:t>
            </a:r>
            <a:r>
              <a:rPr lang="en-US" sz="2000" b="1" dirty="0" smtClean="0"/>
              <a:t>)</a:t>
            </a:r>
            <a:endParaRPr lang="en-US" sz="2000" b="1" dirty="0"/>
          </a:p>
        </p:txBody>
      </p:sp>
    </p:spTree>
    <p:extLst>
      <p:ext uri="{BB962C8B-B14F-4D97-AF65-F5344CB8AC3E}">
        <p14:creationId xmlns:p14="http://schemas.microsoft.com/office/powerpoint/2010/main" val="11479939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1"/>
          </p:nvPr>
        </p:nvSpPr>
        <p:spPr/>
        <p:txBody>
          <a:bodyPr/>
          <a:lstStyle/>
          <a:p>
            <a:pPr>
              <a:defRPr/>
            </a:pPr>
            <a:fld id="{33894602-1598-400F-A32D-6CBE3C30DA45}" type="slidenum">
              <a:rPr lang="en-US"/>
              <a:pPr>
                <a:defRPr/>
              </a:pPr>
              <a:t>54</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F3E44DD2-FA04-4FA0-95A5-1CC6E4F44595}" type="slidenum">
              <a:rPr lang="en-US" sz="800">
                <a:latin typeface="+mn-lt"/>
              </a:rPr>
              <a:pPr algn="r">
                <a:defRPr/>
              </a:pPr>
              <a:t>54</a:t>
            </a:fld>
            <a:endParaRPr lang="en-US" sz="800">
              <a:latin typeface="+mn-lt"/>
            </a:endParaRPr>
          </a:p>
        </p:txBody>
      </p:sp>
      <p:sp>
        <p:nvSpPr>
          <p:cNvPr id="108546" name="Title 5"/>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US" sz="2400" b="1"/>
              <a:t>Roller crusher production rate versus dimensions, example for FLS machines</a:t>
            </a:r>
          </a:p>
        </p:txBody>
      </p:sp>
      <p:pic>
        <p:nvPicPr>
          <p:cNvPr id="108547"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4300" y="1354138"/>
            <a:ext cx="5824538" cy="3368675"/>
          </a:xfrm>
          <a:prstGeom prst="rect">
            <a:avLst/>
          </a:prstGeom>
          <a:noFill/>
          <a:ln w="9525">
            <a:noFill/>
            <a:miter lim="800000"/>
            <a:headEnd/>
            <a:tailEnd/>
          </a:ln>
        </p:spPr>
      </p:pic>
      <p:pic>
        <p:nvPicPr>
          <p:cNvPr id="108548"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65813" y="1295400"/>
            <a:ext cx="3846512" cy="4710113"/>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1"/>
          </p:nvPr>
        </p:nvSpPr>
        <p:spPr/>
        <p:txBody>
          <a:bodyPr/>
          <a:lstStyle/>
          <a:p>
            <a:pPr>
              <a:defRPr/>
            </a:pPr>
            <a:fld id="{0DF4D9BF-C74B-433D-BCE6-61518C606830}" type="slidenum">
              <a:rPr lang="en-US"/>
              <a:pPr>
                <a:defRPr/>
              </a:pPr>
              <a:t>55</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0F4AD72D-492F-43D5-B660-89C2677A529B}" type="slidenum">
              <a:rPr lang="en-US" sz="800">
                <a:latin typeface="+mn-lt"/>
              </a:rPr>
              <a:pPr algn="r">
                <a:defRPr/>
              </a:pPr>
              <a:t>55</a:t>
            </a:fld>
            <a:endParaRPr lang="en-US" sz="800">
              <a:latin typeface="+mn-lt"/>
            </a:endParaRPr>
          </a:p>
        </p:txBody>
      </p:sp>
      <p:sp>
        <p:nvSpPr>
          <p:cNvPr id="117762" name="Content Placeholder 3"/>
          <p:cNvSpPr>
            <a:spLocks/>
          </p:cNvSpPr>
          <p:nvPr/>
        </p:nvSpPr>
        <p:spPr bwMode="auto">
          <a:xfrm>
            <a:off x="560388" y="1381125"/>
            <a:ext cx="8785225" cy="5113338"/>
          </a:xfrm>
          <a:prstGeom prst="rect">
            <a:avLst/>
          </a:prstGeom>
          <a:noFill/>
          <a:ln w="9525">
            <a:noFill/>
            <a:miter lim="800000"/>
            <a:headEnd/>
            <a:tailEnd/>
          </a:ln>
        </p:spPr>
        <p:txBody>
          <a:bodyPr lIns="0" tIns="0" rIns="0" bIns="0"/>
          <a:lstStyle/>
          <a:p>
            <a:pPr marL="269875" indent="-269875" eaLnBrk="0" hangingPunct="0">
              <a:spcBef>
                <a:spcPts val="1200"/>
              </a:spcBef>
              <a:buClr>
                <a:schemeClr val="accent1"/>
              </a:buClr>
              <a:buFont typeface="Arial" charset="0"/>
              <a:buChar char="•"/>
            </a:pPr>
            <a:r>
              <a:rPr lang="en-GB" sz="2000" dirty="0" smtClean="0"/>
              <a:t>Settings are defined from manufacturing. Crushing tools wear management is the key to keep both production rate and product size. </a:t>
            </a:r>
            <a:endParaRPr lang="en-GB" sz="2000" dirty="0"/>
          </a:p>
        </p:txBody>
      </p:sp>
      <p:sp>
        <p:nvSpPr>
          <p:cNvPr id="117763" name="Title 1"/>
          <p:cNvSpPr>
            <a:spLocks/>
          </p:cNvSpPr>
          <p:nvPr/>
        </p:nvSpPr>
        <p:spPr bwMode="auto">
          <a:xfrm>
            <a:off x="560388" y="373063"/>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GB" sz="2400" b="1" dirty="0" smtClean="0"/>
              <a:t>The setting Management – The mineral </a:t>
            </a:r>
            <a:r>
              <a:rPr lang="en-GB" sz="2400" b="1" dirty="0"/>
              <a:t>sizer</a:t>
            </a:r>
          </a:p>
        </p:txBody>
      </p:sp>
      <p:pic>
        <p:nvPicPr>
          <p:cNvPr id="117764" name="Picture 2"/>
          <p:cNvPicPr>
            <a:picLocks noChangeAspect="1" noChangeArrowheads="1"/>
          </p:cNvPicPr>
          <p:nvPr/>
        </p:nvPicPr>
        <p:blipFill>
          <a:blip r:embed="rId2"/>
          <a:srcRect/>
          <a:stretch>
            <a:fillRect/>
          </a:stretch>
        </p:blipFill>
        <p:spPr bwMode="auto">
          <a:xfrm>
            <a:off x="1338263" y="1917700"/>
            <a:ext cx="6881812" cy="3970338"/>
          </a:xfrm>
          <a:prstGeom prst="rect">
            <a:avLst/>
          </a:prstGeom>
          <a:noFill/>
          <a:ln w="9525">
            <a:noFill/>
            <a:miter lim="800000"/>
            <a:headEnd/>
            <a:tailEnd/>
          </a:ln>
        </p:spPr>
      </p:pic>
      <p:pic>
        <p:nvPicPr>
          <p:cNvPr id="117766" name="Picture 10" descr="D:\Users\alindau\AppData\Local\Microsoft\Windows\Temporary Internet Files\Content.IE5\PAEFUGC0\MC900325974[1].wmf">
            <a:hlinkClick r:id="rId3"/>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294688" y="5257800"/>
            <a:ext cx="987425" cy="995363"/>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SPREAD Settat May 2016</a:t>
            </a:r>
            <a:endParaRPr lang="en-US"/>
          </a:p>
        </p:txBody>
      </p:sp>
      <p:sp>
        <p:nvSpPr>
          <p:cNvPr id="3" name="Slide Number Placeholder 2"/>
          <p:cNvSpPr>
            <a:spLocks noGrp="1"/>
          </p:cNvSpPr>
          <p:nvPr>
            <p:ph type="sldNum" sz="quarter" idx="11"/>
          </p:nvPr>
        </p:nvSpPr>
        <p:spPr/>
        <p:txBody>
          <a:bodyPr/>
          <a:lstStyle/>
          <a:p>
            <a:pPr>
              <a:defRPr/>
            </a:pPr>
            <a:fld id="{B89FE986-D90E-474E-BF4C-8E8FE5DAC88D}" type="slidenum">
              <a:rPr lang="en-US" smtClean="0"/>
              <a:pPr>
                <a:defRPr/>
              </a:pPr>
              <a:t>56</a:t>
            </a:fld>
            <a:endParaRPr lang="en-US" dirty="0"/>
          </a:p>
        </p:txBody>
      </p:sp>
      <p:sp>
        <p:nvSpPr>
          <p:cNvPr id="5" name="Title 1"/>
          <p:cNvSpPr>
            <a:spLocks/>
          </p:cNvSpPr>
          <p:nvPr/>
        </p:nvSpPr>
        <p:spPr bwMode="auto">
          <a:xfrm>
            <a:off x="560388" y="373063"/>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GB" sz="2400" b="1" dirty="0" smtClean="0"/>
              <a:t>What else can be done to increase the production rate or influence the product </a:t>
            </a:r>
            <a:r>
              <a:rPr lang="en-GB" sz="2400" b="1" dirty="0" err="1" smtClean="0"/>
              <a:t>granulometry</a:t>
            </a:r>
            <a:r>
              <a:rPr lang="en-GB" sz="2400" b="1" dirty="0" smtClean="0"/>
              <a:t>? Impact Crusher</a:t>
            </a:r>
            <a:endParaRPr lang="en-GB" sz="2400" b="1" dirty="0"/>
          </a:p>
        </p:txBody>
      </p:sp>
      <p:graphicFrame>
        <p:nvGraphicFramePr>
          <p:cNvPr id="4" name="Object 3"/>
          <p:cNvGraphicFramePr>
            <a:graphicFrameLocks noChangeAspect="1"/>
          </p:cNvGraphicFramePr>
          <p:nvPr>
            <p:extLst>
              <p:ext uri="{D42A27DB-BD31-4B8C-83A1-F6EECF244321}">
                <p14:modId xmlns:p14="http://schemas.microsoft.com/office/powerpoint/2010/main" val="441664345"/>
              </p:ext>
            </p:extLst>
          </p:nvPr>
        </p:nvGraphicFramePr>
        <p:xfrm>
          <a:off x="5097016" y="1268760"/>
          <a:ext cx="4392166" cy="2777283"/>
        </p:xfrm>
        <a:graphic>
          <a:graphicData uri="http://schemas.openxmlformats.org/presentationml/2006/ole">
            <mc:AlternateContent xmlns:mc="http://schemas.openxmlformats.org/markup-compatibility/2006">
              <mc:Choice xmlns:v="urn:schemas-microsoft-com:vml" Requires="v">
                <p:oleObj spid="_x0000_s157755" name="Drawing" r:id="rId3" imgW="943738" imgH="565488" progId="">
                  <p:embed/>
                </p:oleObj>
              </mc:Choice>
              <mc:Fallback>
                <p:oleObj name="Drawing" r:id="rId3" imgW="943738" imgH="565488"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l="4971" r="14912" b="8301"/>
                      <a:stretch>
                        <a:fillRect/>
                      </a:stretch>
                    </p:blipFill>
                    <p:spPr bwMode="auto">
                      <a:xfrm>
                        <a:off x="5097016" y="1268760"/>
                        <a:ext cx="4392166" cy="2777283"/>
                      </a:xfrm>
                      <a:prstGeom prst="rect">
                        <a:avLst/>
                      </a:prstGeom>
                      <a:noFill/>
                      <a:ln>
                        <a:noFill/>
                      </a:ln>
                    </p:spPr>
                  </p:pic>
                </p:oleObj>
              </mc:Fallback>
            </mc:AlternateContent>
          </a:graphicData>
        </a:graphic>
      </p:graphicFrame>
      <p:grpSp>
        <p:nvGrpSpPr>
          <p:cNvPr id="7" name="Group 2"/>
          <p:cNvGrpSpPr>
            <a:grpSpLocks/>
          </p:cNvGrpSpPr>
          <p:nvPr/>
        </p:nvGrpSpPr>
        <p:grpSpPr bwMode="auto">
          <a:xfrm>
            <a:off x="592780" y="4462247"/>
            <a:ext cx="3095897" cy="1847073"/>
            <a:chOff x="5679702" y="3415970"/>
            <a:chExt cx="4535700" cy="2764695"/>
          </a:xfrm>
        </p:grpSpPr>
        <p:graphicFrame>
          <p:nvGraphicFramePr>
            <p:cNvPr id="8" name="Object 8"/>
            <p:cNvGraphicFramePr>
              <a:graphicFrameLocks noChangeAspect="1"/>
            </p:cNvGraphicFramePr>
            <p:nvPr/>
          </p:nvGraphicFramePr>
          <p:xfrm>
            <a:off x="6623408" y="3415970"/>
            <a:ext cx="3591994" cy="2764695"/>
          </p:xfrm>
          <a:graphic>
            <a:graphicData uri="http://schemas.openxmlformats.org/presentationml/2006/ole">
              <mc:AlternateContent xmlns:mc="http://schemas.openxmlformats.org/markup-compatibility/2006">
                <mc:Choice xmlns:v="urn:schemas-microsoft-com:vml" Requires="v">
                  <p:oleObj spid="_x0000_s157756" name="Drawing" r:id="rId5" imgW="8820150" imgH="5495925" progId="">
                    <p:embed/>
                  </p:oleObj>
                </mc:Choice>
                <mc:Fallback>
                  <p:oleObj name="Drawing" r:id="rId5" imgW="8820150" imgH="5495925"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35249" t="24957" r="31102" b="29948"/>
                        <a:stretch>
                          <a:fillRect/>
                        </a:stretch>
                      </p:blipFill>
                      <p:spPr bwMode="auto">
                        <a:xfrm>
                          <a:off x="6623408" y="3415970"/>
                          <a:ext cx="3591994" cy="27646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Line 7"/>
            <p:cNvSpPr>
              <a:spLocks noChangeShapeType="1"/>
            </p:cNvSpPr>
            <p:nvPr/>
          </p:nvSpPr>
          <p:spPr bwMode="auto">
            <a:xfrm flipH="1" flipV="1">
              <a:off x="7255643" y="4265476"/>
              <a:ext cx="1193055" cy="1269772"/>
            </a:xfrm>
            <a:prstGeom prst="line">
              <a:avLst/>
            </a:prstGeom>
            <a:noFill/>
            <a:ln w="38100">
              <a:solidFill>
                <a:srgbClr val="FF0000"/>
              </a:solidFill>
              <a:round/>
              <a:headEnd/>
              <a:tailEnd/>
            </a:ln>
          </p:spPr>
          <p:txBody>
            <a:bodyPr wrap="none" anchor="ctr"/>
            <a:lstStyle/>
            <a:p>
              <a:endParaRPr lang="de-DE"/>
            </a:p>
          </p:txBody>
        </p:sp>
        <p:sp>
          <p:nvSpPr>
            <p:cNvPr id="10" name="Line 8"/>
            <p:cNvSpPr>
              <a:spLocks noChangeShapeType="1"/>
            </p:cNvSpPr>
            <p:nvPr/>
          </p:nvSpPr>
          <p:spPr bwMode="auto">
            <a:xfrm flipH="1" flipV="1">
              <a:off x="7306009" y="4963490"/>
              <a:ext cx="1135639" cy="598130"/>
            </a:xfrm>
            <a:prstGeom prst="line">
              <a:avLst/>
            </a:prstGeom>
            <a:noFill/>
            <a:ln w="38100">
              <a:solidFill>
                <a:srgbClr val="FF0000"/>
              </a:solidFill>
              <a:round/>
              <a:headEnd/>
              <a:tailEnd/>
            </a:ln>
          </p:spPr>
          <p:txBody>
            <a:bodyPr wrap="none" anchor="ctr"/>
            <a:lstStyle/>
            <a:p>
              <a:endParaRPr lang="de-DE"/>
            </a:p>
          </p:txBody>
        </p:sp>
        <p:sp>
          <p:nvSpPr>
            <p:cNvPr id="11" name="Text Box 9"/>
            <p:cNvSpPr txBox="1">
              <a:spLocks noChangeArrowheads="1"/>
            </p:cNvSpPr>
            <p:nvPr/>
          </p:nvSpPr>
          <p:spPr bwMode="auto">
            <a:xfrm>
              <a:off x="5856411" y="4337484"/>
              <a:ext cx="1399232" cy="460680"/>
            </a:xfrm>
            <a:prstGeom prst="rect">
              <a:avLst/>
            </a:prstGeom>
            <a:noFill/>
            <a:ln w="9525">
              <a:noFill/>
              <a:miter lim="800000"/>
              <a:headEnd/>
              <a:tailEnd/>
            </a:ln>
          </p:spPr>
          <p:txBody>
            <a:bodyPr>
              <a:spAutoFit/>
            </a:bodyPr>
            <a:lstStyle/>
            <a:p>
              <a:r>
                <a:rPr lang="en-GB" sz="1400" dirty="0">
                  <a:solidFill>
                    <a:schemeClr val="accent2"/>
                  </a:solidFill>
                </a:rPr>
                <a:t>Fine feed</a:t>
              </a:r>
            </a:p>
          </p:txBody>
        </p:sp>
        <p:sp>
          <p:nvSpPr>
            <p:cNvPr id="12" name="Text Box 10"/>
            <p:cNvSpPr txBox="1">
              <a:spLocks noChangeArrowheads="1"/>
            </p:cNvSpPr>
            <p:nvPr/>
          </p:nvSpPr>
          <p:spPr bwMode="auto">
            <a:xfrm>
              <a:off x="5679702" y="4778824"/>
              <a:ext cx="1616870" cy="783155"/>
            </a:xfrm>
            <a:prstGeom prst="rect">
              <a:avLst/>
            </a:prstGeom>
            <a:noFill/>
            <a:ln w="9525">
              <a:noFill/>
              <a:miter lim="800000"/>
              <a:headEnd/>
              <a:tailEnd/>
            </a:ln>
          </p:spPr>
          <p:txBody>
            <a:bodyPr>
              <a:spAutoFit/>
            </a:bodyPr>
            <a:lstStyle/>
            <a:p>
              <a:r>
                <a:rPr lang="en-GB" sz="1400" dirty="0">
                  <a:solidFill>
                    <a:schemeClr val="accent2"/>
                  </a:solidFill>
                </a:rPr>
                <a:t>Coarse feed</a:t>
              </a:r>
            </a:p>
          </p:txBody>
        </p:sp>
      </p:grpSp>
      <p:sp>
        <p:nvSpPr>
          <p:cNvPr id="13" name="TextBox 20"/>
          <p:cNvSpPr txBox="1">
            <a:spLocks noChangeArrowheads="1"/>
          </p:cNvSpPr>
          <p:nvPr/>
        </p:nvSpPr>
        <p:spPr bwMode="auto">
          <a:xfrm>
            <a:off x="128464" y="1612344"/>
            <a:ext cx="4861314" cy="1528624"/>
          </a:xfrm>
          <a:prstGeom prst="rect">
            <a:avLst/>
          </a:prstGeom>
          <a:solidFill>
            <a:schemeClr val="bg1"/>
          </a:solidFill>
          <a:ln w="9525">
            <a:solidFill>
              <a:srgbClr val="FF0000"/>
            </a:solidFill>
            <a:miter lim="800000"/>
            <a:headEnd/>
            <a:tailEnd/>
          </a:ln>
        </p:spPr>
        <p:txBody>
          <a:bodyPr>
            <a:spAutoFit/>
          </a:bodyPr>
          <a:lstStyle/>
          <a:p>
            <a:pPr marL="285750" indent="-285750">
              <a:buFont typeface="Arial" panose="020B0604020202020204" pitchFamily="34" charset="0"/>
              <a:buChar char="•"/>
            </a:pPr>
            <a:r>
              <a:rPr lang="en-US" sz="1400" b="1" dirty="0"/>
              <a:t>Rotor speed can be adjusted but always &gt; 20 m/s (referred to the number of blow bars</a:t>
            </a:r>
            <a:r>
              <a:rPr lang="en-US" sz="1400" b="1" dirty="0" smtClean="0"/>
              <a:t>). </a:t>
            </a:r>
          </a:p>
          <a:p>
            <a:pPr marL="285750" indent="-285750">
              <a:buFont typeface="Arial" panose="020B0604020202020204" pitchFamily="34" charset="0"/>
              <a:buChar char="•"/>
            </a:pPr>
            <a:r>
              <a:rPr lang="en-US" sz="1400" b="1" dirty="0" smtClean="0"/>
              <a:t>Recommended speed in the range of 30-36 m/s (</a:t>
            </a:r>
            <a:r>
              <a:rPr lang="en-US" sz="1400" b="1" dirty="0" err="1" smtClean="0"/>
              <a:t>StDC</a:t>
            </a:r>
            <a:r>
              <a:rPr lang="en-US" sz="1400" b="1" dirty="0" smtClean="0"/>
              <a:t>)</a:t>
            </a:r>
          </a:p>
          <a:p>
            <a:pPr marL="285750" indent="-285750">
              <a:buFont typeface="Arial" panose="020B0604020202020204" pitchFamily="34" charset="0"/>
              <a:buChar char="•"/>
            </a:pPr>
            <a:r>
              <a:rPr lang="en-US" sz="1400" b="1" dirty="0" smtClean="0"/>
              <a:t>Higher speed are feasible but after consultation with </a:t>
            </a:r>
            <a:r>
              <a:rPr lang="en-US" sz="1400" b="1" dirty="0" smtClean="0"/>
              <a:t>CIP.</a:t>
            </a:r>
            <a:endParaRPr lang="en-US" sz="1400" b="1" dirty="0" smtClean="0"/>
          </a:p>
          <a:p>
            <a:endParaRPr lang="en-US" sz="1400" b="1" baseline="-25000" dirty="0">
              <a:latin typeface="Symbol" pitchFamily="18" charset="2"/>
            </a:endParaRPr>
          </a:p>
        </p:txBody>
      </p:sp>
      <p:pic>
        <p:nvPicPr>
          <p:cNvPr id="15770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1350" y="3356992"/>
            <a:ext cx="1543768" cy="1454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016896" y="4852317"/>
            <a:ext cx="4953000" cy="1384995"/>
          </a:xfrm>
          <a:prstGeom prst="rect">
            <a:avLst/>
          </a:prstGeom>
          <a:ln>
            <a:solidFill>
              <a:srgbClr val="FF0000"/>
            </a:solidFill>
          </a:ln>
        </p:spPr>
        <p:txBody>
          <a:bodyPr>
            <a:spAutoFit/>
          </a:bodyPr>
          <a:lstStyle/>
          <a:p>
            <a:pPr marL="285750" indent="-285750">
              <a:buFont typeface="Arial" panose="020B0604020202020204" pitchFamily="34" charset="0"/>
              <a:buChar char="•"/>
            </a:pPr>
            <a:r>
              <a:rPr lang="en-US" sz="1400" b="1" dirty="0"/>
              <a:t>Flatter inlet chute = coarser product. </a:t>
            </a:r>
            <a:r>
              <a:rPr lang="en-US" sz="1400" b="1" dirty="0" err="1"/>
              <a:t>e.g</a:t>
            </a:r>
            <a:r>
              <a:rPr lang="en-US" sz="1400" b="1" dirty="0"/>
              <a:t> </a:t>
            </a:r>
            <a:r>
              <a:rPr lang="en-US" sz="1400" b="1" dirty="0">
                <a:latin typeface="Symbol" pitchFamily="18" charset="2"/>
              </a:rPr>
              <a:t>a</a:t>
            </a:r>
            <a:r>
              <a:rPr lang="en-US" sz="1400" b="1" dirty="0"/>
              <a:t> from 60° to 40°</a:t>
            </a:r>
            <a:r>
              <a:rPr lang="en-US" sz="1400" b="1" dirty="0">
                <a:sym typeface="Wingdings" pitchFamily="2" charset="2"/>
              </a:rPr>
              <a:t> </a:t>
            </a:r>
            <a:r>
              <a:rPr lang="en-US" sz="1400" b="1" dirty="0"/>
              <a:t>35%P</a:t>
            </a:r>
            <a:r>
              <a:rPr lang="en-US" sz="1400" b="1" baseline="-25000" dirty="0"/>
              <a:t>1mm</a:t>
            </a:r>
            <a:r>
              <a:rPr lang="en-US" sz="1400" b="1" dirty="0"/>
              <a:t> to 20 %</a:t>
            </a:r>
            <a:r>
              <a:rPr lang="en-US" sz="1400" b="1" dirty="0" smtClean="0"/>
              <a:t>P</a:t>
            </a:r>
            <a:r>
              <a:rPr lang="en-US" sz="1400" b="1" baseline="-25000" dirty="0" smtClean="0"/>
              <a:t>1mm</a:t>
            </a:r>
          </a:p>
          <a:p>
            <a:pPr marL="285750" indent="-285750">
              <a:buFont typeface="Arial" panose="020B0604020202020204" pitchFamily="34" charset="0"/>
              <a:buChar char="•"/>
            </a:pPr>
            <a:r>
              <a:rPr lang="en-US" sz="1400" b="1" dirty="0" smtClean="0"/>
              <a:t>Feed even along the rotor width </a:t>
            </a:r>
            <a:r>
              <a:rPr lang="en-US" sz="1400" b="1" dirty="0" smtClean="0">
                <a:sym typeface="Wingdings" panose="05000000000000000000" pitchFamily="2" charset="2"/>
              </a:rPr>
              <a:t> uneven wear impacting the production rate and the wear costs.</a:t>
            </a:r>
          </a:p>
          <a:p>
            <a:pPr marL="285750" indent="-285750">
              <a:buFont typeface="Arial" panose="020B0604020202020204" pitchFamily="34" charset="0"/>
              <a:buChar char="•"/>
            </a:pPr>
            <a:r>
              <a:rPr lang="en-US" sz="1400" b="1" dirty="0" smtClean="0">
                <a:sym typeface="Wingdings" panose="05000000000000000000" pitchFamily="2" charset="2"/>
              </a:rPr>
              <a:t>Choke feeding  underfeed leads to uneven wear, low production rate and distorted </a:t>
            </a:r>
            <a:r>
              <a:rPr lang="en-US" sz="1400" b="1" dirty="0" err="1" smtClean="0">
                <a:sym typeface="Wingdings" panose="05000000000000000000" pitchFamily="2" charset="2"/>
              </a:rPr>
              <a:t>granulometry</a:t>
            </a:r>
            <a:r>
              <a:rPr lang="en-US" sz="1400" b="1" dirty="0" smtClean="0">
                <a:sym typeface="Wingdings" panose="05000000000000000000" pitchFamily="2" charset="2"/>
              </a:rPr>
              <a:t>.</a:t>
            </a:r>
            <a:endParaRPr lang="en-US" sz="1400" b="1" dirty="0"/>
          </a:p>
        </p:txBody>
      </p:sp>
      <p:sp>
        <p:nvSpPr>
          <p:cNvPr id="14" name="TextBox 13"/>
          <p:cNvSpPr txBox="1"/>
          <p:nvPr/>
        </p:nvSpPr>
        <p:spPr>
          <a:xfrm>
            <a:off x="5146596" y="3934797"/>
            <a:ext cx="4414916" cy="523220"/>
          </a:xfrm>
          <a:prstGeom prst="rect">
            <a:avLst/>
          </a:prstGeom>
          <a:noFill/>
          <a:ln>
            <a:solidFill>
              <a:srgbClr val="FF0000"/>
            </a:solidFill>
          </a:ln>
        </p:spPr>
        <p:txBody>
          <a:bodyPr wrap="square" rtlCol="0">
            <a:spAutoFit/>
          </a:bodyPr>
          <a:lstStyle/>
          <a:p>
            <a:r>
              <a:rPr lang="en-US" sz="1400" b="1" dirty="0" smtClean="0"/>
              <a:t>Slotted Rotor </a:t>
            </a:r>
            <a:r>
              <a:rPr lang="en-US" sz="1400" b="1" dirty="0" smtClean="0">
                <a:sym typeface="Wingdings" panose="05000000000000000000" pitchFamily="2" charset="2"/>
              </a:rPr>
              <a:t> Special configuration. Never without consulting </a:t>
            </a:r>
            <a:r>
              <a:rPr lang="en-US" sz="1400" b="1" dirty="0" smtClean="0">
                <a:sym typeface="Wingdings" panose="05000000000000000000" pitchFamily="2" charset="2"/>
              </a:rPr>
              <a:t>CIP</a:t>
            </a:r>
            <a:endParaRPr lang="en-US" sz="1400" b="1" dirty="0"/>
          </a:p>
        </p:txBody>
      </p:sp>
    </p:spTree>
    <p:extLst>
      <p:ext uri="{BB962C8B-B14F-4D97-AF65-F5344CB8AC3E}">
        <p14:creationId xmlns:p14="http://schemas.microsoft.com/office/powerpoint/2010/main" val="421164252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SPREAD Settat May 2016</a:t>
            </a:r>
            <a:endParaRPr lang="en-US"/>
          </a:p>
        </p:txBody>
      </p:sp>
      <p:sp>
        <p:nvSpPr>
          <p:cNvPr id="3" name="Slide Number Placeholder 2"/>
          <p:cNvSpPr>
            <a:spLocks noGrp="1"/>
          </p:cNvSpPr>
          <p:nvPr>
            <p:ph type="sldNum" sz="quarter" idx="11"/>
          </p:nvPr>
        </p:nvSpPr>
        <p:spPr/>
        <p:txBody>
          <a:bodyPr/>
          <a:lstStyle/>
          <a:p>
            <a:pPr>
              <a:defRPr/>
            </a:pPr>
            <a:fld id="{B89FE986-D90E-474E-BF4C-8E8FE5DAC88D}" type="slidenum">
              <a:rPr lang="en-US" smtClean="0"/>
              <a:pPr>
                <a:defRPr/>
              </a:pPr>
              <a:t>57</a:t>
            </a:fld>
            <a:endParaRPr lang="en-US" dirty="0"/>
          </a:p>
        </p:txBody>
      </p:sp>
      <p:pic>
        <p:nvPicPr>
          <p:cNvPr id="4" name="Picture 2"/>
          <p:cNvPicPr>
            <a:picLocks noChangeAspect="1" noChangeArrowheads="1"/>
          </p:cNvPicPr>
          <p:nvPr/>
        </p:nvPicPr>
        <p:blipFill>
          <a:blip r:embed="rId2"/>
          <a:srcRect/>
          <a:stretch>
            <a:fillRect/>
          </a:stretch>
        </p:blipFill>
        <p:spPr bwMode="auto">
          <a:xfrm>
            <a:off x="488504" y="1251508"/>
            <a:ext cx="4038600" cy="3506788"/>
          </a:xfrm>
          <a:prstGeom prst="rect">
            <a:avLst/>
          </a:prstGeom>
          <a:noFill/>
          <a:ln w="9525">
            <a:noFill/>
            <a:miter lim="800000"/>
            <a:headEnd/>
            <a:tailEnd/>
          </a:ln>
        </p:spPr>
      </p:pic>
      <p:sp>
        <p:nvSpPr>
          <p:cNvPr id="5" name="Rectangle 4"/>
          <p:cNvSpPr/>
          <p:nvPr/>
        </p:nvSpPr>
        <p:spPr>
          <a:xfrm rot="19833847">
            <a:off x="1951095" y="2495441"/>
            <a:ext cx="648072" cy="190822"/>
          </a:xfrm>
          <a:prstGeom prst="rect">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975" indent="-180975" algn="ctr">
              <a:buClr>
                <a:schemeClr val="accent1"/>
              </a:buClr>
              <a:buFont typeface="Arial" panose="020B0604020202020204" pitchFamily="34" charset="0"/>
              <a:buChar char="•"/>
            </a:pPr>
            <a:endParaRPr lang="en-US" dirty="0" smtClean="0">
              <a:solidFill>
                <a:schemeClr val="tx1"/>
              </a:solidFill>
            </a:endParaRPr>
          </a:p>
        </p:txBody>
      </p:sp>
      <p:sp>
        <p:nvSpPr>
          <p:cNvPr id="6" name="TextBox 20"/>
          <p:cNvSpPr txBox="1">
            <a:spLocks noChangeArrowheads="1"/>
          </p:cNvSpPr>
          <p:nvPr/>
        </p:nvSpPr>
        <p:spPr bwMode="auto">
          <a:xfrm>
            <a:off x="4736597" y="1490948"/>
            <a:ext cx="4861314" cy="1097736"/>
          </a:xfrm>
          <a:prstGeom prst="rect">
            <a:avLst/>
          </a:prstGeom>
          <a:solidFill>
            <a:schemeClr val="bg1"/>
          </a:solidFill>
          <a:ln w="9525">
            <a:solidFill>
              <a:srgbClr val="FF0000"/>
            </a:solidFill>
            <a:miter lim="800000"/>
            <a:headEnd/>
            <a:tailEnd/>
          </a:ln>
        </p:spPr>
        <p:txBody>
          <a:bodyPr>
            <a:spAutoFit/>
          </a:bodyPr>
          <a:lstStyle/>
          <a:p>
            <a:pPr marL="285750" indent="-285750">
              <a:buFont typeface="Arial" panose="020B0604020202020204" pitchFamily="34" charset="0"/>
              <a:buChar char="•"/>
            </a:pPr>
            <a:r>
              <a:rPr lang="en-US" sz="1400" b="1" dirty="0" smtClean="0"/>
              <a:t>Recommended speed in the range of 30-36 m/s (</a:t>
            </a:r>
            <a:r>
              <a:rPr lang="en-US" sz="1400" b="1" dirty="0" err="1" smtClean="0"/>
              <a:t>StDC</a:t>
            </a:r>
            <a:r>
              <a:rPr lang="en-US" sz="1400" b="1" dirty="0" smtClean="0"/>
              <a:t>)</a:t>
            </a:r>
          </a:p>
          <a:p>
            <a:pPr marL="285750" indent="-285750">
              <a:buFont typeface="Arial" panose="020B0604020202020204" pitchFamily="34" charset="0"/>
              <a:buChar char="•"/>
            </a:pPr>
            <a:r>
              <a:rPr lang="en-US" sz="1400" b="1" dirty="0" smtClean="0"/>
              <a:t>Higher speed are feasible but after consultation with </a:t>
            </a:r>
            <a:r>
              <a:rPr lang="en-US" sz="1400" b="1" dirty="0" smtClean="0"/>
              <a:t>CIP.</a:t>
            </a:r>
            <a:endParaRPr lang="en-US" sz="1400" b="1" dirty="0" smtClean="0"/>
          </a:p>
          <a:p>
            <a:endParaRPr lang="en-US" sz="1400" b="1" baseline="-25000" dirty="0">
              <a:latin typeface="Symbol" pitchFamily="18" charset="2"/>
            </a:endParaRPr>
          </a:p>
        </p:txBody>
      </p:sp>
      <p:sp>
        <p:nvSpPr>
          <p:cNvPr id="7" name="AutoShape 2" descr="Displaying image008.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9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5168" y="4509121"/>
            <a:ext cx="2691712" cy="1772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4690754" y="3004902"/>
            <a:ext cx="4953000" cy="954107"/>
          </a:xfrm>
          <a:prstGeom prst="rect">
            <a:avLst/>
          </a:prstGeom>
          <a:ln>
            <a:solidFill>
              <a:srgbClr val="FF0000"/>
            </a:solidFill>
          </a:ln>
        </p:spPr>
        <p:txBody>
          <a:bodyPr>
            <a:spAutoFit/>
          </a:bodyPr>
          <a:lstStyle/>
          <a:p>
            <a:pPr marL="285750" indent="-285750">
              <a:buFont typeface="Arial" panose="020B0604020202020204" pitchFamily="34" charset="0"/>
              <a:buChar char="•"/>
            </a:pPr>
            <a:r>
              <a:rPr lang="en-US" sz="1400" b="1" dirty="0" smtClean="0"/>
              <a:t>Feed even along the rotor width </a:t>
            </a:r>
            <a:r>
              <a:rPr lang="en-US" sz="1400" b="1" dirty="0" smtClean="0">
                <a:sym typeface="Wingdings" panose="05000000000000000000" pitchFamily="2" charset="2"/>
              </a:rPr>
              <a:t> uneven wear impacting the production rate and the wear costs.</a:t>
            </a:r>
          </a:p>
          <a:p>
            <a:pPr marL="285750" indent="-285750">
              <a:buFont typeface="Arial" panose="020B0604020202020204" pitchFamily="34" charset="0"/>
              <a:buChar char="•"/>
            </a:pPr>
            <a:r>
              <a:rPr lang="en-US" sz="1400" b="1" dirty="0" smtClean="0">
                <a:sym typeface="Wingdings" panose="05000000000000000000" pitchFamily="2" charset="2"/>
              </a:rPr>
              <a:t>Choke feeding  underfeed leads to uneven wear, low production rate and distorted </a:t>
            </a:r>
            <a:r>
              <a:rPr lang="en-US" sz="1400" b="1" dirty="0" err="1" smtClean="0">
                <a:sym typeface="Wingdings" panose="05000000000000000000" pitchFamily="2" charset="2"/>
              </a:rPr>
              <a:t>granulometry</a:t>
            </a:r>
            <a:r>
              <a:rPr lang="en-US" sz="1400" b="1" dirty="0" smtClean="0">
                <a:sym typeface="Wingdings" panose="05000000000000000000" pitchFamily="2" charset="2"/>
              </a:rPr>
              <a:t>.</a:t>
            </a:r>
            <a:endParaRPr lang="en-US" sz="1400" b="1" dirty="0"/>
          </a:p>
        </p:txBody>
      </p:sp>
      <p:sp>
        <p:nvSpPr>
          <p:cNvPr id="10" name="Rectangle 9"/>
          <p:cNvSpPr/>
          <p:nvPr/>
        </p:nvSpPr>
        <p:spPr>
          <a:xfrm>
            <a:off x="1352600" y="4918200"/>
            <a:ext cx="4953000" cy="738664"/>
          </a:xfrm>
          <a:prstGeom prst="rect">
            <a:avLst/>
          </a:prstGeom>
          <a:ln>
            <a:solidFill>
              <a:srgbClr val="FF0000"/>
            </a:solidFill>
          </a:ln>
        </p:spPr>
        <p:txBody>
          <a:bodyPr>
            <a:spAutoFit/>
          </a:bodyPr>
          <a:lstStyle/>
          <a:p>
            <a:pPr marL="285750" indent="-285750">
              <a:buFont typeface="Arial" panose="020B0604020202020204" pitchFamily="34" charset="0"/>
              <a:buChar char="•"/>
            </a:pPr>
            <a:r>
              <a:rPr lang="en-US" sz="1400" b="1" dirty="0" smtClean="0"/>
              <a:t>Progressive grate design when clogging effect in the grate occurs – Higher </a:t>
            </a:r>
            <a:r>
              <a:rPr lang="en-US" sz="1400" b="1" dirty="0" err="1" smtClean="0"/>
              <a:t>stickness</a:t>
            </a:r>
            <a:r>
              <a:rPr lang="en-US" sz="1400" b="1" dirty="0" smtClean="0"/>
              <a:t> of the material.</a:t>
            </a:r>
          </a:p>
          <a:p>
            <a:pPr marL="285750" indent="-285750">
              <a:buFont typeface="Arial" panose="020B0604020202020204" pitchFamily="34" charset="0"/>
              <a:buChar char="•"/>
            </a:pPr>
            <a:r>
              <a:rPr lang="en-US" sz="1400" b="1" dirty="0" smtClean="0"/>
              <a:t>Segmented grates for quick exchange.</a:t>
            </a:r>
            <a:endParaRPr lang="en-US" sz="1400" b="1" dirty="0"/>
          </a:p>
        </p:txBody>
      </p:sp>
      <p:sp>
        <p:nvSpPr>
          <p:cNvPr id="11" name="Title 1"/>
          <p:cNvSpPr>
            <a:spLocks/>
          </p:cNvSpPr>
          <p:nvPr/>
        </p:nvSpPr>
        <p:spPr bwMode="auto">
          <a:xfrm>
            <a:off x="560388" y="373063"/>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GB" sz="2400" b="1" dirty="0" smtClean="0"/>
              <a:t>What else can be done to increase the production rate or influence the product </a:t>
            </a:r>
            <a:r>
              <a:rPr lang="en-GB" sz="2400" b="1" dirty="0" err="1" smtClean="0"/>
              <a:t>granulometry</a:t>
            </a:r>
            <a:r>
              <a:rPr lang="en-GB" sz="2400" b="1" dirty="0" smtClean="0"/>
              <a:t>? Hammer Crusher</a:t>
            </a:r>
            <a:endParaRPr lang="en-GB" sz="2400" b="1" dirty="0"/>
          </a:p>
        </p:txBody>
      </p:sp>
    </p:spTree>
    <p:extLst>
      <p:ext uri="{BB962C8B-B14F-4D97-AF65-F5344CB8AC3E}">
        <p14:creationId xmlns:p14="http://schemas.microsoft.com/office/powerpoint/2010/main" val="8362430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SPREAD Settat May 2016</a:t>
            </a:r>
            <a:endParaRPr lang="en-US"/>
          </a:p>
        </p:txBody>
      </p:sp>
      <p:sp>
        <p:nvSpPr>
          <p:cNvPr id="3" name="Slide Number Placeholder 2"/>
          <p:cNvSpPr>
            <a:spLocks noGrp="1"/>
          </p:cNvSpPr>
          <p:nvPr>
            <p:ph type="sldNum" sz="quarter" idx="11"/>
          </p:nvPr>
        </p:nvSpPr>
        <p:spPr/>
        <p:txBody>
          <a:bodyPr/>
          <a:lstStyle/>
          <a:p>
            <a:pPr>
              <a:defRPr/>
            </a:pPr>
            <a:fld id="{B89FE986-D90E-474E-BF4C-8E8FE5DAC88D}" type="slidenum">
              <a:rPr lang="en-US" smtClean="0"/>
              <a:pPr>
                <a:defRPr/>
              </a:pPr>
              <a:t>58</a:t>
            </a:fld>
            <a:endParaRPr lang="en-US" dirty="0"/>
          </a:p>
        </p:txBody>
      </p:sp>
      <p:pic>
        <p:nvPicPr>
          <p:cNvPr id="4" name="Picture 2" descr="D:\Users\hpolske\AppData\Local\Temp\SNAGHTML151cc2b.PNG"/>
          <p:cNvPicPr>
            <a:picLocks noChangeAspect="1" noChangeArrowheads="1"/>
          </p:cNvPicPr>
          <p:nvPr/>
        </p:nvPicPr>
        <p:blipFill rotWithShape="1">
          <a:blip r:embed="rId2"/>
          <a:srcRect r="26541"/>
          <a:stretch/>
        </p:blipFill>
        <p:spPr bwMode="auto">
          <a:xfrm>
            <a:off x="272480" y="1835624"/>
            <a:ext cx="3685727" cy="4051612"/>
          </a:xfrm>
          <a:prstGeom prst="rect">
            <a:avLst/>
          </a:prstGeom>
          <a:noFill/>
          <a:ln w="9525">
            <a:noFill/>
            <a:miter lim="800000"/>
            <a:headEnd/>
            <a:tailEnd/>
          </a:ln>
        </p:spPr>
      </p:pic>
      <p:sp>
        <p:nvSpPr>
          <p:cNvPr id="5" name="TextBox 20"/>
          <p:cNvSpPr txBox="1">
            <a:spLocks noChangeArrowheads="1"/>
          </p:cNvSpPr>
          <p:nvPr/>
        </p:nvSpPr>
        <p:spPr bwMode="auto">
          <a:xfrm>
            <a:off x="4066187" y="2473616"/>
            <a:ext cx="4861314" cy="1169551"/>
          </a:xfrm>
          <a:prstGeom prst="rect">
            <a:avLst/>
          </a:prstGeom>
          <a:solidFill>
            <a:schemeClr val="bg1"/>
          </a:solidFill>
          <a:ln w="9525">
            <a:solidFill>
              <a:srgbClr val="FF0000"/>
            </a:solidFill>
            <a:miter lim="800000"/>
            <a:headEnd/>
            <a:tailEnd/>
          </a:ln>
        </p:spPr>
        <p:txBody>
          <a:bodyPr>
            <a:spAutoFit/>
          </a:bodyPr>
          <a:lstStyle/>
          <a:p>
            <a:pPr marL="285750" indent="-285750">
              <a:buFont typeface="Arial" panose="020B0604020202020204" pitchFamily="34" charset="0"/>
              <a:buChar char="•"/>
            </a:pPr>
            <a:r>
              <a:rPr lang="en-US" sz="1400" b="1" dirty="0" smtClean="0"/>
              <a:t>Rotational speed is given and to challenge it a significant change in the material characteristics is expected. Consultation with </a:t>
            </a:r>
            <a:r>
              <a:rPr lang="en-US" sz="1400" b="1" dirty="0" smtClean="0"/>
              <a:t>CIP</a:t>
            </a:r>
            <a:endParaRPr lang="en-US" sz="1400" b="1" dirty="0" smtClean="0"/>
          </a:p>
          <a:p>
            <a:pPr marL="285750" indent="-285750">
              <a:buFont typeface="Arial" panose="020B0604020202020204" pitchFamily="34" charset="0"/>
              <a:buChar char="•"/>
            </a:pPr>
            <a:r>
              <a:rPr lang="en-US" sz="1400" b="1" dirty="0">
                <a:sym typeface="Wingdings" panose="05000000000000000000" pitchFamily="2" charset="2"/>
              </a:rPr>
              <a:t>Choke feeding  underfeed leads to uneven wear, low production rate and distorted </a:t>
            </a:r>
            <a:r>
              <a:rPr lang="en-US" sz="1400" b="1" dirty="0" err="1" smtClean="0">
                <a:sym typeface="Wingdings" panose="05000000000000000000" pitchFamily="2" charset="2"/>
              </a:rPr>
              <a:t>granulometry</a:t>
            </a:r>
            <a:endParaRPr lang="en-US" sz="1400" b="1" dirty="0" smtClean="0"/>
          </a:p>
        </p:txBody>
      </p:sp>
      <p:sp>
        <p:nvSpPr>
          <p:cNvPr id="7" name="Title 1"/>
          <p:cNvSpPr>
            <a:spLocks/>
          </p:cNvSpPr>
          <p:nvPr/>
        </p:nvSpPr>
        <p:spPr bwMode="auto">
          <a:xfrm>
            <a:off x="560388" y="373063"/>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GB" sz="2400" b="1" dirty="0" smtClean="0"/>
              <a:t>What else can be done to increase the production rate or influence the product </a:t>
            </a:r>
            <a:r>
              <a:rPr lang="en-GB" sz="2400" b="1" dirty="0" err="1" smtClean="0"/>
              <a:t>granulometry</a:t>
            </a:r>
            <a:r>
              <a:rPr lang="en-GB" sz="2400" b="1" dirty="0" smtClean="0"/>
              <a:t>? Gyratory Crusher</a:t>
            </a:r>
            <a:endParaRPr lang="en-GB" sz="2400" b="1" dirty="0"/>
          </a:p>
        </p:txBody>
      </p:sp>
      <p:sp>
        <p:nvSpPr>
          <p:cNvPr id="8" name="TextBox 20"/>
          <p:cNvSpPr txBox="1">
            <a:spLocks noChangeArrowheads="1"/>
          </p:cNvSpPr>
          <p:nvPr/>
        </p:nvSpPr>
        <p:spPr bwMode="auto">
          <a:xfrm>
            <a:off x="4088904" y="4941168"/>
            <a:ext cx="4861314" cy="523220"/>
          </a:xfrm>
          <a:prstGeom prst="rect">
            <a:avLst/>
          </a:prstGeom>
          <a:solidFill>
            <a:schemeClr val="bg1"/>
          </a:solidFill>
          <a:ln w="9525">
            <a:solidFill>
              <a:srgbClr val="FF0000"/>
            </a:solidFill>
            <a:miter lim="800000"/>
            <a:headEnd/>
            <a:tailEnd/>
          </a:ln>
        </p:spPr>
        <p:txBody>
          <a:bodyPr>
            <a:spAutoFit/>
          </a:bodyPr>
          <a:lstStyle/>
          <a:p>
            <a:pPr marL="285750" indent="-285750">
              <a:buFont typeface="Arial" panose="020B0604020202020204" pitchFamily="34" charset="0"/>
              <a:buChar char="•"/>
            </a:pPr>
            <a:r>
              <a:rPr lang="en-US" sz="1400" b="1" dirty="0" smtClean="0"/>
              <a:t>Increasing the eccentricity </a:t>
            </a:r>
            <a:r>
              <a:rPr lang="en-US" sz="1400" b="1" dirty="0" smtClean="0">
                <a:sym typeface="Wingdings" panose="05000000000000000000" pitchFamily="2" charset="2"/>
              </a:rPr>
              <a:t> Bigger stroke lead for more production rate. Consultation with the </a:t>
            </a:r>
            <a:r>
              <a:rPr lang="en-US" sz="1400" b="1" dirty="0" smtClean="0">
                <a:sym typeface="Wingdings" panose="05000000000000000000" pitchFamily="2" charset="2"/>
              </a:rPr>
              <a:t>CIP </a:t>
            </a:r>
            <a:endParaRPr lang="en-US" sz="1400" b="1" dirty="0" smtClean="0"/>
          </a:p>
        </p:txBody>
      </p:sp>
    </p:spTree>
    <p:extLst>
      <p:ext uri="{BB962C8B-B14F-4D97-AF65-F5344CB8AC3E}">
        <p14:creationId xmlns:p14="http://schemas.microsoft.com/office/powerpoint/2010/main" val="253556455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SPREAD Settat May 2016</a:t>
            </a:r>
            <a:endParaRPr lang="en-US"/>
          </a:p>
        </p:txBody>
      </p:sp>
      <p:sp>
        <p:nvSpPr>
          <p:cNvPr id="3" name="Slide Number Placeholder 2"/>
          <p:cNvSpPr>
            <a:spLocks noGrp="1"/>
          </p:cNvSpPr>
          <p:nvPr>
            <p:ph type="sldNum" sz="quarter" idx="11"/>
          </p:nvPr>
        </p:nvSpPr>
        <p:spPr/>
        <p:txBody>
          <a:bodyPr/>
          <a:lstStyle/>
          <a:p>
            <a:pPr>
              <a:defRPr/>
            </a:pPr>
            <a:fld id="{B89FE986-D90E-474E-BF4C-8E8FE5DAC88D}" type="slidenum">
              <a:rPr lang="en-US" smtClean="0"/>
              <a:pPr>
                <a:defRPr/>
              </a:pPr>
              <a:t>59</a:t>
            </a:fld>
            <a:endParaRPr lang="en-US" dirty="0"/>
          </a:p>
        </p:txBody>
      </p:sp>
      <p:sp>
        <p:nvSpPr>
          <p:cNvPr id="4" name="Title 1"/>
          <p:cNvSpPr>
            <a:spLocks/>
          </p:cNvSpPr>
          <p:nvPr/>
        </p:nvSpPr>
        <p:spPr bwMode="auto">
          <a:xfrm>
            <a:off x="560388" y="373063"/>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GB" sz="2400" b="1" dirty="0" smtClean="0"/>
              <a:t>What else can be done to increase the production rate or influence the product </a:t>
            </a:r>
            <a:r>
              <a:rPr lang="en-GB" sz="2400" b="1" dirty="0" err="1" smtClean="0"/>
              <a:t>granulometry</a:t>
            </a:r>
            <a:r>
              <a:rPr lang="en-GB" sz="2400" b="1" dirty="0" smtClean="0"/>
              <a:t>? </a:t>
            </a:r>
            <a:r>
              <a:rPr lang="en-GB" sz="2400" b="1" dirty="0" err="1" smtClean="0"/>
              <a:t>Hydrocone</a:t>
            </a:r>
            <a:r>
              <a:rPr lang="en-GB" sz="2400" b="1" dirty="0" smtClean="0"/>
              <a:t> &amp; Symons Crusher</a:t>
            </a:r>
            <a:endParaRPr lang="en-GB" sz="2400" b="1" dirty="0"/>
          </a:p>
        </p:txBody>
      </p:sp>
      <p:pic>
        <p:nvPicPr>
          <p:cNvPr id="163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2575" y="1822503"/>
            <a:ext cx="1680765" cy="2029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20"/>
          <p:cNvSpPr txBox="1">
            <a:spLocks noChangeArrowheads="1"/>
          </p:cNvSpPr>
          <p:nvPr/>
        </p:nvSpPr>
        <p:spPr bwMode="auto">
          <a:xfrm>
            <a:off x="560388" y="1364854"/>
            <a:ext cx="4861314" cy="1169551"/>
          </a:xfrm>
          <a:prstGeom prst="rect">
            <a:avLst/>
          </a:prstGeom>
          <a:solidFill>
            <a:schemeClr val="bg1"/>
          </a:solidFill>
          <a:ln w="9525">
            <a:solidFill>
              <a:srgbClr val="FF0000"/>
            </a:solidFill>
            <a:miter lim="800000"/>
            <a:headEnd/>
            <a:tailEnd/>
          </a:ln>
        </p:spPr>
        <p:txBody>
          <a:bodyPr>
            <a:spAutoFit/>
          </a:bodyPr>
          <a:lstStyle/>
          <a:p>
            <a:pPr marL="285750" indent="-285750">
              <a:buFont typeface="Arial" panose="020B0604020202020204" pitchFamily="34" charset="0"/>
              <a:buChar char="•"/>
            </a:pPr>
            <a:r>
              <a:rPr lang="en-US" sz="1400" b="1" dirty="0" smtClean="0"/>
              <a:t>Rotational speed is given and to challenge it a significant change in the material characteristics is expected. Consultation with </a:t>
            </a:r>
            <a:r>
              <a:rPr lang="en-US" sz="1400" b="1" dirty="0" smtClean="0"/>
              <a:t>CIP</a:t>
            </a:r>
            <a:endParaRPr lang="en-US" sz="1400" b="1" dirty="0" smtClean="0"/>
          </a:p>
          <a:p>
            <a:pPr marL="285750" indent="-285750">
              <a:buFont typeface="Arial" panose="020B0604020202020204" pitchFamily="34" charset="0"/>
              <a:buChar char="•"/>
            </a:pPr>
            <a:r>
              <a:rPr lang="en-US" sz="1400" b="1" dirty="0">
                <a:sym typeface="Wingdings" panose="05000000000000000000" pitchFamily="2" charset="2"/>
              </a:rPr>
              <a:t>Choke feeding  underfeed leads to uneven wear, low production rate and distorted </a:t>
            </a:r>
            <a:r>
              <a:rPr lang="en-US" sz="1400" b="1" dirty="0" err="1" smtClean="0">
                <a:sym typeface="Wingdings" panose="05000000000000000000" pitchFamily="2" charset="2"/>
              </a:rPr>
              <a:t>granulometry</a:t>
            </a:r>
            <a:endParaRPr lang="en-US" sz="1400" b="1" dirty="0" smtClean="0"/>
          </a:p>
        </p:txBody>
      </p:sp>
      <p:sp>
        <p:nvSpPr>
          <p:cNvPr id="7" name="TextBox 20"/>
          <p:cNvSpPr txBox="1">
            <a:spLocks noChangeArrowheads="1"/>
          </p:cNvSpPr>
          <p:nvPr/>
        </p:nvSpPr>
        <p:spPr bwMode="auto">
          <a:xfrm>
            <a:off x="588762" y="2837019"/>
            <a:ext cx="4861314" cy="523220"/>
          </a:xfrm>
          <a:prstGeom prst="rect">
            <a:avLst/>
          </a:prstGeom>
          <a:solidFill>
            <a:schemeClr val="bg1"/>
          </a:solidFill>
          <a:ln w="9525">
            <a:solidFill>
              <a:srgbClr val="FF0000"/>
            </a:solidFill>
            <a:miter lim="800000"/>
            <a:headEnd/>
            <a:tailEnd/>
          </a:ln>
        </p:spPr>
        <p:txBody>
          <a:bodyPr>
            <a:spAutoFit/>
          </a:bodyPr>
          <a:lstStyle/>
          <a:p>
            <a:pPr marL="285750" indent="-285750">
              <a:buFont typeface="Arial" panose="020B0604020202020204" pitchFamily="34" charset="0"/>
              <a:buChar char="•"/>
            </a:pPr>
            <a:r>
              <a:rPr lang="en-US" sz="1400" b="1" dirty="0" smtClean="0"/>
              <a:t>Increasing the eccentricity </a:t>
            </a:r>
            <a:r>
              <a:rPr lang="en-US" sz="1400" b="1" dirty="0" smtClean="0">
                <a:sym typeface="Wingdings" panose="05000000000000000000" pitchFamily="2" charset="2"/>
              </a:rPr>
              <a:t> Bigger stroke lead for more production rate, better product shape. </a:t>
            </a:r>
            <a:endParaRPr lang="en-US" sz="1400" b="1" dirty="0" smtClean="0"/>
          </a:p>
        </p:txBody>
      </p:sp>
      <p:pic>
        <p:nvPicPr>
          <p:cNvPr id="163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944" y="4005064"/>
            <a:ext cx="50101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20"/>
          <p:cNvSpPr txBox="1">
            <a:spLocks noChangeArrowheads="1"/>
          </p:cNvSpPr>
          <p:nvPr/>
        </p:nvSpPr>
        <p:spPr bwMode="auto">
          <a:xfrm>
            <a:off x="86130" y="4936682"/>
            <a:ext cx="4861314" cy="1169551"/>
          </a:xfrm>
          <a:prstGeom prst="rect">
            <a:avLst/>
          </a:prstGeom>
          <a:solidFill>
            <a:schemeClr val="bg1"/>
          </a:solidFill>
          <a:ln w="9525">
            <a:solidFill>
              <a:srgbClr val="FF0000"/>
            </a:solidFill>
            <a:miter lim="800000"/>
            <a:headEnd/>
            <a:tailEnd/>
          </a:ln>
        </p:spPr>
        <p:txBody>
          <a:bodyPr>
            <a:spAutoFit/>
          </a:bodyPr>
          <a:lstStyle/>
          <a:p>
            <a:pPr marL="285750" indent="-285750">
              <a:buFont typeface="Arial" panose="020B0604020202020204" pitchFamily="34" charset="0"/>
              <a:buChar char="•"/>
            </a:pPr>
            <a:r>
              <a:rPr lang="en-US" sz="1400" b="1" dirty="0" smtClean="0"/>
              <a:t>The interchangeable crushing cavities are the most common way to adapt the crusher to new feed conditions or new product sizes requirements. Expenditure is associated and normally is never done. Consultation with </a:t>
            </a:r>
            <a:r>
              <a:rPr lang="en-US" sz="1400" b="1" dirty="0" smtClean="0"/>
              <a:t>CIP </a:t>
            </a:r>
            <a:r>
              <a:rPr lang="en-US" sz="1400" b="1" dirty="0" smtClean="0"/>
              <a:t>is a must.</a:t>
            </a:r>
          </a:p>
        </p:txBody>
      </p:sp>
    </p:spTree>
    <p:extLst>
      <p:ext uri="{BB962C8B-B14F-4D97-AF65-F5344CB8AC3E}">
        <p14:creationId xmlns:p14="http://schemas.microsoft.com/office/powerpoint/2010/main" val="39219607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1"/>
          </p:nvPr>
        </p:nvSpPr>
        <p:spPr/>
        <p:txBody>
          <a:bodyPr/>
          <a:lstStyle/>
          <a:p>
            <a:pPr>
              <a:defRPr/>
            </a:pPr>
            <a:fld id="{9223CF1D-99FC-4165-A2B1-8DC09C19A26F}" type="slidenum">
              <a:rPr lang="en-US"/>
              <a:pPr>
                <a:defRPr/>
              </a:pPr>
              <a:t>6</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D2998B95-2CBC-4FF6-B43F-2469555916BA}" type="slidenum">
              <a:rPr lang="en-US" sz="800">
                <a:latin typeface="+mn-lt"/>
              </a:rPr>
              <a:pPr algn="r">
                <a:defRPr/>
              </a:pPr>
              <a:t>6</a:t>
            </a:fld>
            <a:endParaRPr lang="en-US" sz="800">
              <a:latin typeface="+mn-lt"/>
            </a:endParaRPr>
          </a:p>
        </p:txBody>
      </p:sp>
      <p:sp>
        <p:nvSpPr>
          <p:cNvPr id="23554" name="Title 3"/>
          <p:cNvSpPr>
            <a:spLocks/>
          </p:cNvSpPr>
          <p:nvPr/>
        </p:nvSpPr>
        <p:spPr bwMode="auto">
          <a:xfrm>
            <a:off x="703263" y="301625"/>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US" sz="2000" b="1"/>
              <a:t>Energy Efficiency of Blasting, Crushing and Grinding vary in a large range and optimum balance in case by case based...</a:t>
            </a:r>
          </a:p>
        </p:txBody>
      </p:sp>
      <p:pic>
        <p:nvPicPr>
          <p:cNvPr id="23555" name="Picture 2" descr="CC00-045"/>
          <p:cNvPicPr>
            <a:picLocks noChangeAspect="1" noChangeArrowheads="1"/>
          </p:cNvPicPr>
          <p:nvPr/>
        </p:nvPicPr>
        <p:blipFill>
          <a:blip r:embed="rId2" cstate="email">
            <a:extLst>
              <a:ext uri="{28A0092B-C50C-407E-A947-70E740481C1C}">
                <a14:useLocalDpi xmlns:a14="http://schemas.microsoft.com/office/drawing/2010/main"/>
              </a:ext>
            </a:extLst>
          </a:blip>
          <a:srcRect t="6807" b="53128"/>
          <a:stretch>
            <a:fillRect/>
          </a:stretch>
        </p:blipFill>
        <p:spPr bwMode="auto">
          <a:xfrm>
            <a:off x="128588" y="1176338"/>
            <a:ext cx="8375650" cy="4989512"/>
          </a:xfrm>
          <a:prstGeom prst="rect">
            <a:avLst/>
          </a:prstGeom>
          <a:noFill/>
          <a:ln w="9525">
            <a:noFill/>
            <a:miter lim="800000"/>
            <a:headEnd/>
            <a:tailEnd/>
          </a:ln>
        </p:spPr>
      </p:pic>
      <p:sp>
        <p:nvSpPr>
          <p:cNvPr id="23556" name="Text Box 89"/>
          <p:cNvSpPr txBox="1">
            <a:spLocks noChangeArrowheads="1"/>
          </p:cNvSpPr>
          <p:nvPr/>
        </p:nvSpPr>
        <p:spPr bwMode="auto">
          <a:xfrm>
            <a:off x="8007350" y="5611813"/>
            <a:ext cx="935038" cy="320675"/>
          </a:xfrm>
          <a:prstGeom prst="rect">
            <a:avLst/>
          </a:prstGeom>
          <a:noFill/>
          <a:ln w="9525">
            <a:noFill/>
            <a:miter lim="800000"/>
            <a:headEnd/>
            <a:tailEnd/>
          </a:ln>
        </p:spPr>
        <p:txBody>
          <a:bodyPr wrap="none">
            <a:spAutoFit/>
          </a:bodyPr>
          <a:lstStyle/>
          <a:p>
            <a:r>
              <a:rPr lang="en-US" sz="1500" b="1"/>
              <a:t>Blasting</a:t>
            </a:r>
          </a:p>
        </p:txBody>
      </p:sp>
      <p:pic>
        <p:nvPicPr>
          <p:cNvPr id="23557" name="Picture 2" descr="http://zonneblom.com/L740CR/image4.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89850" y="2486025"/>
            <a:ext cx="2159000" cy="1354138"/>
          </a:xfrm>
          <a:prstGeom prst="rect">
            <a:avLst/>
          </a:prstGeom>
          <a:noFill/>
          <a:ln w="9525">
            <a:noFill/>
            <a:miter lim="800000"/>
            <a:headEnd/>
            <a:tailEnd/>
          </a:ln>
        </p:spPr>
      </p:pic>
      <p:cxnSp>
        <p:nvCxnSpPr>
          <p:cNvPr id="5" name="Straight Connector 4"/>
          <p:cNvCxnSpPr/>
          <p:nvPr/>
        </p:nvCxnSpPr>
        <p:spPr>
          <a:xfrm flipV="1">
            <a:off x="849313" y="3817938"/>
            <a:ext cx="8999537" cy="16986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849313" y="2463800"/>
            <a:ext cx="6911975" cy="30527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3560" name="TextBox 8"/>
          <p:cNvSpPr txBox="1">
            <a:spLocks noChangeArrowheads="1"/>
          </p:cNvSpPr>
          <p:nvPr/>
        </p:nvSpPr>
        <p:spPr bwMode="auto">
          <a:xfrm>
            <a:off x="57150" y="1125538"/>
            <a:ext cx="647700" cy="396875"/>
          </a:xfrm>
          <a:prstGeom prst="rect">
            <a:avLst/>
          </a:prstGeom>
          <a:solidFill>
            <a:schemeClr val="bg1"/>
          </a:solidFill>
          <a:ln w="9525">
            <a:noFill/>
            <a:miter lim="800000"/>
            <a:headEnd/>
            <a:tailEnd/>
          </a:ln>
        </p:spPr>
        <p:txBody>
          <a:bodyPr>
            <a:spAutoFit/>
          </a:bodyPr>
          <a:lstStyle/>
          <a:p>
            <a:r>
              <a:rPr lang="en-US" sz="2000" b="1">
                <a:latin typeface="Symbol" pitchFamily="18" charset="2"/>
              </a:rPr>
              <a:t>h %</a:t>
            </a:r>
          </a:p>
        </p:txBody>
      </p:sp>
      <p:pic>
        <p:nvPicPr>
          <p:cNvPr id="23561"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140200" y="3252788"/>
            <a:ext cx="2108200" cy="1328737"/>
          </a:xfrm>
          <a:prstGeom prst="rect">
            <a:avLst/>
          </a:prstGeom>
          <a:noFill/>
          <a:ln w="9525">
            <a:noFill/>
            <a:miter lim="800000"/>
            <a:headEnd/>
            <a:tailEnd/>
          </a:ln>
        </p:spPr>
      </p:pic>
      <p:pic>
        <p:nvPicPr>
          <p:cNvPr id="23562" name="Picture 5" descr="http://www.binqcrusher.com/plant-img/vertical-cement-mill.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022475" y="4116388"/>
            <a:ext cx="1095375" cy="1328737"/>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SPREAD Settat May 2016</a:t>
            </a:r>
            <a:endParaRPr lang="en-US"/>
          </a:p>
        </p:txBody>
      </p:sp>
      <p:sp>
        <p:nvSpPr>
          <p:cNvPr id="3" name="Slide Number Placeholder 2"/>
          <p:cNvSpPr>
            <a:spLocks noGrp="1"/>
          </p:cNvSpPr>
          <p:nvPr>
            <p:ph type="sldNum" sz="quarter" idx="11"/>
          </p:nvPr>
        </p:nvSpPr>
        <p:spPr/>
        <p:txBody>
          <a:bodyPr/>
          <a:lstStyle/>
          <a:p>
            <a:pPr>
              <a:defRPr/>
            </a:pPr>
            <a:fld id="{B89FE986-D90E-474E-BF4C-8E8FE5DAC88D}" type="slidenum">
              <a:rPr lang="en-US" smtClean="0"/>
              <a:pPr>
                <a:defRPr/>
              </a:pPr>
              <a:t>60</a:t>
            </a:fld>
            <a:endParaRPr lang="en-US" dirty="0"/>
          </a:p>
        </p:txBody>
      </p:sp>
      <p:pic>
        <p:nvPicPr>
          <p:cNvPr id="160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12" y="1412776"/>
            <a:ext cx="3199304" cy="2305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p:cNvSpPr>
          <p:nvPr/>
        </p:nvSpPr>
        <p:spPr bwMode="auto">
          <a:xfrm>
            <a:off x="560388" y="373063"/>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GB" sz="2400" b="1" dirty="0" smtClean="0"/>
              <a:t>What else can be done to increase the production rate or influence the product </a:t>
            </a:r>
            <a:r>
              <a:rPr lang="en-GB" sz="2400" b="1" dirty="0" err="1" smtClean="0"/>
              <a:t>granulometry</a:t>
            </a:r>
            <a:r>
              <a:rPr lang="en-GB" sz="2400" b="1" dirty="0" smtClean="0"/>
              <a:t>? Double Roller Crusher</a:t>
            </a:r>
            <a:endParaRPr lang="en-GB" sz="2400" b="1" dirty="0"/>
          </a:p>
        </p:txBody>
      </p:sp>
      <p:sp>
        <p:nvSpPr>
          <p:cNvPr id="6" name="Rectangle 5"/>
          <p:cNvSpPr/>
          <p:nvPr/>
        </p:nvSpPr>
        <p:spPr>
          <a:xfrm>
            <a:off x="555357" y="3861048"/>
            <a:ext cx="4953000" cy="954107"/>
          </a:xfrm>
          <a:prstGeom prst="rect">
            <a:avLst/>
          </a:prstGeom>
          <a:ln>
            <a:solidFill>
              <a:srgbClr val="FF0000"/>
            </a:solidFill>
          </a:ln>
        </p:spPr>
        <p:txBody>
          <a:bodyPr>
            <a:spAutoFit/>
          </a:bodyPr>
          <a:lstStyle/>
          <a:p>
            <a:pPr marL="285750" indent="-285750">
              <a:buFont typeface="Arial" panose="020B0604020202020204" pitchFamily="34" charset="0"/>
              <a:buChar char="•"/>
            </a:pPr>
            <a:r>
              <a:rPr lang="en-US" sz="1400" b="1" dirty="0" smtClean="0"/>
              <a:t>Feed even along the rotor width </a:t>
            </a:r>
            <a:r>
              <a:rPr lang="en-US" sz="1400" b="1" dirty="0" smtClean="0">
                <a:sym typeface="Wingdings" panose="05000000000000000000" pitchFamily="2" charset="2"/>
              </a:rPr>
              <a:t> uneven wear impacting the production rate and the wear costs.</a:t>
            </a:r>
          </a:p>
          <a:p>
            <a:pPr marL="285750" indent="-285750">
              <a:buFont typeface="Arial" panose="020B0604020202020204" pitchFamily="34" charset="0"/>
              <a:buChar char="•"/>
            </a:pPr>
            <a:r>
              <a:rPr lang="en-US" sz="1400" b="1" dirty="0" smtClean="0">
                <a:sym typeface="Wingdings" panose="05000000000000000000" pitchFamily="2" charset="2"/>
              </a:rPr>
              <a:t>Choke feeding  underfeed leads to uneven wear, low production rate and distorted </a:t>
            </a:r>
            <a:r>
              <a:rPr lang="en-US" sz="1400" b="1" dirty="0" err="1" smtClean="0">
                <a:sym typeface="Wingdings" panose="05000000000000000000" pitchFamily="2" charset="2"/>
              </a:rPr>
              <a:t>granulometry</a:t>
            </a:r>
            <a:r>
              <a:rPr lang="en-US" sz="1400" b="1" dirty="0" smtClean="0">
                <a:sym typeface="Wingdings" panose="05000000000000000000" pitchFamily="2" charset="2"/>
              </a:rPr>
              <a:t>.</a:t>
            </a:r>
            <a:endParaRPr lang="en-US" sz="1400" b="1" dirty="0"/>
          </a:p>
        </p:txBody>
      </p:sp>
      <p:sp>
        <p:nvSpPr>
          <p:cNvPr id="7" name="Rectangle 6"/>
          <p:cNvSpPr/>
          <p:nvPr/>
        </p:nvSpPr>
        <p:spPr>
          <a:xfrm>
            <a:off x="3872880" y="1765553"/>
            <a:ext cx="2750803" cy="1600438"/>
          </a:xfrm>
          <a:prstGeom prst="rect">
            <a:avLst/>
          </a:prstGeom>
          <a:ln>
            <a:solidFill>
              <a:srgbClr val="FF0000"/>
            </a:solidFill>
          </a:ln>
        </p:spPr>
        <p:txBody>
          <a:bodyPr wrap="square">
            <a:spAutoFit/>
          </a:bodyPr>
          <a:lstStyle/>
          <a:p>
            <a:pPr marL="285750" indent="-285750">
              <a:buFont typeface="Arial" panose="020B0604020202020204" pitchFamily="34" charset="0"/>
              <a:buChar char="•"/>
            </a:pPr>
            <a:r>
              <a:rPr lang="en-US" sz="1400" b="1" dirty="0" smtClean="0"/>
              <a:t>The cleaning scrapers guarantees higher production rate as maintains the rollers gap by removing buildups from the inter teeth channel</a:t>
            </a:r>
            <a:endParaRPr lang="en-US" sz="1400" b="1" dirty="0"/>
          </a:p>
        </p:txBody>
      </p:sp>
      <p:sp>
        <p:nvSpPr>
          <p:cNvPr id="8" name="TextBox 20"/>
          <p:cNvSpPr txBox="1">
            <a:spLocks noChangeArrowheads="1"/>
          </p:cNvSpPr>
          <p:nvPr/>
        </p:nvSpPr>
        <p:spPr bwMode="auto">
          <a:xfrm>
            <a:off x="4472173" y="5013176"/>
            <a:ext cx="4861314" cy="1097736"/>
          </a:xfrm>
          <a:prstGeom prst="rect">
            <a:avLst/>
          </a:prstGeom>
          <a:solidFill>
            <a:schemeClr val="bg1"/>
          </a:solidFill>
          <a:ln w="9525">
            <a:solidFill>
              <a:srgbClr val="FF0000"/>
            </a:solidFill>
            <a:miter lim="800000"/>
            <a:headEnd/>
            <a:tailEnd/>
          </a:ln>
        </p:spPr>
        <p:txBody>
          <a:bodyPr>
            <a:spAutoFit/>
          </a:bodyPr>
          <a:lstStyle/>
          <a:p>
            <a:pPr marL="285750" indent="-285750">
              <a:buFont typeface="Arial" panose="020B0604020202020204" pitchFamily="34" charset="0"/>
              <a:buChar char="•"/>
            </a:pPr>
            <a:r>
              <a:rPr lang="en-US" sz="1400" b="1" dirty="0" smtClean="0"/>
              <a:t>Recommended speed in the range of 5-7 m/s (</a:t>
            </a:r>
            <a:r>
              <a:rPr lang="en-US" sz="1400" b="1" dirty="0" err="1" smtClean="0"/>
              <a:t>StDC</a:t>
            </a:r>
            <a:r>
              <a:rPr lang="en-US" sz="1400" b="1" dirty="0" smtClean="0"/>
              <a:t>)</a:t>
            </a:r>
          </a:p>
          <a:p>
            <a:pPr marL="285750" indent="-285750">
              <a:buFont typeface="Arial" panose="020B0604020202020204" pitchFamily="34" charset="0"/>
              <a:buChar char="•"/>
            </a:pPr>
            <a:r>
              <a:rPr lang="en-US" sz="1400" b="1" dirty="0" smtClean="0"/>
              <a:t>Possibility to reduce one roller speed to increase shearing effect </a:t>
            </a:r>
            <a:r>
              <a:rPr lang="en-US" sz="1400" b="1" dirty="0" smtClean="0">
                <a:sym typeface="Wingdings" panose="05000000000000000000" pitchFamily="2" charset="2"/>
              </a:rPr>
              <a:t> gaining production rate in cases </a:t>
            </a:r>
            <a:r>
              <a:rPr lang="en-US" sz="1400" b="1" dirty="0" smtClean="0">
                <a:sym typeface="Wingdings" panose="05000000000000000000" pitchFamily="2" charset="2"/>
              </a:rPr>
              <a:t>of </a:t>
            </a:r>
            <a:r>
              <a:rPr lang="en-US" sz="1400" b="1" dirty="0" smtClean="0">
                <a:sym typeface="Wingdings" panose="05000000000000000000" pitchFamily="2" charset="2"/>
              </a:rPr>
              <a:t>high stickiness of the material</a:t>
            </a:r>
            <a:endParaRPr lang="en-US" sz="1400" b="1" dirty="0" smtClean="0"/>
          </a:p>
          <a:p>
            <a:endParaRPr lang="en-US" sz="1400" b="1" baseline="-25000" dirty="0">
              <a:latin typeface="Symbol" pitchFamily="18" charset="2"/>
            </a:endParaRPr>
          </a:p>
        </p:txBody>
      </p:sp>
      <p:pic>
        <p:nvPicPr>
          <p:cNvPr id="160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6033" y="1375354"/>
            <a:ext cx="2390130" cy="2629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ight Arrow 8"/>
          <p:cNvSpPr/>
          <p:nvPr/>
        </p:nvSpPr>
        <p:spPr>
          <a:xfrm>
            <a:off x="7041232" y="3212976"/>
            <a:ext cx="792088" cy="288032"/>
          </a:xfrm>
          <a:prstGeom prst="rightArrow">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975" indent="-180975" algn="ctr">
              <a:buClr>
                <a:schemeClr val="accent1"/>
              </a:buClr>
              <a:buFont typeface="Arial" panose="020B0604020202020204" pitchFamily="34" charset="0"/>
              <a:buChar char="•"/>
            </a:pPr>
            <a:endParaRPr lang="en-US" dirty="0" smtClean="0">
              <a:solidFill>
                <a:schemeClr val="tx1"/>
              </a:solidFill>
            </a:endParaRPr>
          </a:p>
        </p:txBody>
      </p:sp>
    </p:spTree>
    <p:extLst>
      <p:ext uri="{BB962C8B-B14F-4D97-AF65-F5344CB8AC3E}">
        <p14:creationId xmlns:p14="http://schemas.microsoft.com/office/powerpoint/2010/main" val="85087223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SPREAD Settat May 2016</a:t>
            </a:r>
            <a:endParaRPr lang="en-US"/>
          </a:p>
        </p:txBody>
      </p:sp>
      <p:sp>
        <p:nvSpPr>
          <p:cNvPr id="3" name="Slide Number Placeholder 2"/>
          <p:cNvSpPr>
            <a:spLocks noGrp="1"/>
          </p:cNvSpPr>
          <p:nvPr>
            <p:ph type="sldNum" sz="quarter" idx="11"/>
          </p:nvPr>
        </p:nvSpPr>
        <p:spPr/>
        <p:txBody>
          <a:bodyPr/>
          <a:lstStyle/>
          <a:p>
            <a:pPr>
              <a:defRPr/>
            </a:pPr>
            <a:fld id="{B89FE986-D90E-474E-BF4C-8E8FE5DAC88D}" type="slidenum">
              <a:rPr lang="en-US" smtClean="0"/>
              <a:pPr>
                <a:defRPr/>
              </a:pPr>
              <a:t>61</a:t>
            </a:fld>
            <a:endParaRPr lang="en-US" dirty="0"/>
          </a:p>
        </p:txBody>
      </p:sp>
      <p:sp>
        <p:nvSpPr>
          <p:cNvPr id="4" name="Title 1"/>
          <p:cNvSpPr>
            <a:spLocks/>
          </p:cNvSpPr>
          <p:nvPr/>
        </p:nvSpPr>
        <p:spPr bwMode="auto">
          <a:xfrm>
            <a:off x="560388" y="373063"/>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GB" sz="2400" b="1" dirty="0" smtClean="0"/>
              <a:t>What else can be done to increase the production rate or influence the product </a:t>
            </a:r>
            <a:r>
              <a:rPr lang="en-GB" sz="2400" b="1" dirty="0" err="1" smtClean="0"/>
              <a:t>granulometry</a:t>
            </a:r>
            <a:r>
              <a:rPr lang="en-GB" sz="2400" b="1" dirty="0" smtClean="0"/>
              <a:t>? Mineral Sizer</a:t>
            </a:r>
            <a:endParaRPr lang="en-GB" sz="2400" b="1" dirty="0"/>
          </a:p>
        </p:txBody>
      </p:sp>
      <p:pic>
        <p:nvPicPr>
          <p:cNvPr id="6" name="Picture 3" descr="Q:\CMN\1142 MMT\05 Projects\02_Global Initiatives\06. Drill to Mill\C2RM - Crusher to Raw Mill\TE (Ternate)\20141203_3rd Round Visit\P1020797.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32991" y="1412776"/>
            <a:ext cx="32512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3"/>
          <a:srcRect/>
          <a:stretch>
            <a:fillRect/>
          </a:stretch>
        </p:blipFill>
        <p:spPr bwMode="auto">
          <a:xfrm>
            <a:off x="5529064" y="1268760"/>
            <a:ext cx="4064000" cy="1557338"/>
          </a:xfrm>
          <a:prstGeom prst="rect">
            <a:avLst/>
          </a:prstGeom>
          <a:noFill/>
          <a:ln w="9525">
            <a:noFill/>
            <a:miter lim="800000"/>
            <a:headEnd/>
            <a:tailEnd/>
          </a:ln>
        </p:spPr>
      </p:pic>
      <p:sp>
        <p:nvSpPr>
          <p:cNvPr id="8" name="Right Arrow 7"/>
          <p:cNvSpPr/>
          <p:nvPr/>
        </p:nvSpPr>
        <p:spPr>
          <a:xfrm>
            <a:off x="5745088" y="1903413"/>
            <a:ext cx="792088" cy="288032"/>
          </a:xfrm>
          <a:prstGeom prst="rightArrow">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975" indent="-180975" algn="ctr">
              <a:buClr>
                <a:schemeClr val="accent1"/>
              </a:buClr>
              <a:buFont typeface="Arial" panose="020B0604020202020204" pitchFamily="34" charset="0"/>
              <a:buChar char="•"/>
            </a:pPr>
            <a:endParaRPr lang="en-US" dirty="0" smtClean="0">
              <a:solidFill>
                <a:schemeClr val="tx1"/>
              </a:solidFill>
            </a:endParaRPr>
          </a:p>
        </p:txBody>
      </p:sp>
      <p:pic>
        <p:nvPicPr>
          <p:cNvPr id="1617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3627" y="2367077"/>
            <a:ext cx="3294856" cy="1251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ight Arrow 9"/>
          <p:cNvSpPr/>
          <p:nvPr/>
        </p:nvSpPr>
        <p:spPr>
          <a:xfrm>
            <a:off x="6969224" y="3140968"/>
            <a:ext cx="792088" cy="288032"/>
          </a:xfrm>
          <a:prstGeom prst="rightArrow">
            <a:avLst/>
          </a:prstGeom>
          <a:solidFill>
            <a:srgbClr val="FFFF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975" indent="-180975" algn="ctr">
              <a:buClr>
                <a:schemeClr val="accent1"/>
              </a:buClr>
              <a:buFont typeface="Arial" panose="020B0604020202020204" pitchFamily="34" charset="0"/>
              <a:buChar char="•"/>
            </a:pPr>
            <a:endParaRPr lang="en-US" dirty="0" smtClean="0">
              <a:solidFill>
                <a:schemeClr val="tx1"/>
              </a:solidFill>
            </a:endParaRPr>
          </a:p>
        </p:txBody>
      </p:sp>
      <p:sp>
        <p:nvSpPr>
          <p:cNvPr id="11" name="TextBox 20"/>
          <p:cNvSpPr txBox="1">
            <a:spLocks noChangeArrowheads="1"/>
          </p:cNvSpPr>
          <p:nvPr/>
        </p:nvSpPr>
        <p:spPr bwMode="auto">
          <a:xfrm>
            <a:off x="4670423" y="5373216"/>
            <a:ext cx="4861314" cy="882293"/>
          </a:xfrm>
          <a:prstGeom prst="rect">
            <a:avLst/>
          </a:prstGeom>
          <a:solidFill>
            <a:schemeClr val="bg1"/>
          </a:solidFill>
          <a:ln w="9525">
            <a:solidFill>
              <a:srgbClr val="FF0000"/>
            </a:solidFill>
            <a:miter lim="800000"/>
            <a:headEnd/>
            <a:tailEnd/>
          </a:ln>
        </p:spPr>
        <p:txBody>
          <a:bodyPr>
            <a:spAutoFit/>
          </a:bodyPr>
          <a:lstStyle/>
          <a:p>
            <a:pPr marL="285750" indent="-285750">
              <a:buFont typeface="Arial" panose="020B0604020202020204" pitchFamily="34" charset="0"/>
              <a:buChar char="•"/>
            </a:pPr>
            <a:r>
              <a:rPr lang="en-US" sz="1400" b="1" dirty="0" smtClean="0"/>
              <a:t>Recommended speed in the range of 2-3 m/s (</a:t>
            </a:r>
            <a:r>
              <a:rPr lang="en-US" sz="1400" b="1" dirty="0" err="1" smtClean="0"/>
              <a:t>StDC</a:t>
            </a:r>
            <a:r>
              <a:rPr lang="en-US" sz="1400" b="1" dirty="0" smtClean="0"/>
              <a:t>)</a:t>
            </a:r>
          </a:p>
          <a:p>
            <a:pPr marL="285750" indent="-285750">
              <a:buFont typeface="Arial" panose="020B0604020202020204" pitchFamily="34" charset="0"/>
              <a:buChar char="•"/>
            </a:pPr>
            <a:r>
              <a:rPr lang="en-US" sz="1400" b="1" dirty="0" smtClean="0"/>
              <a:t>Higher/lower </a:t>
            </a:r>
            <a:r>
              <a:rPr lang="en-US" sz="1400" b="1" dirty="0"/>
              <a:t>speed are feasible but after consultation with </a:t>
            </a:r>
            <a:r>
              <a:rPr lang="en-US" sz="1400" b="1" dirty="0" smtClean="0"/>
              <a:t>CIP. </a:t>
            </a:r>
            <a:r>
              <a:rPr lang="en-US" sz="1400" b="1" dirty="0" smtClean="0"/>
              <a:t>Expensive with Spur Gears</a:t>
            </a:r>
            <a:endParaRPr lang="en-US" sz="1400" b="1" dirty="0"/>
          </a:p>
          <a:p>
            <a:endParaRPr lang="en-US" sz="1400" b="1" baseline="-25000" dirty="0">
              <a:latin typeface="Symbol" pitchFamily="18" charset="2"/>
            </a:endParaRPr>
          </a:p>
        </p:txBody>
      </p:sp>
      <p:pic>
        <p:nvPicPr>
          <p:cNvPr id="12" name="Picture 3"/>
          <p:cNvPicPr>
            <a:picLocks noChangeAspect="1" noChangeArrowheads="1"/>
          </p:cNvPicPr>
          <p:nvPr/>
        </p:nvPicPr>
        <p:blipFill>
          <a:blip r:embed="rId5"/>
          <a:srcRect/>
          <a:stretch>
            <a:fillRect/>
          </a:stretch>
        </p:blipFill>
        <p:spPr bwMode="auto">
          <a:xfrm>
            <a:off x="394878" y="3944108"/>
            <a:ext cx="3527425" cy="2120900"/>
          </a:xfrm>
          <a:prstGeom prst="rect">
            <a:avLst/>
          </a:prstGeom>
          <a:noFill/>
          <a:ln w="9525">
            <a:noFill/>
            <a:miter lim="800000"/>
            <a:headEnd/>
            <a:tailEnd/>
          </a:ln>
        </p:spPr>
      </p:pic>
      <p:sp>
        <p:nvSpPr>
          <p:cNvPr id="13" name="TextBox 20"/>
          <p:cNvSpPr txBox="1">
            <a:spLocks noChangeArrowheads="1"/>
          </p:cNvSpPr>
          <p:nvPr/>
        </p:nvSpPr>
        <p:spPr bwMode="auto">
          <a:xfrm>
            <a:off x="4670423" y="3984084"/>
            <a:ext cx="4861314" cy="1313180"/>
          </a:xfrm>
          <a:prstGeom prst="rect">
            <a:avLst/>
          </a:prstGeom>
          <a:solidFill>
            <a:schemeClr val="bg1"/>
          </a:solidFill>
          <a:ln w="9525">
            <a:solidFill>
              <a:srgbClr val="FF0000"/>
            </a:solidFill>
            <a:miter lim="800000"/>
            <a:headEnd/>
            <a:tailEnd/>
          </a:ln>
        </p:spPr>
        <p:txBody>
          <a:bodyPr>
            <a:spAutoFit/>
          </a:bodyPr>
          <a:lstStyle/>
          <a:p>
            <a:pPr marL="285750" indent="-285750">
              <a:buFont typeface="Arial" panose="020B0604020202020204" pitchFamily="34" charset="0"/>
              <a:buChar char="•"/>
            </a:pPr>
            <a:r>
              <a:rPr lang="en-US" sz="1400" b="1" dirty="0" smtClean="0"/>
              <a:t>Teeth pattern </a:t>
            </a:r>
            <a:r>
              <a:rPr lang="en-US" sz="1400" b="1" dirty="0" smtClean="0">
                <a:sym typeface="Wingdings" panose="05000000000000000000" pitchFamily="2" charset="2"/>
              </a:rPr>
              <a:t> e.g. 4 x 6 to 3 x 8 for scroll pattern. </a:t>
            </a:r>
            <a:r>
              <a:rPr lang="en-US" sz="1400" b="1" dirty="0" err="1" smtClean="0">
                <a:sym typeface="Wingdings" panose="05000000000000000000" pitchFamily="2" charset="2"/>
              </a:rPr>
              <a:t>Granulometry</a:t>
            </a:r>
            <a:r>
              <a:rPr lang="en-US" sz="1400" b="1" dirty="0" smtClean="0">
                <a:sym typeface="Wingdings" panose="05000000000000000000" pitchFamily="2" charset="2"/>
              </a:rPr>
              <a:t> is expected also coarser</a:t>
            </a:r>
          </a:p>
          <a:p>
            <a:pPr marL="285750" indent="-285750">
              <a:buFont typeface="Arial" panose="020B0604020202020204" pitchFamily="34" charset="0"/>
              <a:buChar char="•"/>
            </a:pPr>
            <a:r>
              <a:rPr lang="en-US" sz="1400" b="1" dirty="0" smtClean="0">
                <a:sym typeface="Wingdings" panose="05000000000000000000" pitchFamily="2" charset="2"/>
              </a:rPr>
              <a:t>Different teeth height  Grabbing oversized </a:t>
            </a:r>
          </a:p>
          <a:p>
            <a:pPr marL="285750" indent="-285750">
              <a:buFont typeface="Arial" panose="020B0604020202020204" pitchFamily="34" charset="0"/>
              <a:buChar char="•"/>
            </a:pPr>
            <a:r>
              <a:rPr lang="en-US" sz="1400" b="1" dirty="0" smtClean="0">
                <a:sym typeface="Wingdings" panose="05000000000000000000" pitchFamily="2" charset="2"/>
              </a:rPr>
              <a:t>Addition of a breaker anvil</a:t>
            </a:r>
          </a:p>
          <a:p>
            <a:pPr marL="285750" indent="-285750">
              <a:buFont typeface="Arial" panose="020B0604020202020204" pitchFamily="34" charset="0"/>
              <a:buChar char="•"/>
            </a:pPr>
            <a:r>
              <a:rPr lang="en-US" sz="1400" b="1" dirty="0" smtClean="0">
                <a:sym typeface="Wingdings" panose="05000000000000000000" pitchFamily="2" charset="2"/>
              </a:rPr>
              <a:t>Timing of the rollers when scroll teeth pattern</a:t>
            </a:r>
            <a:endParaRPr lang="en-US" sz="1400" b="1" dirty="0"/>
          </a:p>
          <a:p>
            <a:endParaRPr lang="en-US" sz="1400" b="1" baseline="-25000" dirty="0">
              <a:latin typeface="Symbol" pitchFamily="18" charset="2"/>
            </a:endParaRPr>
          </a:p>
        </p:txBody>
      </p:sp>
      <p:sp>
        <p:nvSpPr>
          <p:cNvPr id="14" name="Rectangle 13"/>
          <p:cNvSpPr/>
          <p:nvPr/>
        </p:nvSpPr>
        <p:spPr>
          <a:xfrm>
            <a:off x="3856199" y="1268759"/>
            <a:ext cx="1744873" cy="2677656"/>
          </a:xfrm>
          <a:prstGeom prst="rect">
            <a:avLst/>
          </a:prstGeom>
          <a:ln>
            <a:solidFill>
              <a:srgbClr val="FF0000"/>
            </a:solidFill>
          </a:ln>
        </p:spPr>
        <p:txBody>
          <a:bodyPr wrap="square">
            <a:spAutoFit/>
          </a:bodyPr>
          <a:lstStyle/>
          <a:p>
            <a:pPr marL="285750" indent="-285750">
              <a:buFont typeface="Arial" panose="020B0604020202020204" pitchFamily="34" charset="0"/>
              <a:buChar char="•"/>
            </a:pPr>
            <a:r>
              <a:rPr lang="en-US" sz="1400" b="1" dirty="0" smtClean="0"/>
              <a:t>The cleaning scrapers guarantees higher production rate as maintains the rollers gap by removing buildups from the inter teeth channel</a:t>
            </a:r>
            <a:endParaRPr lang="en-US" sz="1400" b="1" dirty="0"/>
          </a:p>
        </p:txBody>
      </p:sp>
      <p:pic>
        <p:nvPicPr>
          <p:cNvPr id="15" name="Picture 2"/>
          <p:cNvPicPr>
            <a:picLocks noChangeAspect="1" noChangeArrowheads="1"/>
          </p:cNvPicPr>
          <p:nvPr/>
        </p:nvPicPr>
        <p:blipFill rotWithShape="1">
          <a:blip r:embed="rId6"/>
          <a:srcRect l="33181" t="15303" r="32666" b="34482"/>
          <a:stretch/>
        </p:blipFill>
        <p:spPr bwMode="auto">
          <a:xfrm>
            <a:off x="2688610" y="4998216"/>
            <a:ext cx="1957025" cy="1618828"/>
          </a:xfrm>
          <a:prstGeom prst="rect">
            <a:avLst/>
          </a:prstGeom>
          <a:noFill/>
          <a:ln w="9525">
            <a:noFill/>
            <a:miter lim="800000"/>
            <a:headEnd/>
            <a:tailEnd/>
          </a:ln>
        </p:spPr>
      </p:pic>
    </p:spTree>
    <p:extLst>
      <p:ext uri="{BB962C8B-B14F-4D97-AF65-F5344CB8AC3E}">
        <p14:creationId xmlns:p14="http://schemas.microsoft.com/office/powerpoint/2010/main" val="8431636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1"/>
          </p:nvPr>
        </p:nvSpPr>
        <p:spPr/>
        <p:txBody>
          <a:bodyPr/>
          <a:lstStyle/>
          <a:p>
            <a:pPr>
              <a:defRPr/>
            </a:pPr>
            <a:fld id="{0373646A-10CF-43C5-B8B6-5927DAE4AAC9}" type="slidenum">
              <a:rPr lang="en-US"/>
              <a:pPr>
                <a:defRPr/>
              </a:pPr>
              <a:t>62</a:t>
            </a:fld>
            <a:endParaRPr lang="en-US" dirty="0"/>
          </a:p>
        </p:txBody>
      </p:sp>
      <p:sp>
        <p:nvSpPr>
          <p:cNvPr id="52225" name="Title 1"/>
          <p:cNvSpPr>
            <a:spLocks noGrp="1"/>
          </p:cNvSpPr>
          <p:nvPr>
            <p:ph type="ctrTitle" idx="4294967295"/>
          </p:nvPr>
        </p:nvSpPr>
        <p:spPr>
          <a:xfrm>
            <a:off x="452438" y="3700463"/>
            <a:ext cx="8929687" cy="1133475"/>
          </a:xfrm>
        </p:spPr>
        <p:txBody>
          <a:bodyPr anchor="t"/>
          <a:lstStyle/>
          <a:p>
            <a:pPr eaLnBrk="1" hangingPunct="1"/>
            <a:r>
              <a:rPr lang="en-US" sz="3600" dirty="0" smtClean="0"/>
              <a:t>Assessing a crusher system</a:t>
            </a:r>
          </a:p>
        </p:txBody>
      </p:sp>
      <p:sp>
        <p:nvSpPr>
          <p:cNvPr id="52227" name="Picture Placeholder 3"/>
          <p:cNvSpPr>
            <a:spLocks noGrp="1"/>
          </p:cNvSpPr>
          <p:nvPr>
            <p:ph sz="quarter" idx="4294967295"/>
          </p:nvPr>
        </p:nvSpPr>
        <p:spPr>
          <a:xfrm>
            <a:off x="0" y="0"/>
            <a:ext cx="9906000" cy="3429000"/>
          </a:xfrm>
        </p:spPr>
        <p:txBody>
          <a:bodyPr/>
          <a:lstStyle/>
          <a:p>
            <a:endParaRPr lang="de-DE" smtClean="0"/>
          </a:p>
        </p:txBody>
      </p:sp>
      <p:pic>
        <p:nvPicPr>
          <p:cNvPr id="52228" name="TitleImage"/>
          <p:cNvPicPr>
            <a:picLocks noChangeAspect="1"/>
          </p:cNvPicPr>
          <p:nvPr/>
        </p:nvPicPr>
        <p:blipFill>
          <a:blip r:embed="rId2"/>
          <a:srcRect r="-60"/>
          <a:stretch>
            <a:fillRect/>
          </a:stretch>
        </p:blipFill>
        <p:spPr bwMode="auto">
          <a:xfrm>
            <a:off x="0" y="0"/>
            <a:ext cx="9906000" cy="3429000"/>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en-US" smtClean="0"/>
              <a:t>SPREAD Settat May 2016</a:t>
            </a:r>
            <a:endParaRPr lang="en-US"/>
          </a:p>
        </p:txBody>
      </p:sp>
    </p:spTree>
    <p:extLst>
      <p:ext uri="{BB962C8B-B14F-4D97-AF65-F5344CB8AC3E}">
        <p14:creationId xmlns:p14="http://schemas.microsoft.com/office/powerpoint/2010/main" val="334198551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1"/>
          </p:nvPr>
        </p:nvSpPr>
        <p:spPr/>
        <p:txBody>
          <a:bodyPr/>
          <a:lstStyle/>
          <a:p>
            <a:pPr>
              <a:defRPr/>
            </a:pPr>
            <a:fld id="{9524E85F-5DA8-4A0A-8EBF-F23A682D42B6}" type="slidenum">
              <a:rPr lang="en-US"/>
              <a:pPr>
                <a:defRPr/>
              </a:pPr>
              <a:t>63</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26F746B8-9FDB-4C2F-860E-F8038620766B}" type="slidenum">
              <a:rPr lang="en-US" sz="800">
                <a:latin typeface="+mn-lt"/>
              </a:rPr>
              <a:pPr algn="r">
                <a:defRPr/>
              </a:pPr>
              <a:t>63</a:t>
            </a:fld>
            <a:endParaRPr lang="en-US" sz="800">
              <a:latin typeface="+mn-lt"/>
            </a:endParaRPr>
          </a:p>
        </p:txBody>
      </p:sp>
      <p:sp>
        <p:nvSpPr>
          <p:cNvPr id="53250" name="Content Placeholder 6"/>
          <p:cNvSpPr>
            <a:spLocks/>
          </p:cNvSpPr>
          <p:nvPr/>
        </p:nvSpPr>
        <p:spPr bwMode="auto">
          <a:xfrm>
            <a:off x="554831" y="4293096"/>
            <a:ext cx="8785225" cy="1944688"/>
          </a:xfrm>
          <a:prstGeom prst="rect">
            <a:avLst/>
          </a:prstGeom>
          <a:noFill/>
          <a:ln w="9525">
            <a:noFill/>
            <a:miter lim="800000"/>
            <a:headEnd/>
            <a:tailEnd/>
          </a:ln>
        </p:spPr>
        <p:txBody>
          <a:bodyPr lIns="0" tIns="0" rIns="0" bIns="0"/>
          <a:lstStyle/>
          <a:p>
            <a:pPr marL="269875" indent="-269875" eaLnBrk="0" hangingPunct="0">
              <a:spcBef>
                <a:spcPts val="1200"/>
              </a:spcBef>
              <a:buClr>
                <a:schemeClr val="accent1"/>
              </a:buClr>
              <a:buFont typeface="Arial" charset="0"/>
              <a:buChar char="•"/>
            </a:pPr>
            <a:r>
              <a:rPr lang="en-US" sz="1400" dirty="0"/>
              <a:t>Blockages due to oversized feed</a:t>
            </a:r>
          </a:p>
          <a:p>
            <a:pPr marL="269875" indent="-269875" eaLnBrk="0" hangingPunct="0">
              <a:spcBef>
                <a:spcPts val="1200"/>
              </a:spcBef>
              <a:buClr>
                <a:schemeClr val="accent1"/>
              </a:buClr>
              <a:buFont typeface="Arial" charset="0"/>
              <a:buChar char="•"/>
            </a:pPr>
            <a:r>
              <a:rPr lang="en-US" sz="1400" dirty="0"/>
              <a:t>Crusher plugging due to material stickiness</a:t>
            </a:r>
          </a:p>
          <a:p>
            <a:pPr marL="269875" indent="-269875" eaLnBrk="0" hangingPunct="0">
              <a:spcBef>
                <a:spcPts val="1200"/>
              </a:spcBef>
              <a:buClr>
                <a:schemeClr val="accent1"/>
              </a:buClr>
              <a:buFont typeface="Arial" charset="0"/>
              <a:buChar char="•"/>
            </a:pPr>
            <a:r>
              <a:rPr lang="en-US" sz="1400" dirty="0"/>
              <a:t>Low transport capacity of conveying system after crusher (e.g. SH, DV, MG, etc.)</a:t>
            </a:r>
          </a:p>
          <a:p>
            <a:pPr marL="269875" indent="-269875" eaLnBrk="0" hangingPunct="0">
              <a:spcBef>
                <a:spcPts val="1200"/>
              </a:spcBef>
              <a:buClr>
                <a:schemeClr val="accent1"/>
              </a:buClr>
              <a:buFont typeface="Arial" charset="0"/>
              <a:buChar char="•"/>
            </a:pPr>
            <a:r>
              <a:rPr lang="en-US" sz="1400" dirty="0"/>
              <a:t>Variations of rock hardness (UCS)</a:t>
            </a:r>
          </a:p>
          <a:p>
            <a:pPr marL="269875" indent="-269875" eaLnBrk="0" hangingPunct="0">
              <a:spcBef>
                <a:spcPts val="1200"/>
              </a:spcBef>
              <a:buClr>
                <a:schemeClr val="accent1"/>
              </a:buClr>
              <a:buFont typeface="Arial" charset="0"/>
              <a:buChar char="•"/>
            </a:pPr>
            <a:r>
              <a:rPr lang="en-US" sz="1400" dirty="0"/>
              <a:t>Low capacity of mobile fleet</a:t>
            </a:r>
          </a:p>
          <a:p>
            <a:pPr marL="269875" indent="-269875" eaLnBrk="0" hangingPunct="0">
              <a:spcBef>
                <a:spcPts val="1200"/>
              </a:spcBef>
              <a:buClr>
                <a:schemeClr val="accent1"/>
              </a:buClr>
              <a:buFont typeface="Arial" charset="0"/>
              <a:buChar char="•"/>
            </a:pPr>
            <a:r>
              <a:rPr lang="en-US" sz="1400" dirty="0"/>
              <a:t>Wear of crushing tools lead to loss of product </a:t>
            </a:r>
            <a:r>
              <a:rPr lang="en-US" sz="1400" dirty="0" smtClean="0"/>
              <a:t>size</a:t>
            </a:r>
            <a:endParaRPr lang="en-US" sz="1400" dirty="0"/>
          </a:p>
          <a:p>
            <a:pPr marL="269875" indent="-269875" eaLnBrk="0" hangingPunct="0">
              <a:spcBef>
                <a:spcPts val="1200"/>
              </a:spcBef>
              <a:buClr>
                <a:schemeClr val="accent1"/>
              </a:buClr>
              <a:buFont typeface="Arial" charset="0"/>
              <a:buChar char="•"/>
            </a:pPr>
            <a:endParaRPr lang="en-US" sz="1600" dirty="0"/>
          </a:p>
        </p:txBody>
      </p:sp>
      <p:sp>
        <p:nvSpPr>
          <p:cNvPr id="53251" name="Title 4"/>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US" sz="2000" b="1"/>
              <a:t>Generally, crushing is performing far below nominal capacity and affect the performance of the raw mill but as well as the one of the quarry operation.</a:t>
            </a:r>
          </a:p>
        </p:txBody>
      </p:sp>
      <p:pic>
        <p:nvPicPr>
          <p:cNvPr id="53252"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60388" y="1196975"/>
            <a:ext cx="5184775" cy="2978150"/>
          </a:xfrm>
          <a:prstGeom prst="rect">
            <a:avLst/>
          </a:prstGeom>
          <a:noFill/>
          <a:ln w="9525">
            <a:noFill/>
            <a:miter lim="800000"/>
            <a:headEnd/>
            <a:tailEnd/>
          </a:ln>
        </p:spPr>
      </p:pic>
      <p:pic>
        <p:nvPicPr>
          <p:cNvPr id="164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3160" y="2399285"/>
            <a:ext cx="2555578" cy="1175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0"/>
          </p:nvPr>
        </p:nvSpPr>
        <p:spPr/>
        <p:txBody>
          <a:bodyPr/>
          <a:lstStyle/>
          <a:p>
            <a:r>
              <a:rPr lang="en-US" smtClean="0"/>
              <a:t>SPREAD Settat May 2016</a:t>
            </a:r>
            <a:endParaRPr lang="en-US"/>
          </a:p>
        </p:txBody>
      </p:sp>
    </p:spTree>
    <p:extLst>
      <p:ext uri="{BB962C8B-B14F-4D97-AF65-F5344CB8AC3E}">
        <p14:creationId xmlns:p14="http://schemas.microsoft.com/office/powerpoint/2010/main" val="421170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485B633-6863-4B84-8019-F125347A66EC}" type="slidenum">
              <a:rPr lang="en-US" noProof="0" smtClean="0"/>
              <a:pPr/>
              <a:t>64</a:t>
            </a:fld>
            <a:endParaRPr lang="en-US" noProof="0" dirty="0"/>
          </a:p>
        </p:txBody>
      </p:sp>
      <p:sp>
        <p:nvSpPr>
          <p:cNvPr id="9" name="Content Placeholder 8"/>
          <p:cNvSpPr>
            <a:spLocks noGrp="1"/>
          </p:cNvSpPr>
          <p:nvPr>
            <p:ph sz="quarter" idx="15"/>
          </p:nvPr>
        </p:nvSpPr>
        <p:spPr>
          <a:xfrm>
            <a:off x="5097016" y="3717032"/>
            <a:ext cx="4248595" cy="2592288"/>
          </a:xfrm>
        </p:spPr>
        <p:txBody>
          <a:bodyPr/>
          <a:lstStyle/>
          <a:p>
            <a:r>
              <a:rPr lang="en-US" dirty="0" smtClean="0"/>
              <a:t>Production</a:t>
            </a:r>
          </a:p>
          <a:p>
            <a:pPr lvl="1"/>
            <a:r>
              <a:rPr lang="en-US" dirty="0" smtClean="0"/>
              <a:t>Production Volumes</a:t>
            </a:r>
          </a:p>
          <a:p>
            <a:pPr lvl="1"/>
            <a:r>
              <a:rPr lang="en-US" dirty="0" smtClean="0"/>
              <a:t>Energy Consumption</a:t>
            </a:r>
          </a:p>
          <a:p>
            <a:pPr lvl="1"/>
            <a:r>
              <a:rPr lang="en-US" dirty="0" smtClean="0"/>
              <a:t>Crusher Product Size</a:t>
            </a:r>
          </a:p>
          <a:p>
            <a:pPr lvl="1"/>
            <a:r>
              <a:rPr lang="en-US" dirty="0" smtClean="0"/>
              <a:t>Wear</a:t>
            </a:r>
          </a:p>
        </p:txBody>
      </p:sp>
      <p:sp>
        <p:nvSpPr>
          <p:cNvPr id="8" name="Content Placeholder 7"/>
          <p:cNvSpPr>
            <a:spLocks noGrp="1"/>
          </p:cNvSpPr>
          <p:nvPr>
            <p:ph sz="quarter" idx="14"/>
          </p:nvPr>
        </p:nvSpPr>
        <p:spPr>
          <a:xfrm>
            <a:off x="560387" y="3717032"/>
            <a:ext cx="4248000" cy="2592288"/>
          </a:xfrm>
        </p:spPr>
        <p:txBody>
          <a:bodyPr/>
          <a:lstStyle/>
          <a:p>
            <a:r>
              <a:rPr lang="en-US" dirty="0" smtClean="0"/>
              <a:t>Operational</a:t>
            </a:r>
          </a:p>
          <a:p>
            <a:pPr lvl="1"/>
            <a:r>
              <a:rPr lang="en-US" dirty="0" smtClean="0"/>
              <a:t>Operating hours</a:t>
            </a:r>
          </a:p>
          <a:p>
            <a:pPr lvl="1"/>
            <a:r>
              <a:rPr lang="en-US" dirty="0" smtClean="0"/>
              <a:t>Production Rate (BDP)</a:t>
            </a:r>
          </a:p>
          <a:p>
            <a:pPr lvl="1"/>
            <a:r>
              <a:rPr lang="en-US" dirty="0"/>
              <a:t>Workflow </a:t>
            </a:r>
            <a:r>
              <a:rPr lang="en-US" dirty="0" smtClean="0"/>
              <a:t>procedure</a:t>
            </a:r>
          </a:p>
          <a:p>
            <a:pPr lvl="2"/>
            <a:r>
              <a:rPr lang="en-US" dirty="0" smtClean="0"/>
              <a:t>System </a:t>
            </a:r>
            <a:r>
              <a:rPr lang="en-US" dirty="0"/>
              <a:t>Availability</a:t>
            </a:r>
          </a:p>
          <a:p>
            <a:pPr lvl="3"/>
            <a:r>
              <a:rPr lang="en-US" dirty="0"/>
              <a:t>Downtime &amp; Idle </a:t>
            </a:r>
            <a:r>
              <a:rPr lang="en-US" dirty="0" smtClean="0"/>
              <a:t>Time</a:t>
            </a:r>
          </a:p>
          <a:p>
            <a:pPr lvl="1"/>
            <a:endParaRPr lang="en-US" dirty="0"/>
          </a:p>
        </p:txBody>
      </p:sp>
      <p:sp>
        <p:nvSpPr>
          <p:cNvPr id="6" name="Title 5"/>
          <p:cNvSpPr>
            <a:spLocks noGrp="1"/>
          </p:cNvSpPr>
          <p:nvPr>
            <p:ph type="title"/>
          </p:nvPr>
        </p:nvSpPr>
        <p:spPr/>
        <p:txBody>
          <a:bodyPr/>
          <a:lstStyle/>
          <a:p>
            <a:r>
              <a:rPr lang="en-US" dirty="0" smtClean="0"/>
              <a:t>Crusher system assessment scope</a:t>
            </a:r>
            <a:endParaRPr lang="en-US" dirty="0"/>
          </a:p>
        </p:txBody>
      </p:sp>
      <p:sp>
        <p:nvSpPr>
          <p:cNvPr id="10" name="TextBox 9"/>
          <p:cNvSpPr txBox="1"/>
          <p:nvPr/>
        </p:nvSpPr>
        <p:spPr>
          <a:xfrm>
            <a:off x="560512" y="1196752"/>
            <a:ext cx="8496944" cy="2554545"/>
          </a:xfrm>
          <a:prstGeom prst="rect">
            <a:avLst/>
          </a:prstGeom>
          <a:noFill/>
        </p:spPr>
        <p:txBody>
          <a:bodyPr wrap="square" rtlCol="0">
            <a:spAutoFit/>
          </a:bodyPr>
          <a:lstStyle/>
          <a:p>
            <a:r>
              <a:rPr lang="en-US" sz="1600" dirty="0" smtClean="0">
                <a:latin typeface="Arial" pitchFamily="34" charset="0"/>
                <a:cs typeface="Arial" pitchFamily="34" charset="0"/>
              </a:rPr>
              <a:t>The crusher assessment shall answer questions like:</a:t>
            </a:r>
          </a:p>
          <a:p>
            <a:endParaRPr lang="en-US" sz="1600" dirty="0">
              <a:latin typeface="Arial" pitchFamily="34" charset="0"/>
              <a:cs typeface="Arial" pitchFamily="34" charset="0"/>
            </a:endParaRPr>
          </a:p>
          <a:p>
            <a:pPr marL="342900" indent="-342900">
              <a:buFont typeface="Arial" panose="020B0604020202020204" pitchFamily="34" charset="0"/>
              <a:buChar char="•"/>
            </a:pPr>
            <a:r>
              <a:rPr lang="en-US" sz="1600" dirty="0" smtClean="0">
                <a:latin typeface="Arial" pitchFamily="34" charset="0"/>
                <a:cs typeface="Arial" pitchFamily="34" charset="0"/>
              </a:rPr>
              <a:t>Why the production rate is lower than BDP? Can I increase it?</a:t>
            </a:r>
          </a:p>
          <a:p>
            <a:pPr marL="342900" indent="-342900">
              <a:buFont typeface="Arial" panose="020B0604020202020204" pitchFamily="34" charset="0"/>
              <a:buChar char="•"/>
            </a:pPr>
            <a:r>
              <a:rPr lang="en-US" sz="1600" dirty="0" smtClean="0">
                <a:latin typeface="Arial" pitchFamily="34" charset="0"/>
                <a:cs typeface="Arial" pitchFamily="34" charset="0"/>
              </a:rPr>
              <a:t>Can I reduce the it energy consumption of the system?</a:t>
            </a:r>
          </a:p>
          <a:p>
            <a:pPr marL="342900" indent="-342900">
              <a:buFont typeface="Arial" panose="020B0604020202020204" pitchFamily="34" charset="0"/>
              <a:buChar char="•"/>
            </a:pPr>
            <a:r>
              <a:rPr lang="en-US" sz="1600" dirty="0" smtClean="0">
                <a:latin typeface="Arial" pitchFamily="34" charset="0"/>
                <a:cs typeface="Arial" pitchFamily="34" charset="0"/>
              </a:rPr>
              <a:t>Is the product homogeneous and in target? Can I improve any condition?</a:t>
            </a:r>
          </a:p>
          <a:p>
            <a:pPr marL="342900" indent="-342900">
              <a:buFont typeface="Arial" panose="020B0604020202020204" pitchFamily="34" charset="0"/>
              <a:buChar char="•"/>
            </a:pPr>
            <a:r>
              <a:rPr lang="en-US" sz="1600" dirty="0" smtClean="0">
                <a:latin typeface="Arial" pitchFamily="34" charset="0"/>
                <a:cs typeface="Arial" pitchFamily="34" charset="0"/>
              </a:rPr>
              <a:t>Is the wear cost optimize? Can I reduce it?</a:t>
            </a:r>
          </a:p>
          <a:p>
            <a:pPr marL="342900" indent="-342900">
              <a:buFont typeface="Arial" panose="020B0604020202020204" pitchFamily="34" charset="0"/>
              <a:buChar char="•"/>
            </a:pPr>
            <a:r>
              <a:rPr lang="en-US" sz="1600" dirty="0" smtClean="0">
                <a:latin typeface="Arial" pitchFamily="34" charset="0"/>
                <a:cs typeface="Arial" pitchFamily="34" charset="0"/>
              </a:rPr>
              <a:t>In the feeding Is the production rate the maximum to achieve? </a:t>
            </a:r>
          </a:p>
          <a:p>
            <a:endParaRPr lang="en-US" sz="1600" dirty="0">
              <a:latin typeface="Arial" pitchFamily="34" charset="0"/>
              <a:cs typeface="Arial" pitchFamily="34" charset="0"/>
            </a:endParaRPr>
          </a:p>
          <a:p>
            <a:r>
              <a:rPr lang="en-US" sz="1600" dirty="0" smtClean="0">
                <a:latin typeface="Arial" pitchFamily="34" charset="0"/>
                <a:cs typeface="Arial" pitchFamily="34" charset="0"/>
              </a:rPr>
              <a:t>The scope of the assessment must cover two main streams; Operational and Production which often cross among them. </a:t>
            </a:r>
          </a:p>
        </p:txBody>
      </p:sp>
      <p:sp>
        <p:nvSpPr>
          <p:cNvPr id="3" name="Footer Placeholder 2"/>
          <p:cNvSpPr>
            <a:spLocks noGrp="1"/>
          </p:cNvSpPr>
          <p:nvPr>
            <p:ph type="ftr" sz="quarter" idx="13"/>
          </p:nvPr>
        </p:nvSpPr>
        <p:spPr/>
        <p:txBody>
          <a:bodyPr/>
          <a:lstStyle/>
          <a:p>
            <a:r>
              <a:rPr lang="en-US" noProof="0" smtClean="0"/>
              <a:t>SPREAD Settat May 2016</a:t>
            </a:r>
            <a:endParaRPr lang="en-US" noProof="0" dirty="0"/>
          </a:p>
        </p:txBody>
      </p:sp>
    </p:spTree>
    <p:extLst>
      <p:ext uri="{BB962C8B-B14F-4D97-AF65-F5344CB8AC3E}">
        <p14:creationId xmlns:p14="http://schemas.microsoft.com/office/powerpoint/2010/main" val="401856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500"/>
                                        <p:tgtEl>
                                          <p:spTgt spid="8">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xEl>
                                              <p:pRg st="5" end="5"/>
                                            </p:txEl>
                                          </p:spTgt>
                                        </p:tgtEl>
                                        <p:attrNameLst>
                                          <p:attrName>style.visibility</p:attrName>
                                        </p:attrNameLst>
                                      </p:cBhvr>
                                      <p:to>
                                        <p:strVal val="visible"/>
                                      </p:to>
                                    </p:set>
                                    <p:animEffect transition="in" filter="fade">
                                      <p:cBhvr>
                                        <p:cTn id="26" dur="500"/>
                                        <p:tgtEl>
                                          <p:spTgt spid="8">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Effect transition="in" filter="fade">
                                      <p:cBhvr>
                                        <p:cTn id="31" dur="500"/>
                                        <p:tgtEl>
                                          <p:spTgt spid="9">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xEl>
                                              <p:pRg st="1" end="1"/>
                                            </p:txEl>
                                          </p:spTgt>
                                        </p:tgtEl>
                                        <p:attrNameLst>
                                          <p:attrName>style.visibility</p:attrName>
                                        </p:attrNameLst>
                                      </p:cBhvr>
                                      <p:to>
                                        <p:strVal val="visible"/>
                                      </p:to>
                                    </p:set>
                                    <p:animEffect transition="in" filter="fade">
                                      <p:cBhvr>
                                        <p:cTn id="34" dur="500"/>
                                        <p:tgtEl>
                                          <p:spTgt spid="9">
                                            <p:txEl>
                                              <p:pRg st="1" end="1"/>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
                                            <p:txEl>
                                              <p:pRg st="2" end="2"/>
                                            </p:txEl>
                                          </p:spTgt>
                                        </p:tgtEl>
                                        <p:attrNameLst>
                                          <p:attrName>style.visibility</p:attrName>
                                        </p:attrNameLst>
                                      </p:cBhvr>
                                      <p:to>
                                        <p:strVal val="visible"/>
                                      </p:to>
                                    </p:set>
                                    <p:animEffect transition="in" filter="fade">
                                      <p:cBhvr>
                                        <p:cTn id="37" dur="500"/>
                                        <p:tgtEl>
                                          <p:spTgt spid="9">
                                            <p:txEl>
                                              <p:pRg st="2" end="2"/>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xEl>
                                              <p:pRg st="3" end="3"/>
                                            </p:txEl>
                                          </p:spTgt>
                                        </p:tgtEl>
                                        <p:attrNameLst>
                                          <p:attrName>style.visibility</p:attrName>
                                        </p:attrNameLst>
                                      </p:cBhvr>
                                      <p:to>
                                        <p:strVal val="visible"/>
                                      </p:to>
                                    </p:set>
                                    <p:animEffect transition="in" filter="fade">
                                      <p:cBhvr>
                                        <p:cTn id="40" dur="500"/>
                                        <p:tgtEl>
                                          <p:spTgt spid="9">
                                            <p:txEl>
                                              <p:pRg st="3" end="3"/>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xEl>
                                              <p:pRg st="4" end="4"/>
                                            </p:txEl>
                                          </p:spTgt>
                                        </p:tgtEl>
                                        <p:attrNameLst>
                                          <p:attrName>style.visibility</p:attrName>
                                        </p:attrNameLst>
                                      </p:cBhvr>
                                      <p:to>
                                        <p:strVal val="visible"/>
                                      </p:to>
                                    </p:set>
                                    <p:animEffect transition="in" filter="fade">
                                      <p:cBhvr>
                                        <p:cTn id="43"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8"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Define the boundaries of your assessment</a:t>
            </a:r>
            <a:endParaRPr lang="en-US" dirty="0"/>
          </a:p>
        </p:txBody>
      </p:sp>
      <p:sp>
        <p:nvSpPr>
          <p:cNvPr id="7" name="Slide Number Placeholder 6"/>
          <p:cNvSpPr>
            <a:spLocks noGrp="1"/>
          </p:cNvSpPr>
          <p:nvPr>
            <p:ph type="sldNum" sz="quarter" idx="4294967295"/>
          </p:nvPr>
        </p:nvSpPr>
        <p:spPr>
          <a:xfrm>
            <a:off x="9129464" y="6597352"/>
            <a:ext cx="216024" cy="144016"/>
          </a:xfrm>
          <a:prstGeom prst="rect">
            <a:avLst/>
          </a:prstGeom>
        </p:spPr>
        <p:txBody>
          <a:bodyPr/>
          <a:lstStyle/>
          <a:p>
            <a:fld id="{2485B633-6863-4B84-8019-F125347A66EC}" type="slidenum">
              <a:rPr lang="en-US" noProof="0" smtClean="0"/>
              <a:pPr/>
              <a:t>65</a:t>
            </a:fld>
            <a:endParaRPr lang="en-US" noProof="0" dirty="0"/>
          </a:p>
        </p:txBody>
      </p:sp>
      <p:pic>
        <p:nvPicPr>
          <p:cNvPr id="1028" name="Picture 4"/>
          <p:cNvPicPr>
            <a:picLocks noGrp="1" noChangeAspect="1" noChangeArrowheads="1"/>
          </p:cNvPicPr>
          <p:nvPr>
            <p:ph sz="quarter" idx="4294967295"/>
          </p:nvPr>
        </p:nvPicPr>
        <p:blipFill>
          <a:blip r:embed="rId2">
            <a:extLst>
              <a:ext uri="{28A0092B-C50C-407E-A947-70E740481C1C}">
                <a14:useLocalDpi xmlns:a14="http://schemas.microsoft.com/office/drawing/2010/main"/>
              </a:ext>
            </a:extLst>
          </a:blip>
          <a:srcRect/>
          <a:stretch>
            <a:fillRect/>
          </a:stretch>
        </p:blipFill>
        <p:spPr bwMode="auto">
          <a:xfrm>
            <a:off x="1048238" y="1558098"/>
            <a:ext cx="7809524" cy="4895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a:xfrm>
            <a:off x="1424608" y="4653136"/>
            <a:ext cx="6120680"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424608" y="1305826"/>
            <a:ext cx="0" cy="3384376"/>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936776" y="2673978"/>
            <a:ext cx="1080120" cy="43204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504728" y="3068960"/>
            <a:ext cx="648072" cy="36004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sp>
        <p:nvSpPr>
          <p:cNvPr id="17" name="TextBox 16"/>
          <p:cNvSpPr txBox="1"/>
          <p:nvPr/>
        </p:nvSpPr>
        <p:spPr>
          <a:xfrm>
            <a:off x="4021088" y="2489892"/>
            <a:ext cx="1152128" cy="400110"/>
          </a:xfrm>
          <a:prstGeom prst="rect">
            <a:avLst/>
          </a:prstGeom>
          <a:noFill/>
          <a:ln>
            <a:solidFill>
              <a:srgbClr val="FF0000"/>
            </a:solidFill>
          </a:ln>
        </p:spPr>
        <p:txBody>
          <a:bodyPr wrap="square" rtlCol="0">
            <a:spAutoFit/>
          </a:bodyPr>
          <a:lstStyle/>
          <a:p>
            <a:r>
              <a:rPr lang="en-US" sz="2000" dirty="0" smtClean="0">
                <a:latin typeface="Arial" pitchFamily="34" charset="0"/>
                <a:cs typeface="Arial" pitchFamily="34" charset="0"/>
              </a:rPr>
              <a:t>Crusher</a:t>
            </a:r>
          </a:p>
        </p:txBody>
      </p:sp>
      <p:sp>
        <p:nvSpPr>
          <p:cNvPr id="23" name="TextBox 22"/>
          <p:cNvSpPr txBox="1"/>
          <p:nvPr/>
        </p:nvSpPr>
        <p:spPr>
          <a:xfrm>
            <a:off x="272480" y="5333146"/>
            <a:ext cx="2704458" cy="400110"/>
          </a:xfrm>
          <a:prstGeom prst="rect">
            <a:avLst/>
          </a:prstGeom>
          <a:noFill/>
          <a:ln>
            <a:solidFill>
              <a:srgbClr val="FF0000"/>
            </a:solidFill>
          </a:ln>
        </p:spPr>
        <p:txBody>
          <a:bodyPr wrap="square" rtlCol="0">
            <a:spAutoFit/>
          </a:bodyPr>
          <a:lstStyle/>
          <a:p>
            <a:pPr algn="ctr"/>
            <a:r>
              <a:rPr lang="en-US" sz="2000" dirty="0" smtClean="0">
                <a:latin typeface="Arial" pitchFamily="34" charset="0"/>
                <a:cs typeface="Arial" pitchFamily="34" charset="0"/>
              </a:rPr>
              <a:t>System Limits</a:t>
            </a:r>
          </a:p>
        </p:txBody>
      </p:sp>
      <p:cxnSp>
        <p:nvCxnSpPr>
          <p:cNvPr id="21" name="Straight Arrow Connector 20"/>
          <p:cNvCxnSpPr/>
          <p:nvPr/>
        </p:nvCxnSpPr>
        <p:spPr>
          <a:xfrm flipH="1">
            <a:off x="1624709" y="4690202"/>
            <a:ext cx="1352229" cy="60800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rot="5400000">
            <a:off x="508539" y="4382135"/>
            <a:ext cx="1328082" cy="504056"/>
          </a:xfrm>
          <a:prstGeom prst="bentConnector3">
            <a:avLst>
              <a:gd name="adj1" fmla="val -1885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368824" y="3161003"/>
            <a:ext cx="4176464" cy="1420125"/>
          </a:xfrm>
          <a:prstGeom prst="rect">
            <a:avLst/>
          </a:prstGeom>
          <a:noFill/>
          <a:ln w="381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sp>
        <p:nvSpPr>
          <p:cNvPr id="30" name="TextBox 29"/>
          <p:cNvSpPr txBox="1"/>
          <p:nvPr/>
        </p:nvSpPr>
        <p:spPr>
          <a:xfrm>
            <a:off x="7041232" y="2489892"/>
            <a:ext cx="2704458" cy="400110"/>
          </a:xfrm>
          <a:prstGeom prst="rect">
            <a:avLst/>
          </a:prstGeom>
          <a:solidFill>
            <a:schemeClr val="bg1"/>
          </a:solidFill>
          <a:ln>
            <a:solidFill>
              <a:srgbClr val="0070C0"/>
            </a:solidFill>
          </a:ln>
        </p:spPr>
        <p:txBody>
          <a:bodyPr wrap="square" rtlCol="0">
            <a:spAutoFit/>
          </a:bodyPr>
          <a:lstStyle/>
          <a:p>
            <a:pPr algn="ctr"/>
            <a:r>
              <a:rPr lang="en-US" sz="2000" dirty="0" smtClean="0">
                <a:latin typeface="Arial" pitchFamily="34" charset="0"/>
                <a:cs typeface="Arial" pitchFamily="34" charset="0"/>
              </a:rPr>
              <a:t>Downstream process</a:t>
            </a:r>
          </a:p>
        </p:txBody>
      </p:sp>
      <p:cxnSp>
        <p:nvCxnSpPr>
          <p:cNvPr id="28" name="Straight Arrow Connector 27"/>
          <p:cNvCxnSpPr/>
          <p:nvPr/>
        </p:nvCxnSpPr>
        <p:spPr>
          <a:xfrm flipV="1">
            <a:off x="7545288" y="2890002"/>
            <a:ext cx="848173" cy="324036"/>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28464" y="1593858"/>
            <a:ext cx="2848474" cy="1404156"/>
          </a:xfrm>
          <a:prstGeom prst="rect">
            <a:avLst/>
          </a:prstGeom>
          <a:noFill/>
          <a:ln w="381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sp>
        <p:nvSpPr>
          <p:cNvPr id="34" name="TextBox 33"/>
          <p:cNvSpPr txBox="1"/>
          <p:nvPr/>
        </p:nvSpPr>
        <p:spPr>
          <a:xfrm>
            <a:off x="3244923" y="1305826"/>
            <a:ext cx="2704458" cy="400110"/>
          </a:xfrm>
          <a:prstGeom prst="rect">
            <a:avLst/>
          </a:prstGeom>
          <a:solidFill>
            <a:schemeClr val="bg1"/>
          </a:solidFill>
          <a:ln>
            <a:solidFill>
              <a:srgbClr val="0070C0"/>
            </a:solidFill>
          </a:ln>
        </p:spPr>
        <p:txBody>
          <a:bodyPr wrap="square" rtlCol="0">
            <a:spAutoFit/>
          </a:bodyPr>
          <a:lstStyle/>
          <a:p>
            <a:pPr algn="ctr"/>
            <a:r>
              <a:rPr lang="en-US" sz="2000" dirty="0" smtClean="0">
                <a:latin typeface="Arial" pitchFamily="34" charset="0"/>
                <a:cs typeface="Arial" pitchFamily="34" charset="0"/>
              </a:rPr>
              <a:t>Upstream process</a:t>
            </a:r>
          </a:p>
        </p:txBody>
      </p:sp>
      <p:cxnSp>
        <p:nvCxnSpPr>
          <p:cNvPr id="32" name="Straight Arrow Connector 31"/>
          <p:cNvCxnSpPr/>
          <p:nvPr/>
        </p:nvCxnSpPr>
        <p:spPr>
          <a:xfrm flipV="1">
            <a:off x="2976938" y="1705936"/>
            <a:ext cx="1620214" cy="590000"/>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064568" y="6093296"/>
            <a:ext cx="5544616" cy="307777"/>
          </a:xfrm>
          <a:prstGeom prst="rect">
            <a:avLst/>
          </a:prstGeom>
          <a:noFill/>
        </p:spPr>
        <p:txBody>
          <a:bodyPr wrap="square" rtlCol="0">
            <a:spAutoFit/>
          </a:bodyPr>
          <a:lstStyle/>
          <a:p>
            <a:r>
              <a:rPr lang="en-US" sz="1400" b="1" dirty="0" smtClean="0">
                <a:latin typeface="Arial" pitchFamily="34" charset="0"/>
                <a:cs typeface="Arial" pitchFamily="34" charset="0"/>
              </a:rPr>
              <a:t>Source: </a:t>
            </a:r>
            <a:r>
              <a:rPr lang="en-US" sz="1400" b="1" dirty="0" err="1" smtClean="0">
                <a:latin typeface="Arial" pitchFamily="34" charset="0"/>
                <a:cs typeface="Arial" pitchFamily="34" charset="0"/>
              </a:rPr>
              <a:t>Garadagh</a:t>
            </a:r>
            <a:r>
              <a:rPr lang="en-US" sz="1400" b="1" dirty="0" smtClean="0">
                <a:latin typeface="Arial" pitchFamily="34" charset="0"/>
                <a:cs typeface="Arial" pitchFamily="34" charset="0"/>
              </a:rPr>
              <a:t> Crushing System</a:t>
            </a:r>
          </a:p>
        </p:txBody>
      </p:sp>
      <p:sp>
        <p:nvSpPr>
          <p:cNvPr id="2" name="Footer Placeholder 1"/>
          <p:cNvSpPr>
            <a:spLocks noGrp="1"/>
          </p:cNvSpPr>
          <p:nvPr>
            <p:ph type="ftr" sz="quarter" idx="10"/>
          </p:nvPr>
        </p:nvSpPr>
        <p:spPr/>
        <p:txBody>
          <a:bodyPr/>
          <a:lstStyle/>
          <a:p>
            <a:r>
              <a:rPr lang="en-US" smtClean="0"/>
              <a:t>SPREAD Settat May 2016</a:t>
            </a:r>
            <a:endParaRPr lang="en-US"/>
          </a:p>
        </p:txBody>
      </p:sp>
    </p:spTree>
    <p:extLst>
      <p:ext uri="{BB962C8B-B14F-4D97-AF65-F5344CB8AC3E}">
        <p14:creationId xmlns:p14="http://schemas.microsoft.com/office/powerpoint/2010/main" val="309601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30" grpId="0" animBg="1"/>
      <p:bldP spid="29" grpId="0" animBg="1"/>
      <p:bldP spid="3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485B633-6863-4B84-8019-F125347A66EC}" type="slidenum">
              <a:rPr lang="en-US" noProof="0" smtClean="0"/>
              <a:pPr/>
              <a:t>66</a:t>
            </a:fld>
            <a:endParaRPr lang="en-US" noProof="0" dirty="0"/>
          </a:p>
        </p:txBody>
      </p:sp>
      <p:pic>
        <p:nvPicPr>
          <p:cNvPr id="3075" name="Picture 3"/>
          <p:cNvPicPr>
            <a:picLocks noGrp="1" noChangeAspect="1" noChangeArrowheads="1"/>
          </p:cNvPicPr>
          <p:nvPr>
            <p:ph sz="quarter" idx="15"/>
          </p:nvPr>
        </p:nvPicPr>
        <p:blipFill>
          <a:blip r:embed="rId2" cstate="email">
            <a:extLst>
              <a:ext uri="{28A0092B-C50C-407E-A947-70E740481C1C}">
                <a14:useLocalDpi xmlns:a14="http://schemas.microsoft.com/office/drawing/2010/main"/>
              </a:ext>
            </a:extLst>
          </a:blip>
          <a:stretch>
            <a:fillRect/>
          </a:stretch>
        </p:blipFill>
        <p:spPr bwMode="auto">
          <a:xfrm>
            <a:off x="5097463" y="1414868"/>
            <a:ext cx="4248150" cy="183275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Grp="1" noChangeAspect="1" noChangeArrowheads="1"/>
          </p:cNvPicPr>
          <p:nvPr>
            <p:ph sz="quarter" idx="14"/>
          </p:nvPr>
        </p:nvPicPr>
        <p:blipFill>
          <a:blip r:embed="rId3" cstate="email">
            <a:extLst>
              <a:ext uri="{28A0092B-C50C-407E-A947-70E740481C1C}">
                <a14:useLocalDpi xmlns:a14="http://schemas.microsoft.com/office/drawing/2010/main"/>
              </a:ext>
            </a:extLst>
          </a:blip>
          <a:stretch>
            <a:fillRect/>
          </a:stretch>
        </p:blipFill>
        <p:spPr bwMode="auto">
          <a:xfrm>
            <a:off x="598687" y="1309199"/>
            <a:ext cx="4248150" cy="229168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6"/>
          <p:cNvSpPr>
            <a:spLocks noGrp="1"/>
          </p:cNvSpPr>
          <p:nvPr>
            <p:ph type="title"/>
          </p:nvPr>
        </p:nvSpPr>
        <p:spPr/>
        <p:txBody>
          <a:bodyPr/>
          <a:lstStyle/>
          <a:p>
            <a:r>
              <a:rPr lang="en-US" dirty="0" smtClean="0"/>
              <a:t>Set a base line </a:t>
            </a:r>
            <a:r>
              <a:rPr lang="en-US" dirty="0" smtClean="0">
                <a:sym typeface="Wingdings" panose="05000000000000000000" pitchFamily="2" charset="2"/>
              </a:rPr>
              <a:t> Start to formulate questions </a:t>
            </a:r>
            <a:endParaRPr lang="en-US" dirty="0"/>
          </a:p>
        </p:txBody>
      </p:sp>
      <p:sp>
        <p:nvSpPr>
          <p:cNvPr id="10" name="TextBox 9"/>
          <p:cNvSpPr txBox="1"/>
          <p:nvPr/>
        </p:nvSpPr>
        <p:spPr>
          <a:xfrm>
            <a:off x="562584" y="3604954"/>
            <a:ext cx="8136904" cy="400110"/>
          </a:xfrm>
          <a:prstGeom prst="rect">
            <a:avLst/>
          </a:prstGeom>
          <a:noFill/>
        </p:spPr>
        <p:txBody>
          <a:bodyPr wrap="square" rtlCol="0">
            <a:spAutoFit/>
          </a:bodyPr>
          <a:lstStyle/>
          <a:p>
            <a:pPr algn="ctr"/>
            <a:r>
              <a:rPr lang="en-US" sz="2000" dirty="0" smtClean="0">
                <a:latin typeface="Arial" pitchFamily="34" charset="0"/>
                <a:cs typeface="Arial" pitchFamily="34" charset="0"/>
              </a:rPr>
              <a:t>Recommended a year, monthly average. </a:t>
            </a:r>
          </a:p>
        </p:txBody>
      </p:sp>
      <p:pic>
        <p:nvPicPr>
          <p:cNvPr id="15" name="Picture 3" descr="D:\Users\aguerre\Downloads\image (2).png"/>
          <p:cNvPicPr>
            <a:picLocks noGrp="1" noChangeAspect="1" noChangeArrowheads="1"/>
          </p:cNvPicPr>
          <p:nvPr>
            <p:ph sz="quarter" idx="17"/>
          </p:nvPr>
        </p:nvPicPr>
        <p:blipFill>
          <a:blip r:embed="rId4" cstate="email">
            <a:extLst>
              <a:ext uri="{28A0092B-C50C-407E-A947-70E740481C1C}">
                <a14:useLocalDpi xmlns:a14="http://schemas.microsoft.com/office/drawing/2010/main"/>
              </a:ext>
            </a:extLst>
          </a:blip>
          <a:srcRect/>
          <a:stretch>
            <a:fillRect/>
          </a:stretch>
        </p:blipFill>
        <p:spPr bwMode="auto">
          <a:xfrm>
            <a:off x="5214809" y="3969916"/>
            <a:ext cx="4013457" cy="2411412"/>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6"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14488" y="4077072"/>
            <a:ext cx="3816548" cy="224165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Footer Placeholder 2"/>
          <p:cNvSpPr>
            <a:spLocks noGrp="1"/>
          </p:cNvSpPr>
          <p:nvPr>
            <p:ph type="ftr" sz="quarter" idx="13"/>
          </p:nvPr>
        </p:nvSpPr>
        <p:spPr/>
        <p:txBody>
          <a:bodyPr/>
          <a:lstStyle/>
          <a:p>
            <a:r>
              <a:rPr lang="en-US" noProof="0" smtClean="0"/>
              <a:t>SPREAD Settat May 2016</a:t>
            </a:r>
            <a:endParaRPr lang="en-US" noProof="0" dirty="0"/>
          </a:p>
        </p:txBody>
      </p:sp>
    </p:spTree>
    <p:extLst>
      <p:ext uri="{BB962C8B-B14F-4D97-AF65-F5344CB8AC3E}">
        <p14:creationId xmlns:p14="http://schemas.microsoft.com/office/powerpoint/2010/main" val="32808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485B633-6863-4B84-8019-F125347A66EC}" type="slidenum">
              <a:rPr lang="en-US" noProof="0" smtClean="0"/>
              <a:pPr/>
              <a:t>67</a:t>
            </a:fld>
            <a:endParaRPr lang="en-US" noProof="0" dirty="0"/>
          </a:p>
        </p:txBody>
      </p:sp>
      <p:sp>
        <p:nvSpPr>
          <p:cNvPr id="6" name="Title 5"/>
          <p:cNvSpPr>
            <a:spLocks noGrp="1"/>
          </p:cNvSpPr>
          <p:nvPr>
            <p:ph type="title"/>
          </p:nvPr>
        </p:nvSpPr>
        <p:spPr/>
        <p:txBody>
          <a:bodyPr/>
          <a:lstStyle/>
          <a:p>
            <a:r>
              <a:rPr lang="en-US" sz="2000" dirty="0" smtClean="0"/>
              <a:t>Set a base line </a:t>
            </a:r>
            <a:r>
              <a:rPr lang="en-US" sz="2000" dirty="0" smtClean="0">
                <a:sym typeface="Wingdings" panose="05000000000000000000" pitchFamily="2" charset="2"/>
              </a:rPr>
              <a:t> Analyze the crusher setting and target working conditions, compare to the design  Keep asking questions</a:t>
            </a:r>
            <a:endParaRPr lang="en-US" sz="2000" dirty="0"/>
          </a:p>
        </p:txBody>
      </p:sp>
      <p:pic>
        <p:nvPicPr>
          <p:cNvPr id="4100" name="Picture 4"/>
          <p:cNvPicPr>
            <a:picLocks noGrp="1" noChangeAspect="1" noChangeArrowheads="1"/>
          </p:cNvPicPr>
          <p:nvPr>
            <p:ph sz="quarter" idx="15"/>
          </p:nvPr>
        </p:nvPicPr>
        <p:blipFill>
          <a:blip r:embed="rId2" cstate="email">
            <a:extLst>
              <a:ext uri="{28A0092B-C50C-407E-A947-70E740481C1C}">
                <a14:useLocalDpi xmlns:a14="http://schemas.microsoft.com/office/drawing/2010/main"/>
              </a:ext>
            </a:extLst>
          </a:blip>
          <a:srcRect/>
          <a:stretch>
            <a:fillRect/>
          </a:stretch>
        </p:blipFill>
        <p:spPr bwMode="auto">
          <a:xfrm>
            <a:off x="7473280" y="1221319"/>
            <a:ext cx="2055681" cy="1895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ontent Placeholder 3"/>
          <p:cNvSpPr txBox="1">
            <a:spLocks/>
          </p:cNvSpPr>
          <p:nvPr/>
        </p:nvSpPr>
        <p:spPr>
          <a:xfrm>
            <a:off x="5673080" y="3284982"/>
            <a:ext cx="3384500" cy="3456386"/>
          </a:xfrm>
          <a:prstGeom prst="rect">
            <a:avLst/>
          </a:prstGeom>
        </p:spPr>
        <p:txBody>
          <a:bodyPr vert="horz" lIns="0" tIns="0" rIns="0" bIns="0" rtlCol="0">
            <a:noAutofit/>
          </a:bodyPr>
          <a:lstStyle>
            <a:lvl1pPr marL="270000" indent="-270000" algn="l" defTabSz="914400" rtl="0" eaLnBrk="1" latinLnBrk="0" hangingPunct="1">
              <a:spcBef>
                <a:spcPts val="576"/>
              </a:spcBef>
              <a:buClr>
                <a:srgbClr val="FF1100"/>
              </a:buClr>
              <a:buFont typeface="Arial" pitchFamily="34" charset="0"/>
              <a:buChar char="•"/>
              <a:defRPr sz="2400" kern="1200">
                <a:solidFill>
                  <a:schemeClr val="tx1"/>
                </a:solidFill>
                <a:latin typeface="Arial" pitchFamily="34" charset="0"/>
                <a:ea typeface="+mn-ea"/>
                <a:cs typeface="Arial" pitchFamily="34" charset="0"/>
              </a:defRPr>
            </a:lvl1pPr>
            <a:lvl2pPr marL="536400" indent="-266400" algn="l" defTabSz="914400" rtl="0" eaLnBrk="1" latinLnBrk="0" hangingPunct="1">
              <a:spcBef>
                <a:spcPts val="24"/>
              </a:spcBef>
              <a:buClr>
                <a:srgbClr val="FF1100"/>
              </a:buClr>
              <a:buSzPct val="60000"/>
              <a:buFont typeface="Wingdings 3" pitchFamily="18" charset="2"/>
              <a:buChar char=""/>
              <a:defRPr sz="2200" b="0" kern="1200">
                <a:solidFill>
                  <a:schemeClr val="tx1"/>
                </a:solidFill>
                <a:latin typeface="Arial" pitchFamily="34" charset="0"/>
                <a:ea typeface="+mn-ea"/>
                <a:cs typeface="Arial" pitchFamily="34" charset="0"/>
              </a:defRPr>
            </a:lvl2pPr>
            <a:lvl3pPr marL="820800" indent="-284400" algn="l" defTabSz="914400" rtl="0" eaLnBrk="1" latinLnBrk="0" hangingPunct="1">
              <a:spcBef>
                <a:spcPts val="480"/>
              </a:spcBef>
              <a:buClr>
                <a:srgbClr val="FF1100"/>
              </a:buClr>
              <a:buSzPct val="60000"/>
              <a:buFont typeface="Symbol" pitchFamily="18" charset="2"/>
              <a:buChar char="-"/>
              <a:defRPr lang="de-CH" sz="2000" kern="1200" dirty="0">
                <a:solidFill>
                  <a:schemeClr val="tx1"/>
                </a:solidFill>
                <a:latin typeface="Arial" pitchFamily="34" charset="0"/>
                <a:ea typeface="+mn-ea"/>
                <a:cs typeface="Arial" pitchFamily="34" charset="0"/>
              </a:defRPr>
            </a:lvl3pPr>
            <a:lvl4pPr marL="11124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4pPr>
            <a:lvl5pPr marL="13968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1600" dirty="0"/>
          </a:p>
          <a:p>
            <a:r>
              <a:rPr lang="en-US" sz="1600" i="1" dirty="0" smtClean="0"/>
              <a:t>What are the reasons for a change on Maximum Feed Size?</a:t>
            </a:r>
          </a:p>
          <a:p>
            <a:r>
              <a:rPr lang="en-US" sz="1600" i="1" dirty="0" smtClean="0"/>
              <a:t>What are the reasons for a change on rotor speed?</a:t>
            </a:r>
          </a:p>
          <a:p>
            <a:r>
              <a:rPr lang="en-US" sz="1600" i="1" dirty="0" smtClean="0"/>
              <a:t>What current setting strategy is based on?</a:t>
            </a:r>
          </a:p>
          <a:p>
            <a:r>
              <a:rPr lang="en-US" sz="1600" i="1" dirty="0" smtClean="0"/>
              <a:t>When were set the current BDPs?</a:t>
            </a:r>
          </a:p>
          <a:p>
            <a:r>
              <a:rPr lang="en-US" sz="1600" i="1" dirty="0" smtClean="0"/>
              <a:t>How long since adjustments for the inspection?</a:t>
            </a:r>
          </a:p>
          <a:p>
            <a:endParaRPr lang="en-US" sz="1600" dirty="0"/>
          </a:p>
        </p:txBody>
      </p:sp>
      <p:pic>
        <p:nvPicPr>
          <p:cNvPr id="11266" name="Picture 2"/>
          <p:cNvPicPr>
            <a:picLocks noGrp="1" noChangeAspect="1" noChangeArrowheads="1"/>
          </p:cNvPicPr>
          <p:nvPr>
            <p:ph sz="quarter" idx="14"/>
          </p:nvPr>
        </p:nvPicPr>
        <p:blipFill>
          <a:blip r:embed="rId3" cstate="email">
            <a:extLst>
              <a:ext uri="{28A0092B-C50C-407E-A947-70E740481C1C}">
                <a14:useLocalDpi xmlns:a14="http://schemas.microsoft.com/office/drawing/2010/main"/>
              </a:ext>
            </a:extLst>
          </a:blip>
          <a:srcRect/>
          <a:stretch>
            <a:fillRect/>
          </a:stretch>
        </p:blipFill>
        <p:spPr bwMode="auto">
          <a:xfrm>
            <a:off x="560512" y="1700808"/>
            <a:ext cx="4248150" cy="384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descr="Q:\CMN\1142 MMT\05 Projects\Argentina\MG\DMIFOJ\Malagueno\Pictures\CrusherWearPartsReplacement\P1160359.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952999" y="1268760"/>
            <a:ext cx="2400267" cy="18002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3"/>
          </p:nvPr>
        </p:nvSpPr>
        <p:spPr/>
        <p:txBody>
          <a:bodyPr/>
          <a:lstStyle/>
          <a:p>
            <a:r>
              <a:rPr lang="en-US" noProof="0" smtClean="0"/>
              <a:t>SPREAD Settat May 2016</a:t>
            </a:r>
            <a:endParaRPr lang="en-US" noProof="0" dirty="0"/>
          </a:p>
        </p:txBody>
      </p:sp>
    </p:spTree>
    <p:extLst>
      <p:ext uri="{BB962C8B-B14F-4D97-AF65-F5344CB8AC3E}">
        <p14:creationId xmlns:p14="http://schemas.microsoft.com/office/powerpoint/2010/main" val="282348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
          <p:cNvSpPr>
            <a:spLocks noGrp="1"/>
          </p:cNvSpPr>
          <p:nvPr>
            <p:ph type="ftr" sz="quarter" idx="10"/>
          </p:nvPr>
        </p:nvSpPr>
        <p:spPr/>
        <p:txBody>
          <a:bodyPr/>
          <a:lstStyle/>
          <a:p>
            <a:r>
              <a:rPr lang="en-US" smtClean="0"/>
              <a:t>SPREAD Settat May 2016</a:t>
            </a:r>
            <a:endParaRPr lang="en-US"/>
          </a:p>
        </p:txBody>
      </p:sp>
      <p:sp>
        <p:nvSpPr>
          <p:cNvPr id="10" name="Slide Number Placeholder 5"/>
          <p:cNvSpPr>
            <a:spLocks noGrp="1"/>
          </p:cNvSpPr>
          <p:nvPr>
            <p:ph type="sldNum" sz="quarter" idx="11"/>
          </p:nvPr>
        </p:nvSpPr>
        <p:spPr/>
        <p:txBody>
          <a:bodyPr/>
          <a:lstStyle/>
          <a:p>
            <a:pPr>
              <a:defRPr/>
            </a:pPr>
            <a:fld id="{F641069D-444F-42F1-ACDF-E50FAD35EE8A}" type="slidenum">
              <a:rPr lang="en-US"/>
              <a:pPr>
                <a:defRPr/>
              </a:pPr>
              <a:t>68</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D9CFA0D2-05C0-4117-BAD2-C867D3E1A0D8}" type="slidenum">
              <a:rPr lang="en-US" sz="800">
                <a:latin typeface="+mn-lt"/>
              </a:rPr>
              <a:pPr algn="r">
                <a:defRPr/>
              </a:pPr>
              <a:t>68</a:t>
            </a:fld>
            <a:endParaRPr lang="en-US" sz="800">
              <a:latin typeface="+mn-lt"/>
            </a:endParaRPr>
          </a:p>
        </p:txBody>
      </p:sp>
      <p:sp>
        <p:nvSpPr>
          <p:cNvPr id="55298" name="Title 4"/>
          <p:cNvSpPr>
            <a:spLocks/>
          </p:cNvSpPr>
          <p:nvPr/>
        </p:nvSpPr>
        <p:spPr bwMode="auto">
          <a:xfrm>
            <a:off x="560388" y="301625"/>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GB" sz="2400" b="1" dirty="0" smtClean="0"/>
              <a:t>Field observation under </a:t>
            </a:r>
            <a:r>
              <a:rPr lang="en-GB" sz="2400" b="1" dirty="0"/>
              <a:t>regular operational conditions </a:t>
            </a:r>
            <a:r>
              <a:rPr lang="en-GB" sz="2400" b="1" dirty="0">
                <a:sym typeface="Wingdings" panose="05000000000000000000" pitchFamily="2" charset="2"/>
              </a:rPr>
              <a:t> Sit on the Crusher CCR for a day, observe and </a:t>
            </a:r>
            <a:r>
              <a:rPr lang="en-GB" sz="2400" b="1" dirty="0" smtClean="0">
                <a:sym typeface="Wingdings" panose="05000000000000000000" pitchFamily="2" charset="2"/>
              </a:rPr>
              <a:t>record  Keep asking questions</a:t>
            </a:r>
            <a:endParaRPr lang="en-GB" sz="2400" b="1" dirty="0"/>
          </a:p>
        </p:txBody>
      </p:sp>
      <p:pic>
        <p:nvPicPr>
          <p:cNvPr id="55301" name="Picture 4" descr="D:\Users\sortega\Documents\1 OR\04. Plants\España\Carboneras\201111_ORVisit\2. Crushing\IMG02228-20111129-0859.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338888" y="1289067"/>
            <a:ext cx="1829321" cy="2439796"/>
          </a:xfrm>
          <a:prstGeom prst="rect">
            <a:avLst/>
          </a:prstGeom>
          <a:noFill/>
          <a:ln w="19050">
            <a:solidFill>
              <a:srgbClr val="FF1100"/>
            </a:solidFill>
            <a:miter lim="800000"/>
            <a:headEnd/>
            <a:tailEnd/>
          </a:ln>
        </p:spPr>
      </p:pic>
      <p:sp>
        <p:nvSpPr>
          <p:cNvPr id="55303" name="Rectangle 12"/>
          <p:cNvSpPr>
            <a:spLocks noChangeArrowheads="1"/>
          </p:cNvSpPr>
          <p:nvPr/>
        </p:nvSpPr>
        <p:spPr bwMode="auto">
          <a:xfrm>
            <a:off x="5961112" y="3861048"/>
            <a:ext cx="2759075" cy="377825"/>
          </a:xfrm>
          <a:prstGeom prst="rect">
            <a:avLst/>
          </a:prstGeom>
          <a:noFill/>
          <a:ln w="9525">
            <a:solidFill>
              <a:schemeClr val="accent1"/>
            </a:solidFill>
            <a:miter lim="800000"/>
            <a:headEnd/>
            <a:tailEnd/>
          </a:ln>
        </p:spPr>
        <p:txBody>
          <a:bodyPr/>
          <a:lstStyle/>
          <a:p>
            <a:pPr marL="290513" indent="-290513" algn="ctr">
              <a:buFont typeface="Times" pitchFamily="18" charset="0"/>
              <a:buNone/>
            </a:pPr>
            <a:r>
              <a:rPr lang="en-US" sz="2000" dirty="0"/>
              <a:t>Observation</a:t>
            </a:r>
          </a:p>
        </p:txBody>
      </p:sp>
      <p:pic>
        <p:nvPicPr>
          <p:cNvPr id="11" name="Picture 10"/>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76536" y="3849474"/>
            <a:ext cx="3876647" cy="2286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16496" y="1412776"/>
            <a:ext cx="5649276" cy="2308324"/>
          </a:xfrm>
          <a:prstGeom prst="rect">
            <a:avLst/>
          </a:prstGeom>
          <a:noFill/>
        </p:spPr>
        <p:txBody>
          <a:bodyPr wrap="square" rtlCol="0">
            <a:spAutoFit/>
          </a:bodyPr>
          <a:lstStyle/>
          <a:p>
            <a:r>
              <a:rPr lang="en-US" dirty="0" smtClean="0"/>
              <a:t>Analyze the feeding. </a:t>
            </a:r>
          </a:p>
          <a:p>
            <a:pPr marL="285750" indent="-285750">
              <a:buFont typeface="Arial" panose="020B0604020202020204" pitchFamily="34" charset="0"/>
              <a:buChar char="•"/>
            </a:pPr>
            <a:r>
              <a:rPr lang="en-US" dirty="0" smtClean="0"/>
              <a:t>Is </a:t>
            </a:r>
            <a:r>
              <a:rPr lang="en-US" dirty="0" err="1" smtClean="0"/>
              <a:t>granulometrically</a:t>
            </a:r>
            <a:r>
              <a:rPr lang="en-US" dirty="0" smtClean="0"/>
              <a:t> homogeneous? </a:t>
            </a:r>
            <a:r>
              <a:rPr lang="en-US" dirty="0" smtClean="0">
                <a:sym typeface="Wingdings" panose="05000000000000000000" pitchFamily="2" charset="2"/>
              </a:rPr>
              <a:t> All dumps look similar in hopper</a:t>
            </a:r>
            <a:r>
              <a:rPr lang="en-US" dirty="0" smtClean="0"/>
              <a:t> </a:t>
            </a:r>
          </a:p>
          <a:p>
            <a:pPr marL="285750" indent="-285750">
              <a:buFont typeface="Arial" panose="020B0604020202020204" pitchFamily="34" charset="0"/>
              <a:buChar char="•"/>
            </a:pPr>
            <a:r>
              <a:rPr lang="en-US" dirty="0" smtClean="0"/>
              <a:t>Is continuous? </a:t>
            </a:r>
            <a:endParaRPr lang="en-US" dirty="0" smtClean="0">
              <a:sym typeface="Wingdings" panose="05000000000000000000" pitchFamily="2" charset="2"/>
            </a:endParaRPr>
          </a:p>
          <a:p>
            <a:pPr marL="285750" indent="-285750">
              <a:buFont typeface="Arial" panose="020B0604020202020204" pitchFamily="34" charset="0"/>
              <a:buChar char="•"/>
            </a:pPr>
            <a:r>
              <a:rPr lang="en-US" dirty="0" smtClean="0">
                <a:sym typeface="Wingdings" panose="05000000000000000000" pitchFamily="2" charset="2"/>
              </a:rPr>
              <a:t>Try to estimate PSD of the feeding  Picture PSD Analysis (</a:t>
            </a:r>
            <a:r>
              <a:rPr lang="en-US" dirty="0" err="1" smtClean="0">
                <a:sym typeface="Wingdings" panose="05000000000000000000" pitchFamily="2" charset="2"/>
              </a:rPr>
              <a:t>Visiorock</a:t>
            </a:r>
            <a:r>
              <a:rPr lang="en-US" dirty="0" smtClean="0">
                <a:sym typeface="Wingdings" panose="05000000000000000000" pitchFamily="2" charset="2"/>
              </a:rPr>
              <a:t>, </a:t>
            </a:r>
            <a:r>
              <a:rPr lang="en-US" dirty="0" err="1" smtClean="0">
                <a:sym typeface="Wingdings" panose="05000000000000000000" pitchFamily="2" charset="2"/>
              </a:rPr>
              <a:t>Wipfrag</a:t>
            </a:r>
            <a:r>
              <a:rPr lang="en-US" dirty="0" smtClean="0">
                <a:sym typeface="Wingdings" panose="05000000000000000000" pitchFamily="2" charset="2"/>
              </a:rPr>
              <a:t>, Split Engineering) in hopper and blasting </a:t>
            </a:r>
            <a:r>
              <a:rPr lang="en-US" dirty="0" err="1" smtClean="0">
                <a:sym typeface="Wingdings" panose="05000000000000000000" pitchFamily="2" charset="2"/>
              </a:rPr>
              <a:t>muckpile</a:t>
            </a:r>
            <a:r>
              <a:rPr lang="en-US" dirty="0" smtClean="0">
                <a:sym typeface="Wingdings" panose="05000000000000000000" pitchFamily="2" charset="2"/>
              </a:rPr>
              <a:t> for comparison.</a:t>
            </a:r>
            <a:endParaRPr lang="en-US" dirty="0" smtClean="0"/>
          </a:p>
          <a:p>
            <a:endParaRPr lang="en-US" dirty="0"/>
          </a:p>
        </p:txBody>
      </p:sp>
      <p:pic>
        <p:nvPicPr>
          <p:cNvPr id="155650"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791511" y="4353560"/>
            <a:ext cx="3098276" cy="2144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431134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1"/>
          </p:nvPr>
        </p:nvSpPr>
        <p:spPr/>
        <p:txBody>
          <a:bodyPr/>
          <a:lstStyle/>
          <a:p>
            <a:pPr>
              <a:defRPr/>
            </a:pPr>
            <a:fld id="{F641069D-444F-42F1-ACDF-E50FAD35EE8A}" type="slidenum">
              <a:rPr lang="en-US"/>
              <a:pPr>
                <a:defRPr/>
              </a:pPr>
              <a:t>69</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D9CFA0D2-05C0-4117-BAD2-C867D3E1A0D8}" type="slidenum">
              <a:rPr lang="en-US" sz="800">
                <a:latin typeface="+mn-lt"/>
              </a:rPr>
              <a:pPr algn="r">
                <a:defRPr/>
              </a:pPr>
              <a:t>69</a:t>
            </a:fld>
            <a:endParaRPr lang="en-US" sz="800">
              <a:latin typeface="+mn-lt"/>
            </a:endParaRPr>
          </a:p>
        </p:txBody>
      </p:sp>
      <p:sp>
        <p:nvSpPr>
          <p:cNvPr id="55298" name="Title 4"/>
          <p:cNvSpPr>
            <a:spLocks/>
          </p:cNvSpPr>
          <p:nvPr/>
        </p:nvSpPr>
        <p:spPr bwMode="auto">
          <a:xfrm>
            <a:off x="560388" y="301625"/>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GB" sz="2400" b="1" dirty="0" smtClean="0"/>
              <a:t>Field observation under </a:t>
            </a:r>
            <a:r>
              <a:rPr lang="en-GB" sz="2400" b="1" dirty="0"/>
              <a:t>regular operational conditions </a:t>
            </a:r>
            <a:r>
              <a:rPr lang="en-GB" sz="2400" b="1" dirty="0">
                <a:sym typeface="Wingdings" panose="05000000000000000000" pitchFamily="2" charset="2"/>
              </a:rPr>
              <a:t> Sit on the Crusher CCR for a day, observe and </a:t>
            </a:r>
            <a:r>
              <a:rPr lang="en-GB" sz="2400" b="1" dirty="0" smtClean="0">
                <a:sym typeface="Wingdings" panose="05000000000000000000" pitchFamily="2" charset="2"/>
              </a:rPr>
              <a:t>record Keep asking questions</a:t>
            </a:r>
            <a:endParaRPr lang="en-GB" sz="2400" b="1" dirty="0"/>
          </a:p>
        </p:txBody>
      </p:sp>
      <p:sp>
        <p:nvSpPr>
          <p:cNvPr id="55303" name="Rectangle 12"/>
          <p:cNvSpPr>
            <a:spLocks noChangeArrowheads="1"/>
          </p:cNvSpPr>
          <p:nvPr/>
        </p:nvSpPr>
        <p:spPr bwMode="auto">
          <a:xfrm>
            <a:off x="5961112" y="3861048"/>
            <a:ext cx="2759075" cy="377825"/>
          </a:xfrm>
          <a:prstGeom prst="rect">
            <a:avLst/>
          </a:prstGeom>
          <a:noFill/>
          <a:ln w="9525">
            <a:solidFill>
              <a:schemeClr val="accent1"/>
            </a:solidFill>
            <a:miter lim="800000"/>
            <a:headEnd/>
            <a:tailEnd/>
          </a:ln>
        </p:spPr>
        <p:txBody>
          <a:bodyPr/>
          <a:lstStyle/>
          <a:p>
            <a:pPr marL="290513" indent="-290513" algn="ctr">
              <a:buFont typeface="Times" pitchFamily="18" charset="0"/>
              <a:buNone/>
            </a:pPr>
            <a:r>
              <a:rPr lang="en-US" sz="2000" dirty="0"/>
              <a:t>Observation</a:t>
            </a:r>
          </a:p>
        </p:txBody>
      </p:sp>
      <p:sp>
        <p:nvSpPr>
          <p:cNvPr id="2" name="TextBox 1"/>
          <p:cNvSpPr txBox="1"/>
          <p:nvPr/>
        </p:nvSpPr>
        <p:spPr>
          <a:xfrm>
            <a:off x="416496" y="1412776"/>
            <a:ext cx="5256584" cy="2585323"/>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Analyze the effectiveness of the </a:t>
            </a:r>
            <a:r>
              <a:rPr lang="en-US" dirty="0" smtClean="0"/>
              <a:t>PID </a:t>
            </a:r>
            <a:r>
              <a:rPr lang="en-US" dirty="0" smtClean="0"/>
              <a:t>control loops if there are.</a:t>
            </a:r>
          </a:p>
          <a:p>
            <a:pPr marL="285750" indent="-285750">
              <a:buFont typeface="Arial" panose="020B0604020202020204" pitchFamily="34" charset="0"/>
              <a:buChar char="•"/>
            </a:pPr>
            <a:r>
              <a:rPr lang="en-US" dirty="0" smtClean="0"/>
              <a:t>Observe the Operator routines for crushing monitoring and control.</a:t>
            </a:r>
          </a:p>
          <a:p>
            <a:pPr marL="285750" indent="-285750">
              <a:buFont typeface="Arial" panose="020B0604020202020204" pitchFamily="34" charset="0"/>
              <a:buChar char="•"/>
            </a:pPr>
            <a:r>
              <a:rPr lang="en-US" dirty="0" smtClean="0"/>
              <a:t>How is the communication between crushing, quarry, CCR or Pre-Blending?</a:t>
            </a:r>
          </a:p>
          <a:p>
            <a:pPr marL="285750" indent="-285750">
              <a:buFont typeface="Arial" panose="020B0604020202020204" pitchFamily="34" charset="0"/>
              <a:buChar char="•"/>
            </a:pPr>
            <a:r>
              <a:rPr lang="en-GB" dirty="0"/>
              <a:t>Record operational data: Crusher throughput, absorbed power, downtime and its causes, idle time and its causes</a:t>
            </a:r>
            <a:r>
              <a:rPr lang="en-GB" dirty="0" smtClean="0"/>
              <a:t>.</a:t>
            </a:r>
            <a:endParaRPr lang="en-GB" dirty="0"/>
          </a:p>
        </p:txBody>
      </p:sp>
      <p:pic>
        <p:nvPicPr>
          <p:cNvPr id="1658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4999" y="1383176"/>
            <a:ext cx="3051299" cy="2286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2"/>
          <p:cNvSpPr>
            <a:spLocks noChangeArrowheads="1"/>
          </p:cNvSpPr>
          <p:nvPr/>
        </p:nvSpPr>
        <p:spPr bwMode="auto">
          <a:xfrm>
            <a:off x="2000673" y="3980334"/>
            <a:ext cx="3436937" cy="377825"/>
          </a:xfrm>
          <a:prstGeom prst="rect">
            <a:avLst/>
          </a:prstGeom>
          <a:noFill/>
          <a:ln w="9525">
            <a:solidFill>
              <a:schemeClr val="accent1"/>
            </a:solidFill>
            <a:miter lim="800000"/>
            <a:headEnd/>
            <a:tailEnd/>
          </a:ln>
        </p:spPr>
        <p:txBody>
          <a:bodyPr/>
          <a:lstStyle/>
          <a:p>
            <a:pPr marL="290513" indent="-290513" algn="ctr">
              <a:buFont typeface="Times" pitchFamily="18" charset="0"/>
              <a:buNone/>
            </a:pPr>
            <a:r>
              <a:rPr lang="en-US" sz="2000" dirty="0" smtClean="0"/>
              <a:t>Calculate &amp; Compare:</a:t>
            </a:r>
            <a:endParaRPr lang="en-US" sz="2000" dirty="0"/>
          </a:p>
        </p:txBody>
      </p:sp>
      <p:sp>
        <p:nvSpPr>
          <p:cNvPr id="15" name="Rectangle 12"/>
          <p:cNvSpPr>
            <a:spLocks noChangeArrowheads="1"/>
          </p:cNvSpPr>
          <p:nvPr/>
        </p:nvSpPr>
        <p:spPr bwMode="auto">
          <a:xfrm>
            <a:off x="2000673" y="4428009"/>
            <a:ext cx="3451225" cy="377825"/>
          </a:xfrm>
          <a:prstGeom prst="rect">
            <a:avLst/>
          </a:prstGeom>
          <a:noFill/>
          <a:ln w="9525">
            <a:solidFill>
              <a:schemeClr val="accent1"/>
            </a:solidFill>
            <a:miter lim="800000"/>
            <a:headEnd/>
            <a:tailEnd/>
          </a:ln>
        </p:spPr>
        <p:txBody>
          <a:bodyPr/>
          <a:lstStyle/>
          <a:p>
            <a:pPr marL="290513" indent="-290513" algn="ctr">
              <a:buFont typeface="Times" pitchFamily="18" charset="0"/>
              <a:buNone/>
            </a:pPr>
            <a:r>
              <a:rPr lang="en-US" sz="2000"/>
              <a:t>Specific energy consumption</a:t>
            </a:r>
          </a:p>
        </p:txBody>
      </p:sp>
      <p:sp>
        <p:nvSpPr>
          <p:cNvPr id="16" name="Rectangle 12"/>
          <p:cNvSpPr>
            <a:spLocks noChangeArrowheads="1"/>
          </p:cNvSpPr>
          <p:nvPr/>
        </p:nvSpPr>
        <p:spPr bwMode="auto">
          <a:xfrm>
            <a:off x="2000673" y="4859809"/>
            <a:ext cx="3451225" cy="377825"/>
          </a:xfrm>
          <a:prstGeom prst="rect">
            <a:avLst/>
          </a:prstGeom>
          <a:noFill/>
          <a:ln w="9525">
            <a:solidFill>
              <a:schemeClr val="accent1"/>
            </a:solidFill>
            <a:miter lim="800000"/>
            <a:headEnd/>
            <a:tailEnd/>
          </a:ln>
        </p:spPr>
        <p:txBody>
          <a:bodyPr/>
          <a:lstStyle/>
          <a:p>
            <a:pPr marL="290513" indent="-290513" algn="ctr">
              <a:buFont typeface="Times" pitchFamily="18" charset="0"/>
              <a:buNone/>
            </a:pPr>
            <a:r>
              <a:rPr lang="en-US" sz="2000" dirty="0" smtClean="0"/>
              <a:t>Gross Production rate</a:t>
            </a:r>
            <a:endParaRPr lang="en-US" sz="2000" dirty="0"/>
          </a:p>
        </p:txBody>
      </p:sp>
      <p:sp>
        <p:nvSpPr>
          <p:cNvPr id="17" name="Rectangle 12"/>
          <p:cNvSpPr>
            <a:spLocks noChangeArrowheads="1"/>
          </p:cNvSpPr>
          <p:nvPr/>
        </p:nvSpPr>
        <p:spPr bwMode="auto">
          <a:xfrm>
            <a:off x="2000672" y="5741690"/>
            <a:ext cx="3451225" cy="377825"/>
          </a:xfrm>
          <a:prstGeom prst="rect">
            <a:avLst/>
          </a:prstGeom>
          <a:noFill/>
          <a:ln w="9525">
            <a:solidFill>
              <a:schemeClr val="accent1"/>
            </a:solidFill>
            <a:miter lim="800000"/>
            <a:headEnd/>
            <a:tailEnd/>
          </a:ln>
        </p:spPr>
        <p:txBody>
          <a:bodyPr/>
          <a:lstStyle/>
          <a:p>
            <a:pPr marL="290513" indent="-290513" algn="ctr">
              <a:buFont typeface="Times" pitchFamily="18" charset="0"/>
              <a:buNone/>
            </a:pPr>
            <a:r>
              <a:rPr lang="en-US" sz="2000" dirty="0" smtClean="0"/>
              <a:t>Availability</a:t>
            </a:r>
            <a:endParaRPr lang="en-US" sz="2000" dirty="0"/>
          </a:p>
        </p:txBody>
      </p:sp>
      <p:sp>
        <p:nvSpPr>
          <p:cNvPr id="18" name="Rectangle 12"/>
          <p:cNvSpPr>
            <a:spLocks noChangeArrowheads="1"/>
          </p:cNvSpPr>
          <p:nvPr/>
        </p:nvSpPr>
        <p:spPr bwMode="auto">
          <a:xfrm>
            <a:off x="2000673" y="6219527"/>
            <a:ext cx="3451225" cy="377825"/>
          </a:xfrm>
          <a:prstGeom prst="rect">
            <a:avLst/>
          </a:prstGeom>
          <a:noFill/>
          <a:ln w="9525">
            <a:solidFill>
              <a:schemeClr val="accent1"/>
            </a:solidFill>
            <a:miter lim="800000"/>
            <a:headEnd/>
            <a:tailEnd/>
          </a:ln>
        </p:spPr>
        <p:txBody>
          <a:bodyPr/>
          <a:lstStyle/>
          <a:p>
            <a:pPr marL="290513" indent="-290513" algn="ctr">
              <a:buFont typeface="Times" pitchFamily="18" charset="0"/>
              <a:buNone/>
            </a:pPr>
            <a:r>
              <a:rPr lang="en-US" sz="2000" dirty="0" smtClean="0"/>
              <a:t>Effectiveness (OEE)</a:t>
            </a:r>
            <a:endParaRPr lang="en-US" sz="2000" dirty="0"/>
          </a:p>
        </p:txBody>
      </p:sp>
      <p:sp>
        <p:nvSpPr>
          <p:cNvPr id="19" name="Rectangle 12"/>
          <p:cNvSpPr>
            <a:spLocks noChangeArrowheads="1"/>
          </p:cNvSpPr>
          <p:nvPr/>
        </p:nvSpPr>
        <p:spPr bwMode="auto">
          <a:xfrm>
            <a:off x="2005832" y="5289526"/>
            <a:ext cx="3451225" cy="377825"/>
          </a:xfrm>
          <a:prstGeom prst="rect">
            <a:avLst/>
          </a:prstGeom>
          <a:noFill/>
          <a:ln w="9525">
            <a:solidFill>
              <a:schemeClr val="accent1"/>
            </a:solidFill>
            <a:miter lim="800000"/>
            <a:headEnd/>
            <a:tailEnd/>
          </a:ln>
        </p:spPr>
        <p:txBody>
          <a:bodyPr/>
          <a:lstStyle/>
          <a:p>
            <a:pPr marL="290513" indent="-290513" algn="ctr">
              <a:buFont typeface="Times" pitchFamily="18" charset="0"/>
              <a:buNone/>
            </a:pPr>
            <a:r>
              <a:rPr lang="en-US" sz="2000" dirty="0" smtClean="0"/>
              <a:t>Net Production rate</a:t>
            </a:r>
            <a:endParaRPr lang="en-US" sz="2000" dirty="0"/>
          </a:p>
        </p:txBody>
      </p:sp>
      <p:sp>
        <p:nvSpPr>
          <p:cNvPr id="4" name="Footer Placeholder 3"/>
          <p:cNvSpPr>
            <a:spLocks noGrp="1"/>
          </p:cNvSpPr>
          <p:nvPr>
            <p:ph type="ftr" sz="quarter" idx="10"/>
          </p:nvPr>
        </p:nvSpPr>
        <p:spPr/>
        <p:txBody>
          <a:bodyPr/>
          <a:lstStyle/>
          <a:p>
            <a:r>
              <a:rPr lang="en-US" smtClean="0"/>
              <a:t>SPREAD Settat May 2016</a:t>
            </a:r>
            <a:endParaRPr lang="en-US"/>
          </a:p>
        </p:txBody>
      </p:sp>
    </p:spTree>
    <p:extLst>
      <p:ext uri="{BB962C8B-B14F-4D97-AF65-F5344CB8AC3E}">
        <p14:creationId xmlns:p14="http://schemas.microsoft.com/office/powerpoint/2010/main" val="412791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…balancing energy inputs and cost for size reduction from the blast to the kiln feed…</a:t>
            </a:r>
            <a:endParaRPr lang="en-US" dirty="0"/>
          </a:p>
        </p:txBody>
      </p:sp>
      <p:sp>
        <p:nvSpPr>
          <p:cNvPr id="3" name="Content Placeholder 2"/>
          <p:cNvSpPr>
            <a:spLocks noGrp="1"/>
          </p:cNvSpPr>
          <p:nvPr>
            <p:ph idx="4294967295"/>
          </p:nvPr>
        </p:nvSpPr>
        <p:spPr>
          <a:xfrm>
            <a:off x="523875" y="1448780"/>
            <a:ext cx="8858250" cy="4734052"/>
          </a:xfrm>
          <a:prstGeom prst="rect">
            <a:avLst/>
          </a:prstGeom>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07" y="1448780"/>
            <a:ext cx="8852017" cy="2484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ounded Rectangle 6"/>
          <p:cNvSpPr/>
          <p:nvPr/>
        </p:nvSpPr>
        <p:spPr>
          <a:xfrm>
            <a:off x="7253892" y="1448780"/>
            <a:ext cx="2127600" cy="2124236"/>
          </a:xfrm>
          <a:prstGeom prst="roundRect">
            <a:avLst>
              <a:gd name="adj" fmla="val 4829"/>
            </a:avLst>
          </a:prstGeom>
          <a:solidFill>
            <a:schemeClr val="accent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975" indent="-180975" algn="ctr">
              <a:buClr>
                <a:schemeClr val="accent1"/>
              </a:buClr>
              <a:buFont typeface="Arial" panose="020B0604020202020204" pitchFamily="34" charset="0"/>
              <a:buChar char="•"/>
            </a:pPr>
            <a:endParaRPr lang="en-US" dirty="0" smtClean="0">
              <a:solidFill>
                <a:schemeClr val="tx1"/>
              </a:solidFill>
            </a:endParaRPr>
          </a:p>
        </p:txBody>
      </p:sp>
      <p:sp>
        <p:nvSpPr>
          <p:cNvPr id="9" name="Rounded Rectangle 8"/>
          <p:cNvSpPr/>
          <p:nvPr/>
        </p:nvSpPr>
        <p:spPr>
          <a:xfrm>
            <a:off x="7253891" y="2595726"/>
            <a:ext cx="2127600" cy="936104"/>
          </a:xfrm>
          <a:prstGeom prst="roundRect">
            <a:avLst>
              <a:gd name="adj" fmla="val 9664"/>
            </a:avLst>
          </a:prstGeom>
          <a:solidFill>
            <a:schemeClr val="accent1">
              <a:alpha val="78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36000" rIns="0" rtlCol="0" anchor="t"/>
          <a:lstStyle/>
          <a:p>
            <a:pPr marL="108000" indent="-108000">
              <a:buClr>
                <a:schemeClr val="accent1"/>
              </a:buClr>
              <a:buFontTx/>
              <a:buChar char="-"/>
            </a:pPr>
            <a:r>
              <a:rPr lang="en-US" sz="1200" dirty="0" smtClean="0">
                <a:solidFill>
                  <a:schemeClr val="bg1"/>
                </a:solidFill>
              </a:rPr>
              <a:t>Optimize energy distribution</a:t>
            </a:r>
            <a:br>
              <a:rPr lang="en-US" sz="1200" dirty="0" smtClean="0">
                <a:solidFill>
                  <a:schemeClr val="bg1"/>
                </a:solidFill>
              </a:rPr>
            </a:br>
            <a:r>
              <a:rPr lang="en-US" sz="1200" dirty="0" smtClean="0">
                <a:solidFill>
                  <a:schemeClr val="bg1"/>
                </a:solidFill>
              </a:rPr>
              <a:t>blasting, crushing &amp; grinding</a:t>
            </a:r>
          </a:p>
          <a:p>
            <a:pPr marL="108000" indent="-108000">
              <a:buClr>
                <a:schemeClr val="accent1"/>
              </a:buClr>
              <a:buFontTx/>
              <a:buChar char="-"/>
            </a:pPr>
            <a:r>
              <a:rPr lang="en-US" sz="1200" dirty="0" smtClean="0">
                <a:solidFill>
                  <a:schemeClr val="bg1"/>
                </a:solidFill>
              </a:rPr>
              <a:t>Wear part management</a:t>
            </a:r>
          </a:p>
          <a:p>
            <a:pPr marL="108000" indent="-108000">
              <a:buClr>
                <a:schemeClr val="accent1"/>
              </a:buClr>
              <a:buFontTx/>
              <a:buChar char="-"/>
            </a:pPr>
            <a:r>
              <a:rPr lang="en-US" sz="1200" dirty="0" smtClean="0">
                <a:solidFill>
                  <a:schemeClr val="bg1"/>
                </a:solidFill>
              </a:rPr>
              <a:t>Improve raw/cement  mill</a:t>
            </a:r>
          </a:p>
          <a:p>
            <a:pPr marL="108000" indent="-108000">
              <a:buClr>
                <a:schemeClr val="accent1"/>
              </a:buClr>
              <a:buFontTx/>
              <a:buChar char="-"/>
            </a:pPr>
            <a:r>
              <a:rPr lang="en-US" sz="1200" dirty="0" smtClean="0">
                <a:solidFill>
                  <a:schemeClr val="bg1"/>
                </a:solidFill>
              </a:rPr>
              <a:t> feed size</a:t>
            </a:r>
          </a:p>
        </p:txBody>
      </p:sp>
      <p:sp>
        <p:nvSpPr>
          <p:cNvPr id="12" name="Footer Placeholder 11"/>
          <p:cNvSpPr>
            <a:spLocks noGrp="1"/>
          </p:cNvSpPr>
          <p:nvPr>
            <p:ph type="ftr" sz="quarter" idx="4294967295"/>
          </p:nvPr>
        </p:nvSpPr>
        <p:spPr>
          <a:xfrm>
            <a:off x="1892660" y="6417332"/>
            <a:ext cx="3168290" cy="165731"/>
          </a:xfrm>
          <a:prstGeom prst="rect">
            <a:avLst/>
          </a:prstGeom>
        </p:spPr>
        <p:txBody>
          <a:bodyPr/>
          <a:lstStyle/>
          <a:p>
            <a:r>
              <a:rPr lang="en-US" noProof="0" smtClean="0"/>
              <a:t>2016.03   © 2016 CIP</a:t>
            </a:r>
            <a:endParaRPr lang="en-US" noProof="0"/>
          </a:p>
        </p:txBody>
      </p:sp>
      <p:sp>
        <p:nvSpPr>
          <p:cNvPr id="13" name="Slide Number Placeholder 12"/>
          <p:cNvSpPr>
            <a:spLocks noGrp="1"/>
          </p:cNvSpPr>
          <p:nvPr>
            <p:ph type="sldNum" sz="quarter" idx="4294967295"/>
          </p:nvPr>
        </p:nvSpPr>
        <p:spPr>
          <a:xfrm>
            <a:off x="8949444" y="6417463"/>
            <a:ext cx="432048" cy="165600"/>
          </a:xfrm>
          <a:prstGeom prst="rect">
            <a:avLst/>
          </a:prstGeom>
        </p:spPr>
        <p:txBody>
          <a:bodyPr/>
          <a:lstStyle/>
          <a:p>
            <a:fld id="{2485B633-6863-4B84-8019-F125347A66EC}" type="slidenum">
              <a:rPr lang="en-US" noProof="0" smtClean="0"/>
              <a:pPr/>
              <a:t>7</a:t>
            </a:fld>
            <a:endParaRPr lang="en-US" noProof="0"/>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752" y="4077072"/>
            <a:ext cx="8852772"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ontent Placeholder 21"/>
          <p:cNvSpPr txBox="1">
            <a:spLocks/>
          </p:cNvSpPr>
          <p:nvPr/>
        </p:nvSpPr>
        <p:spPr>
          <a:xfrm>
            <a:off x="434386" y="5733256"/>
            <a:ext cx="9343149" cy="576064"/>
          </a:xfrm>
          <a:prstGeom prst="rect">
            <a:avLst/>
          </a:prstGeom>
          <a:solidFill>
            <a:schemeClr val="bg1"/>
          </a:solidFill>
          <a:ln w="57150">
            <a:solidFill>
              <a:srgbClr val="FF0000"/>
            </a:solidFill>
          </a:ln>
        </p:spPr>
        <p:txBody>
          <a:bodyPr/>
          <a:lstStyle>
            <a:lvl1pPr marL="270000" indent="-270000" algn="l" defTabSz="914400" rtl="0" eaLnBrk="1" latinLnBrk="0" hangingPunct="1">
              <a:spcBef>
                <a:spcPts val="576"/>
              </a:spcBef>
              <a:buClr>
                <a:srgbClr val="FF1100"/>
              </a:buClr>
              <a:buFont typeface="Arial" pitchFamily="34" charset="0"/>
              <a:buChar char="•"/>
              <a:defRPr sz="2400" kern="1200">
                <a:solidFill>
                  <a:schemeClr val="tx1"/>
                </a:solidFill>
                <a:latin typeface="Arial" pitchFamily="34" charset="0"/>
                <a:ea typeface="+mn-ea"/>
                <a:cs typeface="Arial" pitchFamily="34" charset="0"/>
              </a:defRPr>
            </a:lvl1pPr>
            <a:lvl2pPr marL="536400" indent="-266400" algn="l" defTabSz="914400" rtl="0" eaLnBrk="1" latinLnBrk="0" hangingPunct="1">
              <a:spcBef>
                <a:spcPts val="24"/>
              </a:spcBef>
              <a:buClr>
                <a:srgbClr val="FF1100"/>
              </a:buClr>
              <a:buSzPct val="60000"/>
              <a:buFont typeface="Wingdings 3" pitchFamily="18" charset="2"/>
              <a:buChar char=""/>
              <a:defRPr sz="2200" b="0" kern="1200">
                <a:solidFill>
                  <a:schemeClr val="tx1"/>
                </a:solidFill>
                <a:latin typeface="Arial" pitchFamily="34" charset="0"/>
                <a:ea typeface="+mn-ea"/>
                <a:cs typeface="Arial" pitchFamily="34" charset="0"/>
              </a:defRPr>
            </a:lvl2pPr>
            <a:lvl3pPr marL="820800" indent="-284400" algn="l" defTabSz="914400" rtl="0" eaLnBrk="1" latinLnBrk="0" hangingPunct="1">
              <a:spcBef>
                <a:spcPts val="480"/>
              </a:spcBef>
              <a:buClr>
                <a:srgbClr val="FF1100"/>
              </a:buClr>
              <a:buSzPct val="60000"/>
              <a:buFont typeface="Symbol" pitchFamily="18" charset="2"/>
              <a:buChar char="-"/>
              <a:defRPr lang="de-CH" sz="2000" kern="1200" dirty="0">
                <a:solidFill>
                  <a:schemeClr val="tx1"/>
                </a:solidFill>
                <a:latin typeface="Arial" pitchFamily="34" charset="0"/>
                <a:ea typeface="+mn-ea"/>
                <a:cs typeface="Arial" pitchFamily="34" charset="0"/>
              </a:defRPr>
            </a:lvl3pPr>
            <a:lvl4pPr marL="11124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4pPr>
            <a:lvl5pPr marL="13968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…as well as wear parts cost for crusher / raw mill …</a:t>
            </a:r>
            <a:endParaRPr lang="en-US" dirty="0"/>
          </a:p>
        </p:txBody>
      </p:sp>
    </p:spTree>
    <p:extLst>
      <p:ext uri="{BB962C8B-B14F-4D97-AF65-F5344CB8AC3E}">
        <p14:creationId xmlns:p14="http://schemas.microsoft.com/office/powerpoint/2010/main" val="86739787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7950" y="1287066"/>
            <a:ext cx="6480175" cy="4865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Slide Number Placeholder 5"/>
          <p:cNvSpPr>
            <a:spLocks noGrp="1"/>
          </p:cNvSpPr>
          <p:nvPr>
            <p:ph type="sldNum" sz="quarter" idx="11"/>
          </p:nvPr>
        </p:nvSpPr>
        <p:spPr/>
        <p:txBody>
          <a:bodyPr/>
          <a:lstStyle/>
          <a:p>
            <a:pPr>
              <a:defRPr/>
            </a:pPr>
            <a:fld id="{79EAD0D7-C6B2-4DA4-8114-FFE9991A0F50}" type="slidenum">
              <a:rPr lang="en-US"/>
              <a:pPr>
                <a:defRPr/>
              </a:pPr>
              <a:t>70</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D25E8D7A-4F60-40D1-97AE-C10399C224DC}" type="slidenum">
              <a:rPr lang="en-US" sz="800">
                <a:latin typeface="+mn-lt"/>
              </a:rPr>
              <a:pPr algn="r">
                <a:defRPr/>
              </a:pPr>
              <a:t>70</a:t>
            </a:fld>
            <a:endParaRPr lang="en-US" sz="800">
              <a:latin typeface="+mn-lt"/>
            </a:endParaRPr>
          </a:p>
        </p:txBody>
      </p:sp>
      <p:sp>
        <p:nvSpPr>
          <p:cNvPr id="54275" name="Rectangle 2"/>
          <p:cNvSpPr>
            <a:spLocks noChangeArrowheads="1"/>
          </p:cNvSpPr>
          <p:nvPr/>
        </p:nvSpPr>
        <p:spPr bwMode="auto">
          <a:xfrm>
            <a:off x="560388" y="330200"/>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GB" sz="2400" b="1" dirty="0" smtClean="0"/>
              <a:t>Take samples under regular operational conditions</a:t>
            </a:r>
            <a:endParaRPr lang="en-GB" sz="2400" b="1" dirty="0"/>
          </a:p>
        </p:txBody>
      </p:sp>
      <p:sp>
        <p:nvSpPr>
          <p:cNvPr id="54277" name="Rectangle 32"/>
          <p:cNvSpPr>
            <a:spLocks noChangeArrowheads="1"/>
          </p:cNvSpPr>
          <p:nvPr/>
        </p:nvSpPr>
        <p:spPr bwMode="auto">
          <a:xfrm>
            <a:off x="4737100" y="2268538"/>
            <a:ext cx="623888" cy="266700"/>
          </a:xfrm>
          <a:prstGeom prst="rect">
            <a:avLst/>
          </a:prstGeom>
          <a:solidFill>
            <a:schemeClr val="bg1"/>
          </a:solidFill>
          <a:ln w="9525">
            <a:noFill/>
            <a:miter lim="800000"/>
            <a:headEnd/>
            <a:tailEnd/>
          </a:ln>
        </p:spPr>
        <p:txBody>
          <a:bodyPr wrap="none" anchor="ctr"/>
          <a:lstStyle/>
          <a:p>
            <a:endParaRPr lang="de-CH"/>
          </a:p>
        </p:txBody>
      </p:sp>
      <p:sp>
        <p:nvSpPr>
          <p:cNvPr id="54278" name="Rectangle 35"/>
          <p:cNvSpPr>
            <a:spLocks noChangeArrowheads="1"/>
          </p:cNvSpPr>
          <p:nvPr/>
        </p:nvSpPr>
        <p:spPr bwMode="auto">
          <a:xfrm>
            <a:off x="7994650" y="2967038"/>
            <a:ext cx="781050" cy="215900"/>
          </a:xfrm>
          <a:prstGeom prst="rect">
            <a:avLst/>
          </a:prstGeom>
          <a:solidFill>
            <a:schemeClr val="bg1"/>
          </a:solidFill>
          <a:ln w="9525">
            <a:noFill/>
            <a:miter lim="800000"/>
            <a:headEnd/>
            <a:tailEnd/>
          </a:ln>
        </p:spPr>
        <p:txBody>
          <a:bodyPr wrap="none" anchor="ctr"/>
          <a:lstStyle/>
          <a:p>
            <a:endParaRPr lang="de-CH"/>
          </a:p>
        </p:txBody>
      </p:sp>
      <p:sp>
        <p:nvSpPr>
          <p:cNvPr id="2" name="Oval 1"/>
          <p:cNvSpPr/>
          <p:nvPr/>
        </p:nvSpPr>
        <p:spPr>
          <a:xfrm>
            <a:off x="4595812" y="3719513"/>
            <a:ext cx="282575" cy="2889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CH"/>
          </a:p>
        </p:txBody>
      </p:sp>
      <p:sp>
        <p:nvSpPr>
          <p:cNvPr id="15" name="Oval 14"/>
          <p:cNvSpPr/>
          <p:nvPr/>
        </p:nvSpPr>
        <p:spPr>
          <a:xfrm>
            <a:off x="5673725" y="4694238"/>
            <a:ext cx="282575" cy="2889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CH"/>
          </a:p>
        </p:txBody>
      </p:sp>
      <p:sp>
        <p:nvSpPr>
          <p:cNvPr id="16" name="Oval 15"/>
          <p:cNvSpPr/>
          <p:nvPr/>
        </p:nvSpPr>
        <p:spPr>
          <a:xfrm>
            <a:off x="7994650" y="5188882"/>
            <a:ext cx="284162" cy="2889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CH"/>
          </a:p>
        </p:txBody>
      </p:sp>
      <p:sp>
        <p:nvSpPr>
          <p:cNvPr id="17" name="Oval 16"/>
          <p:cNvSpPr/>
          <p:nvPr/>
        </p:nvSpPr>
        <p:spPr>
          <a:xfrm>
            <a:off x="7091362" y="5188881"/>
            <a:ext cx="282575" cy="28892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CH"/>
          </a:p>
        </p:txBody>
      </p:sp>
      <p:sp>
        <p:nvSpPr>
          <p:cNvPr id="18" name="Oval 17"/>
          <p:cNvSpPr/>
          <p:nvPr/>
        </p:nvSpPr>
        <p:spPr>
          <a:xfrm>
            <a:off x="7218362" y="2787650"/>
            <a:ext cx="311150" cy="2873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CH"/>
          </a:p>
        </p:txBody>
      </p:sp>
      <p:sp>
        <p:nvSpPr>
          <p:cNvPr id="3" name="TextBox 2"/>
          <p:cNvSpPr txBox="1"/>
          <p:nvPr/>
        </p:nvSpPr>
        <p:spPr>
          <a:xfrm>
            <a:off x="344488" y="2503263"/>
            <a:ext cx="2990080" cy="1754326"/>
          </a:xfrm>
          <a:prstGeom prst="rect">
            <a:avLst/>
          </a:prstGeom>
          <a:noFill/>
          <a:ln>
            <a:solidFill>
              <a:srgbClr val="FF0000"/>
            </a:solidFill>
          </a:ln>
        </p:spPr>
        <p:txBody>
          <a:bodyPr wrap="square" rtlCol="0">
            <a:spAutoFit/>
          </a:bodyPr>
          <a:lstStyle/>
          <a:p>
            <a:r>
              <a:rPr lang="en-US" dirty="0" smtClean="0"/>
              <a:t>Material Sampling for:</a:t>
            </a:r>
          </a:p>
          <a:p>
            <a:pPr marL="285750" indent="-285750">
              <a:buFontTx/>
              <a:buChar char="-"/>
            </a:pPr>
            <a:r>
              <a:rPr lang="en-US" dirty="0" smtClean="0"/>
              <a:t>Product size analysis.</a:t>
            </a:r>
          </a:p>
          <a:p>
            <a:pPr marL="285750" indent="-285750">
              <a:buFontTx/>
              <a:buChar char="-"/>
            </a:pPr>
            <a:r>
              <a:rPr lang="en-US" dirty="0" smtClean="0"/>
              <a:t>Reduction Ratio Analysis</a:t>
            </a:r>
          </a:p>
          <a:p>
            <a:pPr marL="285750" indent="-285750">
              <a:buFontTx/>
              <a:buChar char="-"/>
            </a:pPr>
            <a:r>
              <a:rPr lang="en-US" dirty="0" smtClean="0"/>
              <a:t>Screens efficiency analysis.</a:t>
            </a:r>
          </a:p>
        </p:txBody>
      </p:sp>
      <p:sp>
        <p:nvSpPr>
          <p:cNvPr id="4" name="TextBox 3"/>
          <p:cNvSpPr txBox="1"/>
          <p:nvPr/>
        </p:nvSpPr>
        <p:spPr>
          <a:xfrm>
            <a:off x="344488" y="4365104"/>
            <a:ext cx="3600400" cy="1200329"/>
          </a:xfrm>
          <a:prstGeom prst="rect">
            <a:avLst/>
          </a:prstGeom>
          <a:noFill/>
        </p:spPr>
        <p:txBody>
          <a:bodyPr wrap="square" rtlCol="0">
            <a:spAutoFit/>
          </a:bodyPr>
          <a:lstStyle/>
          <a:p>
            <a:r>
              <a:rPr lang="en-US" dirty="0" smtClean="0"/>
              <a:t>* Make </a:t>
            </a:r>
            <a:r>
              <a:rPr lang="en-US" dirty="0"/>
              <a:t>sure the crusher settings status is known to be able to link the results </a:t>
            </a:r>
            <a:r>
              <a:rPr lang="en-US" dirty="0" smtClean="0"/>
              <a:t>to them</a:t>
            </a:r>
            <a:endParaRPr lang="en-US" dirty="0"/>
          </a:p>
          <a:p>
            <a:endParaRPr lang="en-US" dirty="0"/>
          </a:p>
        </p:txBody>
      </p:sp>
      <p:sp>
        <p:nvSpPr>
          <p:cNvPr id="5" name="Rectangle 4"/>
          <p:cNvSpPr/>
          <p:nvPr/>
        </p:nvSpPr>
        <p:spPr>
          <a:xfrm>
            <a:off x="2647950" y="5661248"/>
            <a:ext cx="1152922" cy="49150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975" indent="-180975" algn="ctr">
              <a:buClr>
                <a:schemeClr val="accent1"/>
              </a:buClr>
              <a:buFont typeface="Arial" panose="020B0604020202020204" pitchFamily="34" charset="0"/>
              <a:buChar char="•"/>
            </a:pPr>
            <a:endParaRPr lang="en-US" dirty="0" smtClean="0">
              <a:solidFill>
                <a:schemeClr val="tx1"/>
              </a:solidFill>
            </a:endParaRPr>
          </a:p>
        </p:txBody>
      </p:sp>
      <p:sp>
        <p:nvSpPr>
          <p:cNvPr id="6" name="Footer Placeholder 5"/>
          <p:cNvSpPr>
            <a:spLocks noGrp="1"/>
          </p:cNvSpPr>
          <p:nvPr>
            <p:ph type="ftr" sz="quarter" idx="10"/>
          </p:nvPr>
        </p:nvSpPr>
        <p:spPr/>
        <p:txBody>
          <a:bodyPr/>
          <a:lstStyle/>
          <a:p>
            <a:r>
              <a:rPr lang="en-US" smtClean="0"/>
              <a:t>SPREAD Settat May 2016</a:t>
            </a:r>
            <a:endParaRPr lang="en-US"/>
          </a:p>
        </p:txBody>
      </p:sp>
    </p:spTree>
    <p:extLst>
      <p:ext uri="{BB962C8B-B14F-4D97-AF65-F5344CB8AC3E}">
        <p14:creationId xmlns:p14="http://schemas.microsoft.com/office/powerpoint/2010/main" val="227626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1"/>
          </p:nvPr>
        </p:nvSpPr>
        <p:spPr/>
        <p:txBody>
          <a:bodyPr/>
          <a:lstStyle/>
          <a:p>
            <a:pPr>
              <a:defRPr/>
            </a:pPr>
            <a:fld id="{03B03D89-FCC8-48F4-AA9B-01FA643F2066}" type="slidenum">
              <a:rPr lang="en-US"/>
              <a:pPr>
                <a:defRPr/>
              </a:pPr>
              <a:t>71</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F97C49D7-FC2E-444C-8A09-A9BC4C1D696D}" type="slidenum">
              <a:rPr lang="en-US" sz="800">
                <a:latin typeface="+mn-lt"/>
              </a:rPr>
              <a:pPr algn="r">
                <a:defRPr/>
              </a:pPr>
              <a:t>71</a:t>
            </a:fld>
            <a:endParaRPr lang="en-US" sz="800">
              <a:latin typeface="+mn-lt"/>
            </a:endParaRPr>
          </a:p>
        </p:txBody>
      </p:sp>
      <p:sp>
        <p:nvSpPr>
          <p:cNvPr id="56322" name="Rectangle 2"/>
          <p:cNvSpPr>
            <a:spLocks noChangeArrowheads="1"/>
          </p:cNvSpPr>
          <p:nvPr/>
        </p:nvSpPr>
        <p:spPr bwMode="auto">
          <a:xfrm>
            <a:off x="560388" y="333375"/>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GB" sz="2400" b="1" dirty="0" smtClean="0"/>
              <a:t>When Sampling….. remember</a:t>
            </a:r>
            <a:endParaRPr lang="en-GB" sz="2400" b="1" dirty="0"/>
          </a:p>
        </p:txBody>
      </p:sp>
      <p:sp>
        <p:nvSpPr>
          <p:cNvPr id="56323" name="Rectangle 31"/>
          <p:cNvSpPr>
            <a:spLocks noChangeArrowheads="1"/>
          </p:cNvSpPr>
          <p:nvPr/>
        </p:nvSpPr>
        <p:spPr bwMode="auto">
          <a:xfrm>
            <a:off x="2846388" y="1987550"/>
            <a:ext cx="781050" cy="287338"/>
          </a:xfrm>
          <a:prstGeom prst="rect">
            <a:avLst/>
          </a:prstGeom>
          <a:solidFill>
            <a:schemeClr val="bg1"/>
          </a:solidFill>
          <a:ln w="9525">
            <a:noFill/>
            <a:miter lim="800000"/>
            <a:headEnd/>
            <a:tailEnd/>
          </a:ln>
        </p:spPr>
        <p:txBody>
          <a:bodyPr wrap="none" anchor="ctr"/>
          <a:lstStyle/>
          <a:p>
            <a:endParaRPr lang="de-CH"/>
          </a:p>
        </p:txBody>
      </p:sp>
      <p:sp>
        <p:nvSpPr>
          <p:cNvPr id="56324" name="Rectangle 32"/>
          <p:cNvSpPr>
            <a:spLocks noChangeArrowheads="1"/>
          </p:cNvSpPr>
          <p:nvPr/>
        </p:nvSpPr>
        <p:spPr bwMode="auto">
          <a:xfrm>
            <a:off x="4719638" y="2563813"/>
            <a:ext cx="623887" cy="215900"/>
          </a:xfrm>
          <a:prstGeom prst="rect">
            <a:avLst/>
          </a:prstGeom>
          <a:solidFill>
            <a:schemeClr val="bg1"/>
          </a:solidFill>
          <a:ln w="9525">
            <a:noFill/>
            <a:miter lim="800000"/>
            <a:headEnd/>
            <a:tailEnd/>
          </a:ln>
        </p:spPr>
        <p:txBody>
          <a:bodyPr wrap="none" anchor="ctr"/>
          <a:lstStyle/>
          <a:p>
            <a:endParaRPr lang="de-CH"/>
          </a:p>
        </p:txBody>
      </p:sp>
      <p:sp>
        <p:nvSpPr>
          <p:cNvPr id="56325" name="Rectangle 35"/>
          <p:cNvSpPr>
            <a:spLocks noChangeArrowheads="1"/>
          </p:cNvSpPr>
          <p:nvPr/>
        </p:nvSpPr>
        <p:spPr bwMode="auto">
          <a:xfrm>
            <a:off x="7994650" y="2995613"/>
            <a:ext cx="781050" cy="215900"/>
          </a:xfrm>
          <a:prstGeom prst="rect">
            <a:avLst/>
          </a:prstGeom>
          <a:solidFill>
            <a:schemeClr val="bg1"/>
          </a:solidFill>
          <a:ln w="9525">
            <a:noFill/>
            <a:miter lim="800000"/>
            <a:headEnd/>
            <a:tailEnd/>
          </a:ln>
        </p:spPr>
        <p:txBody>
          <a:bodyPr wrap="none" anchor="ctr"/>
          <a:lstStyle/>
          <a:p>
            <a:endParaRPr lang="de-CH"/>
          </a:p>
        </p:txBody>
      </p:sp>
      <p:sp>
        <p:nvSpPr>
          <p:cNvPr id="56326" name="Rectangle 38"/>
          <p:cNvSpPr>
            <a:spLocks noChangeArrowheads="1"/>
          </p:cNvSpPr>
          <p:nvPr/>
        </p:nvSpPr>
        <p:spPr bwMode="auto">
          <a:xfrm>
            <a:off x="5264150" y="3930650"/>
            <a:ext cx="1014413" cy="288925"/>
          </a:xfrm>
          <a:prstGeom prst="rect">
            <a:avLst/>
          </a:prstGeom>
          <a:solidFill>
            <a:schemeClr val="bg1"/>
          </a:solidFill>
          <a:ln w="9525">
            <a:noFill/>
            <a:miter lim="800000"/>
            <a:headEnd/>
            <a:tailEnd/>
          </a:ln>
        </p:spPr>
        <p:txBody>
          <a:bodyPr wrap="none" anchor="ctr"/>
          <a:lstStyle/>
          <a:p>
            <a:endParaRPr lang="de-CH"/>
          </a:p>
        </p:txBody>
      </p:sp>
      <p:pic>
        <p:nvPicPr>
          <p:cNvPr id="56327"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t="2135"/>
          <a:stretch>
            <a:fillRect/>
          </a:stretch>
        </p:blipFill>
        <p:spPr bwMode="auto">
          <a:xfrm>
            <a:off x="4521200" y="2995613"/>
            <a:ext cx="5353050" cy="3438525"/>
          </a:xfrm>
          <a:prstGeom prst="rect">
            <a:avLst/>
          </a:prstGeom>
          <a:noFill/>
          <a:ln w="9525">
            <a:noFill/>
            <a:miter lim="800000"/>
            <a:headEnd/>
            <a:tailEnd/>
          </a:ln>
        </p:spPr>
      </p:pic>
      <p:sp>
        <p:nvSpPr>
          <p:cNvPr id="56328" name="Content Placeholder 5"/>
          <p:cNvSpPr>
            <a:spLocks/>
          </p:cNvSpPr>
          <p:nvPr/>
        </p:nvSpPr>
        <p:spPr bwMode="auto">
          <a:xfrm>
            <a:off x="1612900" y="2106613"/>
            <a:ext cx="7993063" cy="936625"/>
          </a:xfrm>
          <a:prstGeom prst="rect">
            <a:avLst/>
          </a:prstGeom>
          <a:noFill/>
          <a:ln w="9525">
            <a:noFill/>
            <a:miter lim="800000"/>
            <a:headEnd/>
            <a:tailEnd/>
          </a:ln>
        </p:spPr>
        <p:txBody>
          <a:bodyPr lIns="0" tIns="0" rIns="0" bIns="0"/>
          <a:lstStyle/>
          <a:p>
            <a:pPr marL="265113" indent="-265113">
              <a:spcBef>
                <a:spcPts val="575"/>
              </a:spcBef>
              <a:spcAft>
                <a:spcPts val="863"/>
              </a:spcAft>
              <a:buClr>
                <a:schemeClr val="accent1"/>
              </a:buClr>
              <a:buFont typeface="Arial" charset="0"/>
              <a:buChar char="•"/>
            </a:pPr>
            <a:r>
              <a:rPr lang="en-US" sz="2400"/>
              <a:t>Sample size must be adapted to maximum grain size in order to be representative</a:t>
            </a:r>
          </a:p>
        </p:txBody>
      </p:sp>
      <p:pic>
        <p:nvPicPr>
          <p:cNvPr id="56329" name="Picture 6" descr="DSCN4396"/>
          <p:cNvPicPr>
            <a:picLocks noChangeAspect="1" noChangeArrowheads="1"/>
          </p:cNvPicPr>
          <p:nvPr/>
        </p:nvPicPr>
        <p:blipFill>
          <a:blip r:embed="rId3">
            <a:lum bright="6000"/>
          </a:blip>
          <a:srcRect/>
          <a:stretch>
            <a:fillRect/>
          </a:stretch>
        </p:blipFill>
        <p:spPr bwMode="auto">
          <a:xfrm>
            <a:off x="787400" y="3211513"/>
            <a:ext cx="3754438" cy="2813050"/>
          </a:xfrm>
          <a:prstGeom prst="rect">
            <a:avLst/>
          </a:prstGeom>
          <a:noFill/>
          <a:ln w="19050">
            <a:solidFill>
              <a:schemeClr val="accent1"/>
            </a:solidFill>
            <a:miter lim="800000"/>
            <a:headEnd/>
            <a:tailEnd/>
          </a:ln>
        </p:spPr>
      </p:pic>
      <p:sp>
        <p:nvSpPr>
          <p:cNvPr id="56330" name="TextBox 1"/>
          <p:cNvSpPr txBox="1">
            <a:spLocks noChangeArrowheads="1"/>
          </p:cNvSpPr>
          <p:nvPr/>
        </p:nvSpPr>
        <p:spPr bwMode="auto">
          <a:xfrm>
            <a:off x="1639888" y="1268413"/>
            <a:ext cx="6985000" cy="830262"/>
          </a:xfrm>
          <a:prstGeom prst="rect">
            <a:avLst/>
          </a:prstGeom>
          <a:noFill/>
          <a:ln w="9525">
            <a:noFill/>
            <a:miter lim="800000"/>
            <a:headEnd/>
            <a:tailEnd/>
          </a:ln>
        </p:spPr>
        <p:txBody>
          <a:bodyPr lIns="0" tIns="0" rIns="0" bIns="0"/>
          <a:lstStyle/>
          <a:p>
            <a:pPr marL="265113" indent="-265113">
              <a:spcBef>
                <a:spcPts val="575"/>
              </a:spcBef>
              <a:spcAft>
                <a:spcPts val="863"/>
              </a:spcAft>
              <a:buClr>
                <a:schemeClr val="accent1"/>
              </a:buClr>
              <a:buFont typeface="Arial" charset="0"/>
              <a:buChar char="•"/>
            </a:pPr>
            <a:r>
              <a:rPr lang="de-CH" sz="2400"/>
              <a:t>Sampling from belt conveyor after a system crash stop</a:t>
            </a:r>
          </a:p>
        </p:txBody>
      </p:sp>
      <p:sp>
        <p:nvSpPr>
          <p:cNvPr id="2" name="Footer Placeholder 1"/>
          <p:cNvSpPr>
            <a:spLocks noGrp="1"/>
          </p:cNvSpPr>
          <p:nvPr>
            <p:ph type="ftr" sz="quarter" idx="10"/>
          </p:nvPr>
        </p:nvSpPr>
        <p:spPr/>
        <p:txBody>
          <a:bodyPr/>
          <a:lstStyle/>
          <a:p>
            <a:r>
              <a:rPr lang="en-US" smtClean="0"/>
              <a:t>SPREAD Settat May 2016</a:t>
            </a:r>
            <a:endParaRPr lang="en-US"/>
          </a:p>
        </p:txBody>
      </p:sp>
    </p:spTree>
    <p:extLst>
      <p:ext uri="{BB962C8B-B14F-4D97-AF65-F5344CB8AC3E}">
        <p14:creationId xmlns:p14="http://schemas.microsoft.com/office/powerpoint/2010/main" val="321616760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000" dirty="0" smtClean="0"/>
              <a:t>Gross Production rate vs Net Production Rate (Utilization factor)</a:t>
            </a:r>
            <a:endParaRPr lang="en-US" sz="2000" dirty="0"/>
          </a:p>
        </p:txBody>
      </p:sp>
      <p:sp>
        <p:nvSpPr>
          <p:cNvPr id="9" name="Slide Number Placeholder 8"/>
          <p:cNvSpPr>
            <a:spLocks noGrp="1"/>
          </p:cNvSpPr>
          <p:nvPr>
            <p:ph type="sldNum" sz="quarter" idx="4294967295"/>
          </p:nvPr>
        </p:nvSpPr>
        <p:spPr>
          <a:xfrm>
            <a:off x="9129464" y="6597352"/>
            <a:ext cx="216024" cy="144016"/>
          </a:xfrm>
          <a:prstGeom prst="rect">
            <a:avLst/>
          </a:prstGeom>
        </p:spPr>
        <p:txBody>
          <a:bodyPr/>
          <a:lstStyle/>
          <a:p>
            <a:fld id="{2485B633-6863-4B84-8019-F125347A66EC}" type="slidenum">
              <a:rPr lang="en-US" noProof="0" smtClean="0"/>
              <a:pPr/>
              <a:t>72</a:t>
            </a:fld>
            <a:endParaRPr lang="en-US" noProof="0" dirty="0"/>
          </a:p>
        </p:txBody>
      </p:sp>
      <mc:AlternateContent xmlns:mc="http://schemas.openxmlformats.org/markup-compatibility/2006" xmlns:a14="http://schemas.microsoft.com/office/drawing/2010/main">
        <mc:Choice Requires="a14">
          <p:sp>
            <p:nvSpPr>
              <p:cNvPr id="2" name="TextBox 1"/>
              <p:cNvSpPr txBox="1"/>
              <p:nvPr/>
            </p:nvSpPr>
            <p:spPr>
              <a:xfrm>
                <a:off x="488504" y="1412776"/>
                <a:ext cx="4988097" cy="6701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CH" b="0" i="1" smtClean="0">
                          <a:latin typeface="Cambria Math"/>
                        </a:rPr>
                        <m:t>𝐺𝑟𝑜𝑠𝑠</m:t>
                      </m:r>
                      <m:r>
                        <a:rPr lang="de-CH" b="0" i="1" smtClean="0">
                          <a:latin typeface="Cambria Math"/>
                        </a:rPr>
                        <m:t> </m:t>
                      </m:r>
                      <m:r>
                        <a:rPr lang="de-CH" b="0" i="1" smtClean="0">
                          <a:latin typeface="Cambria Math"/>
                        </a:rPr>
                        <m:t>𝑃𝑟𝑜𝑑𝑢𝑐𝑡𝑖𝑜𝑛</m:t>
                      </m:r>
                      <m:r>
                        <a:rPr lang="de-CH" b="0" i="1" smtClean="0">
                          <a:latin typeface="Cambria Math"/>
                        </a:rPr>
                        <m:t> </m:t>
                      </m:r>
                      <m:r>
                        <a:rPr lang="de-CH" b="0" i="1" smtClean="0">
                          <a:latin typeface="Cambria Math"/>
                        </a:rPr>
                        <m:t>𝑅𝑎𝑡𝑒</m:t>
                      </m:r>
                      <m:r>
                        <a:rPr lang="de-CH" b="0" i="1" smtClean="0">
                          <a:latin typeface="Cambria Math"/>
                        </a:rPr>
                        <m:t>=</m:t>
                      </m:r>
                      <m:f>
                        <m:fPr>
                          <m:ctrlPr>
                            <a:rPr lang="de-CH" b="0" i="1" smtClean="0">
                              <a:latin typeface="Cambria Math"/>
                            </a:rPr>
                          </m:ctrlPr>
                        </m:fPr>
                        <m:num>
                          <m:r>
                            <a:rPr lang="de-CH" b="0" i="1" smtClean="0">
                              <a:latin typeface="Cambria Math"/>
                            </a:rPr>
                            <m:t>𝑃𝑟𝑜𝑑𝑢𝑐𝑡𝑖𝑜𝑛</m:t>
                          </m:r>
                          <m:r>
                            <a:rPr lang="de-CH" b="0" i="1" smtClean="0">
                              <a:latin typeface="Cambria Math"/>
                            </a:rPr>
                            <m:t> [</m:t>
                          </m:r>
                          <m:r>
                            <a:rPr lang="de-CH" b="0" i="1" smtClean="0">
                              <a:latin typeface="Cambria Math"/>
                            </a:rPr>
                            <m:t>𝑡</m:t>
                          </m:r>
                          <m:r>
                            <a:rPr lang="de-CH" b="0" i="1" smtClean="0">
                              <a:latin typeface="Cambria Math"/>
                            </a:rPr>
                            <m:t>]</m:t>
                          </m:r>
                        </m:num>
                        <m:den>
                          <m:r>
                            <a:rPr lang="de-CH" b="0" i="1" smtClean="0">
                              <a:latin typeface="Cambria Math"/>
                            </a:rPr>
                            <m:t>𝑂𝑝𝑒𝑟𝑎𝑡𝑖𝑛𝑔</m:t>
                          </m:r>
                          <m:r>
                            <a:rPr lang="de-CH" b="0" i="1" smtClean="0">
                              <a:latin typeface="Cambria Math"/>
                            </a:rPr>
                            <m:t> </m:t>
                          </m:r>
                          <m:r>
                            <a:rPr lang="de-CH" b="0" i="1" smtClean="0">
                              <a:latin typeface="Cambria Math"/>
                            </a:rPr>
                            <m:t>h𝑜𝑢𝑟𝑠</m:t>
                          </m:r>
                          <m:r>
                            <a:rPr lang="de-CH" b="0" i="1" smtClean="0">
                              <a:latin typeface="Cambria Math"/>
                            </a:rPr>
                            <m:t> [</m:t>
                          </m:r>
                          <m:r>
                            <a:rPr lang="de-CH" b="0" i="1" smtClean="0">
                              <a:latin typeface="Cambria Math"/>
                            </a:rPr>
                            <m:t>h</m:t>
                          </m:r>
                          <m:r>
                            <a:rPr lang="de-CH" b="0" i="1" smtClean="0">
                              <a:latin typeface="Cambria Math"/>
                            </a:rPr>
                            <m:t>]</m:t>
                          </m:r>
                        </m:den>
                      </m:f>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488504" y="1412776"/>
                <a:ext cx="4988097" cy="670183"/>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450486" y="2420888"/>
                <a:ext cx="4574522" cy="6701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CH" b="0" i="1" smtClean="0">
                          <a:latin typeface="Cambria Math"/>
                        </a:rPr>
                        <m:t> </m:t>
                      </m:r>
                      <m:r>
                        <a:rPr lang="de-CH" b="0" i="1" smtClean="0">
                          <a:latin typeface="Cambria Math"/>
                        </a:rPr>
                        <m:t>𝑁𝑒𝑡</m:t>
                      </m:r>
                      <m:r>
                        <a:rPr lang="de-CH" b="0" i="1" smtClean="0">
                          <a:latin typeface="Cambria Math"/>
                        </a:rPr>
                        <m:t> </m:t>
                      </m:r>
                      <m:r>
                        <a:rPr lang="de-CH" b="0" i="1" smtClean="0">
                          <a:latin typeface="Cambria Math"/>
                        </a:rPr>
                        <m:t>𝑃𝑟𝑜𝑑𝑢𝑐𝑡𝑖𝑜𝑛</m:t>
                      </m:r>
                      <m:r>
                        <a:rPr lang="de-CH" b="0" i="1" smtClean="0">
                          <a:latin typeface="Cambria Math"/>
                        </a:rPr>
                        <m:t> </m:t>
                      </m:r>
                      <m:r>
                        <a:rPr lang="de-CH" b="0" i="1" smtClean="0">
                          <a:latin typeface="Cambria Math"/>
                        </a:rPr>
                        <m:t>𝑅𝑎𝑡𝑒</m:t>
                      </m:r>
                      <m:r>
                        <a:rPr lang="de-CH" b="0" i="1" smtClean="0">
                          <a:latin typeface="Cambria Math"/>
                        </a:rPr>
                        <m:t>=</m:t>
                      </m:r>
                      <m:f>
                        <m:fPr>
                          <m:ctrlPr>
                            <a:rPr lang="de-CH" b="0" i="1" smtClean="0">
                              <a:latin typeface="Cambria Math"/>
                            </a:rPr>
                          </m:ctrlPr>
                        </m:fPr>
                        <m:num>
                          <m:r>
                            <a:rPr lang="de-CH" b="0" i="1" smtClean="0">
                              <a:latin typeface="Cambria Math"/>
                            </a:rPr>
                            <m:t>𝑃𝑟𝑜𝑑𝑢𝑐𝑡𝑖𝑜𝑛</m:t>
                          </m:r>
                          <m:r>
                            <a:rPr lang="de-CH" b="0" i="1" smtClean="0">
                              <a:latin typeface="Cambria Math"/>
                            </a:rPr>
                            <m:t> [</m:t>
                          </m:r>
                          <m:r>
                            <a:rPr lang="de-CH" b="0" i="1" smtClean="0">
                              <a:latin typeface="Cambria Math"/>
                            </a:rPr>
                            <m:t>𝑡</m:t>
                          </m:r>
                          <m:r>
                            <a:rPr lang="de-CH" b="0" i="1" smtClean="0">
                              <a:latin typeface="Cambria Math"/>
                            </a:rPr>
                            <m:t>]</m:t>
                          </m:r>
                        </m:num>
                        <m:den>
                          <m:r>
                            <a:rPr lang="de-CH" b="0" i="1" smtClean="0">
                              <a:latin typeface="Cambria Math"/>
                            </a:rPr>
                            <m:t>𝐹𝑒𝑒𝑑𝑖𝑛𝑔</m:t>
                          </m:r>
                          <m:r>
                            <a:rPr lang="de-CH" b="0" i="1" smtClean="0">
                              <a:latin typeface="Cambria Math"/>
                            </a:rPr>
                            <m:t> </m:t>
                          </m:r>
                          <m:r>
                            <a:rPr lang="de-CH" b="0" i="1" smtClean="0">
                              <a:latin typeface="Cambria Math"/>
                            </a:rPr>
                            <m:t>h𝑜𝑢𝑟𝑠</m:t>
                          </m:r>
                          <m:r>
                            <a:rPr lang="de-CH" b="0" i="1" smtClean="0">
                              <a:latin typeface="Cambria Math"/>
                            </a:rPr>
                            <m:t> [</m:t>
                          </m:r>
                          <m:r>
                            <a:rPr lang="de-CH" b="0" i="1" smtClean="0">
                              <a:latin typeface="Cambria Math"/>
                            </a:rPr>
                            <m:t>h</m:t>
                          </m:r>
                          <m:r>
                            <a:rPr lang="de-CH" b="0" i="1" smtClean="0">
                              <a:latin typeface="Cambria Math"/>
                            </a:rPr>
                            <m:t>]</m:t>
                          </m:r>
                        </m:den>
                      </m:f>
                    </m:oMath>
                  </m:oMathPara>
                </a14:m>
                <a:endParaRPr lang="en-US" dirty="0">
                  <a:latin typeface="+mj-l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50486" y="2420888"/>
                <a:ext cx="4574522" cy="670183"/>
              </a:xfrm>
              <a:prstGeom prst="rect">
                <a:avLst/>
              </a:prstGeom>
              <a:blipFill rotWithShape="1">
                <a:blip r:embed="rId3"/>
                <a:stretch>
                  <a:fillRect/>
                </a:stretch>
              </a:blipFill>
            </p:spPr>
            <p:txBody>
              <a:bodyPr/>
              <a:lstStyle/>
              <a:p>
                <a:r>
                  <a:rPr lang="en-US">
                    <a:noFill/>
                  </a:rPr>
                  <a:t> </a:t>
                </a:r>
              </a:p>
            </p:txBody>
          </p:sp>
        </mc:Fallback>
      </mc:AlternateContent>
      <p:sp>
        <p:nvSpPr>
          <p:cNvPr id="5" name="TextBox 4"/>
          <p:cNvSpPr txBox="1"/>
          <p:nvPr/>
        </p:nvSpPr>
        <p:spPr>
          <a:xfrm>
            <a:off x="6969224" y="1412775"/>
            <a:ext cx="2232248" cy="800219"/>
          </a:xfrm>
          <a:prstGeom prst="rect">
            <a:avLst/>
          </a:prstGeom>
          <a:noFill/>
        </p:spPr>
        <p:txBody>
          <a:bodyPr wrap="square" rtlCol="0">
            <a:spAutoFit/>
          </a:bodyPr>
          <a:lstStyle/>
          <a:p>
            <a:r>
              <a:rPr lang="en-US" sz="1400" dirty="0" smtClean="0"/>
              <a:t>Crusher running with &amp; without</a:t>
            </a:r>
            <a:r>
              <a:rPr lang="en-US" dirty="0" smtClean="0"/>
              <a:t> </a:t>
            </a:r>
            <a:r>
              <a:rPr lang="en-US" sz="1400" dirty="0" smtClean="0"/>
              <a:t>feeding (Crusher hour meter)</a:t>
            </a:r>
            <a:endParaRPr lang="en-US" sz="1400" dirty="0"/>
          </a:p>
        </p:txBody>
      </p:sp>
      <p:cxnSp>
        <p:nvCxnSpPr>
          <p:cNvPr id="7" name="Straight Arrow Connector 6"/>
          <p:cNvCxnSpPr/>
          <p:nvPr/>
        </p:nvCxnSpPr>
        <p:spPr>
          <a:xfrm flipH="1">
            <a:off x="5476602" y="1782109"/>
            <a:ext cx="1276598" cy="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5476602" y="2755979"/>
            <a:ext cx="1276598" cy="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969224" y="2271231"/>
            <a:ext cx="2232248" cy="738664"/>
          </a:xfrm>
          <a:prstGeom prst="rect">
            <a:avLst/>
          </a:prstGeom>
          <a:noFill/>
        </p:spPr>
        <p:txBody>
          <a:bodyPr wrap="square" rtlCol="0">
            <a:spAutoFit/>
          </a:bodyPr>
          <a:lstStyle/>
          <a:p>
            <a:r>
              <a:rPr lang="en-US" sz="1400" dirty="0" smtClean="0"/>
              <a:t>Crusher running with feeding (feeder hour meter)</a:t>
            </a:r>
            <a:endParaRPr lang="en-US" sz="1400" dirty="0"/>
          </a:p>
        </p:txBody>
      </p:sp>
      <mc:AlternateContent xmlns:mc="http://schemas.openxmlformats.org/markup-compatibility/2006" xmlns:a14="http://schemas.microsoft.com/office/drawing/2010/main">
        <mc:Choice Requires="a14">
          <p:sp>
            <p:nvSpPr>
              <p:cNvPr id="17" name="TextBox 16"/>
              <p:cNvSpPr txBox="1"/>
              <p:nvPr/>
            </p:nvSpPr>
            <p:spPr>
              <a:xfrm>
                <a:off x="488504" y="3563724"/>
                <a:ext cx="7149073" cy="369332"/>
              </a:xfrm>
              <a:prstGeom prst="rect">
                <a:avLst/>
              </a:prstGeom>
              <a:noFill/>
            </p:spPr>
            <p:txBody>
              <a:bodyPr wrap="none" rtlCol="0">
                <a:spAutoFit/>
              </a:bodyPr>
              <a:lstStyle/>
              <a:p>
                <a14:m>
                  <m:oMath xmlns:m="http://schemas.openxmlformats.org/officeDocument/2006/math">
                    <m:r>
                      <a:rPr lang="de-CH" b="0" i="1" smtClean="0">
                        <a:latin typeface="Cambria Math"/>
                      </a:rPr>
                      <m:t> </m:t>
                    </m:r>
                    <m:r>
                      <a:rPr lang="de-CH" b="0" i="1" smtClean="0">
                        <a:latin typeface="Cambria Math"/>
                      </a:rPr>
                      <m:t>𝐺𝑟𝑜𝑠𝑠</m:t>
                    </m:r>
                    <m:r>
                      <a:rPr lang="de-CH" b="0" i="1" smtClean="0">
                        <a:latin typeface="Cambria Math"/>
                      </a:rPr>
                      <m:t> </m:t>
                    </m:r>
                    <m:r>
                      <a:rPr lang="de-CH" b="0" i="1" smtClean="0">
                        <a:latin typeface="Cambria Math"/>
                      </a:rPr>
                      <m:t>𝑃𝑟𝑜𝑑𝑢𝑐𝑡𝑖𝑜𝑛</m:t>
                    </m:r>
                    <m:r>
                      <a:rPr lang="de-CH" b="0" i="1" smtClean="0">
                        <a:latin typeface="Cambria Math"/>
                      </a:rPr>
                      <m:t> </m:t>
                    </m:r>
                    <m:r>
                      <a:rPr lang="de-CH" b="0" i="1" smtClean="0">
                        <a:latin typeface="Cambria Math"/>
                      </a:rPr>
                      <m:t>𝑅𝑎𝑡𝑒</m:t>
                    </m:r>
                    <m:r>
                      <a:rPr lang="de-CH" b="0" i="1" smtClean="0">
                        <a:latin typeface="Cambria Math"/>
                      </a:rPr>
                      <m:t> </m:t>
                    </m:r>
                    <m:r>
                      <a:rPr lang="de-CH" b="0" i="1" smtClean="0">
                        <a:latin typeface="Cambria Math"/>
                      </a:rPr>
                      <m:t>𝑥</m:t>
                    </m:r>
                    <m:r>
                      <a:rPr lang="de-CH" b="0" i="1" smtClean="0">
                        <a:latin typeface="Cambria Math"/>
                      </a:rPr>
                      <m:t> </m:t>
                    </m:r>
                    <m:r>
                      <a:rPr lang="de-CH" b="0" i="1" smtClean="0">
                        <a:latin typeface="Cambria Math"/>
                      </a:rPr>
                      <m:t>𝑈𝑡𝑖𝑙𝑖𝑧𝑎𝑡𝑖𝑜𝑛</m:t>
                    </m:r>
                    <m:r>
                      <a:rPr lang="de-CH" b="0" i="1" smtClean="0">
                        <a:latin typeface="Cambria Math"/>
                      </a:rPr>
                      <m:t> </m:t>
                    </m:r>
                    <m:r>
                      <a:rPr lang="de-CH" b="0" i="1" smtClean="0">
                        <a:latin typeface="Cambria Math"/>
                      </a:rPr>
                      <m:t>𝐹𝑎𝑐𝑡𝑜𝑟</m:t>
                    </m:r>
                    <m:r>
                      <a:rPr lang="de-CH" b="0" i="1" smtClean="0">
                        <a:latin typeface="Cambria Math"/>
                      </a:rPr>
                      <m:t> =</m:t>
                    </m:r>
                  </m:oMath>
                </a14:m>
                <a:r>
                  <a:rPr lang="en-US" dirty="0" smtClean="0">
                    <a:latin typeface="+mj-lt"/>
                  </a:rPr>
                  <a:t> Net Production Rate</a:t>
                </a:r>
                <a:endParaRPr lang="en-US" dirty="0">
                  <a:latin typeface="+mj-lt"/>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488504" y="3563724"/>
                <a:ext cx="7149073" cy="369332"/>
              </a:xfrm>
              <a:prstGeom prst="rect">
                <a:avLst/>
              </a:prstGeom>
              <a:blipFill rotWithShape="1">
                <a:blip r:embed="rId4"/>
                <a:stretch>
                  <a:fillRect t="-833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54085" y="4430606"/>
                <a:ext cx="5721053" cy="534377"/>
              </a:xfrm>
              <a:prstGeom prst="rect">
                <a:avLst/>
              </a:prstGeom>
              <a:noFill/>
            </p:spPr>
            <p:txBody>
              <a:bodyPr wrap="none" rtlCol="0">
                <a:spAutoFit/>
              </a:bodyPr>
              <a:lstStyle/>
              <a:p>
                <a14:m>
                  <m:oMath xmlns:m="http://schemas.openxmlformats.org/officeDocument/2006/math">
                    <m:r>
                      <a:rPr lang="de-CH" b="0" i="1" smtClean="0">
                        <a:latin typeface="Cambria Math"/>
                      </a:rPr>
                      <m:t>𝑈𝑡𝑖𝑙𝑖𝑧𝑎𝑡𝑖𝑜𝑛</m:t>
                    </m:r>
                    <m:r>
                      <a:rPr lang="de-CH" b="0" i="1" smtClean="0">
                        <a:latin typeface="Cambria Math"/>
                      </a:rPr>
                      <m:t> </m:t>
                    </m:r>
                    <m:r>
                      <a:rPr lang="de-CH" b="0" i="1" smtClean="0">
                        <a:latin typeface="Cambria Math"/>
                      </a:rPr>
                      <m:t>𝐹𝑎𝑐𝑡𝑜𝑟</m:t>
                    </m:r>
                    <m:r>
                      <a:rPr lang="de-CH" b="0" i="1" smtClean="0">
                        <a:latin typeface="Cambria Math"/>
                      </a:rPr>
                      <m:t> [%]=</m:t>
                    </m:r>
                    <m:f>
                      <m:fPr>
                        <m:ctrlPr>
                          <a:rPr lang="de-CH" b="0" i="1" smtClean="0">
                            <a:latin typeface="Cambria Math"/>
                          </a:rPr>
                        </m:ctrlPr>
                      </m:fPr>
                      <m:num>
                        <m:r>
                          <a:rPr lang="de-CH" b="0" i="1" smtClean="0">
                            <a:latin typeface="Cambria Math"/>
                          </a:rPr>
                          <m:t>𝐶𝑟𝑢𝑠h𝑒𝑟</m:t>
                        </m:r>
                        <m:r>
                          <a:rPr lang="de-CH" b="0" i="1" smtClean="0">
                            <a:latin typeface="Cambria Math"/>
                          </a:rPr>
                          <m:t> </m:t>
                        </m:r>
                        <m:r>
                          <a:rPr lang="de-CH" b="0" i="1" smtClean="0">
                            <a:latin typeface="Cambria Math"/>
                          </a:rPr>
                          <m:t>𝑟𝑢𝑛𝑛𝑖𝑛𝑔</m:t>
                        </m:r>
                        <m:r>
                          <a:rPr lang="de-CH" b="0" i="1" smtClean="0">
                            <a:latin typeface="Cambria Math"/>
                          </a:rPr>
                          <m:t> &amp; </m:t>
                        </m:r>
                        <m:r>
                          <a:rPr lang="de-CH" b="0" i="1" smtClean="0">
                            <a:latin typeface="Cambria Math"/>
                          </a:rPr>
                          <m:t>𝑓𝑒𝑑</m:t>
                        </m:r>
                        <m:r>
                          <a:rPr lang="de-CH" b="0" i="1" smtClean="0">
                            <a:latin typeface="Cambria Math"/>
                          </a:rPr>
                          <m:t> [</m:t>
                        </m:r>
                        <m:r>
                          <a:rPr lang="de-CH" b="0" i="1" smtClean="0">
                            <a:latin typeface="Cambria Math"/>
                          </a:rPr>
                          <m:t>h</m:t>
                        </m:r>
                        <m:r>
                          <a:rPr lang="de-CH" b="0" i="1" smtClean="0">
                            <a:latin typeface="Cambria Math"/>
                          </a:rPr>
                          <m:t>]</m:t>
                        </m:r>
                      </m:num>
                      <m:den>
                        <m:r>
                          <a:rPr lang="de-CH" b="0" i="1" smtClean="0">
                            <a:latin typeface="Cambria Math"/>
                          </a:rPr>
                          <m:t>𝐶𝑟𝑢𝑠h𝑒𝑟</m:t>
                        </m:r>
                        <m:r>
                          <a:rPr lang="de-CH" b="0" i="1" smtClean="0">
                            <a:latin typeface="Cambria Math"/>
                          </a:rPr>
                          <m:t> </m:t>
                        </m:r>
                        <m:r>
                          <a:rPr lang="de-CH" b="0" i="1" smtClean="0">
                            <a:latin typeface="Cambria Math"/>
                          </a:rPr>
                          <m:t>𝑂𝑝𝑒𝑟𝑎𝑡𝑖𝑛𝑔</m:t>
                        </m:r>
                        <m:r>
                          <a:rPr lang="de-CH" b="0" i="1" smtClean="0">
                            <a:latin typeface="Cambria Math"/>
                          </a:rPr>
                          <m:t> </m:t>
                        </m:r>
                        <m:r>
                          <a:rPr lang="de-CH" b="0" i="1" smtClean="0">
                            <a:latin typeface="Cambria Math"/>
                          </a:rPr>
                          <m:t>h𝑜𝑢𝑟𝑠</m:t>
                        </m:r>
                        <m:r>
                          <a:rPr lang="de-CH" b="0" i="1" smtClean="0">
                            <a:latin typeface="Cambria Math"/>
                          </a:rPr>
                          <m:t> [</m:t>
                        </m:r>
                        <m:r>
                          <a:rPr lang="de-CH" b="0" i="1" smtClean="0">
                            <a:latin typeface="Cambria Math"/>
                          </a:rPr>
                          <m:t>h</m:t>
                        </m:r>
                        <m:r>
                          <a:rPr lang="de-CH" b="0" i="1" smtClean="0">
                            <a:latin typeface="Cambria Math"/>
                          </a:rPr>
                          <m:t>]</m:t>
                        </m:r>
                      </m:den>
                    </m:f>
                  </m:oMath>
                </a14:m>
                <a:r>
                  <a:rPr lang="en-US" dirty="0" smtClean="0">
                    <a:latin typeface="+mj-lt"/>
                  </a:rPr>
                  <a:t> x 100</a:t>
                </a:r>
                <a:endParaRPr lang="en-US" dirty="0">
                  <a:latin typeface="+mj-lt"/>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554085" y="4430606"/>
                <a:ext cx="5721053" cy="534377"/>
              </a:xfrm>
              <a:prstGeom prst="rect">
                <a:avLst/>
              </a:prstGeom>
              <a:blipFill rotWithShape="1">
                <a:blip r:embed="rId5"/>
                <a:stretch>
                  <a:fillRect b="-6897"/>
                </a:stretch>
              </a:blipFill>
            </p:spPr>
            <p:txBody>
              <a:bodyPr/>
              <a:lstStyle/>
              <a:p>
                <a:r>
                  <a:rPr lang="en-US">
                    <a:noFill/>
                  </a:rPr>
                  <a:t> </a:t>
                </a:r>
              </a:p>
            </p:txBody>
          </p:sp>
        </mc:Fallback>
      </mc:AlternateContent>
      <p:sp>
        <p:nvSpPr>
          <p:cNvPr id="3" name="Footer Placeholder 2"/>
          <p:cNvSpPr>
            <a:spLocks noGrp="1"/>
          </p:cNvSpPr>
          <p:nvPr>
            <p:ph type="ftr" sz="quarter" idx="10"/>
          </p:nvPr>
        </p:nvSpPr>
        <p:spPr/>
        <p:txBody>
          <a:bodyPr/>
          <a:lstStyle/>
          <a:p>
            <a:r>
              <a:rPr lang="en-US" smtClean="0"/>
              <a:t>SPREAD Settat May 2016</a:t>
            </a:r>
            <a:endParaRPr lang="en-US"/>
          </a:p>
        </p:txBody>
      </p:sp>
    </p:spTree>
    <p:extLst>
      <p:ext uri="{BB962C8B-B14F-4D97-AF65-F5344CB8AC3E}">
        <p14:creationId xmlns:p14="http://schemas.microsoft.com/office/powerpoint/2010/main" val="33492509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p:cNvSpPr>
            <a:spLocks noGrp="1"/>
          </p:cNvSpPr>
          <p:nvPr>
            <p:ph type="sldNum" sz="quarter" idx="11"/>
          </p:nvPr>
        </p:nvSpPr>
        <p:spPr/>
        <p:txBody>
          <a:bodyPr/>
          <a:lstStyle/>
          <a:p>
            <a:pPr>
              <a:defRPr/>
            </a:pPr>
            <a:fld id="{531E360D-6240-4234-83CC-292B471F3100}" type="slidenum">
              <a:rPr lang="en-US"/>
              <a:pPr>
                <a:defRPr/>
              </a:pPr>
              <a:t>73</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E7E185AD-1CD5-4616-BC92-48A59C91382A}" type="slidenum">
              <a:rPr lang="en-US" sz="800">
                <a:latin typeface="+mn-lt"/>
              </a:rPr>
              <a:pPr algn="r">
                <a:defRPr/>
              </a:pPr>
              <a:t>73</a:t>
            </a:fld>
            <a:endParaRPr lang="en-US" sz="800">
              <a:latin typeface="+mn-lt"/>
            </a:endParaRPr>
          </a:p>
        </p:txBody>
      </p:sp>
      <p:pic>
        <p:nvPicPr>
          <p:cNvPr id="61442" name="Picture 21" descr="C:\My Documents\My Pictures\14.bmp"/>
          <p:cNvPicPr>
            <a:picLocks noChangeAspect="1" noChangeArrowheads="1"/>
          </p:cNvPicPr>
          <p:nvPr/>
        </p:nvPicPr>
        <p:blipFill>
          <a:blip r:embed="rId2"/>
          <a:srcRect/>
          <a:stretch>
            <a:fillRect/>
          </a:stretch>
        </p:blipFill>
        <p:spPr bwMode="auto">
          <a:xfrm>
            <a:off x="473199" y="2618506"/>
            <a:ext cx="3819525" cy="3544888"/>
          </a:xfrm>
          <a:prstGeom prst="rect">
            <a:avLst/>
          </a:prstGeom>
          <a:noFill/>
          <a:ln w="9525">
            <a:noFill/>
            <a:miter lim="800000"/>
            <a:headEnd/>
            <a:tailEnd/>
          </a:ln>
        </p:spPr>
      </p:pic>
      <p:sp>
        <p:nvSpPr>
          <p:cNvPr id="61443" name="Rectangle 2"/>
          <p:cNvSpPr>
            <a:spLocks noChangeArrowheads="1"/>
          </p:cNvSpPr>
          <p:nvPr/>
        </p:nvSpPr>
        <p:spPr bwMode="auto">
          <a:xfrm>
            <a:off x="560388" y="358775"/>
            <a:ext cx="8774112" cy="792163"/>
          </a:xfrm>
          <a:prstGeom prst="rect">
            <a:avLst/>
          </a:prstGeom>
          <a:noFill/>
          <a:ln w="9525">
            <a:noFill/>
            <a:miter lim="800000"/>
            <a:headEnd/>
            <a:tailEnd/>
          </a:ln>
        </p:spPr>
        <p:txBody>
          <a:bodyPr lIns="0" tIns="0" rIns="0" bIns="7200" anchor="b"/>
          <a:lstStyle/>
          <a:p>
            <a:pPr eaLnBrk="0" hangingPunct="0">
              <a:lnSpc>
                <a:spcPct val="95000"/>
              </a:lnSpc>
            </a:pPr>
            <a:r>
              <a:rPr lang="de-CH" sz="2400" b="1" dirty="0" err="1" smtClean="0"/>
              <a:t>Crusher</a:t>
            </a:r>
            <a:r>
              <a:rPr lang="de-CH" sz="2400" b="1" dirty="0" smtClean="0"/>
              <a:t> </a:t>
            </a:r>
            <a:r>
              <a:rPr lang="de-CH" sz="2400" b="1" dirty="0" err="1" smtClean="0"/>
              <a:t>visual</a:t>
            </a:r>
            <a:r>
              <a:rPr lang="de-CH" sz="2400" b="1" dirty="0" smtClean="0"/>
              <a:t> </a:t>
            </a:r>
            <a:r>
              <a:rPr lang="de-CH" sz="2400" b="1" dirty="0" err="1" smtClean="0"/>
              <a:t>inspection</a:t>
            </a:r>
            <a:r>
              <a:rPr lang="de-CH" sz="2400" b="1" dirty="0" smtClean="0"/>
              <a:t>   </a:t>
            </a:r>
            <a:endParaRPr lang="en-US" sz="2400" b="1" dirty="0"/>
          </a:p>
        </p:txBody>
      </p:sp>
      <p:sp>
        <p:nvSpPr>
          <p:cNvPr id="61444" name="Rectangle 31"/>
          <p:cNvSpPr>
            <a:spLocks noChangeArrowheads="1"/>
          </p:cNvSpPr>
          <p:nvPr/>
        </p:nvSpPr>
        <p:spPr bwMode="auto">
          <a:xfrm>
            <a:off x="2846388" y="1873250"/>
            <a:ext cx="781050" cy="287338"/>
          </a:xfrm>
          <a:prstGeom prst="rect">
            <a:avLst/>
          </a:prstGeom>
          <a:solidFill>
            <a:schemeClr val="bg1"/>
          </a:solidFill>
          <a:ln w="9525">
            <a:noFill/>
            <a:miter lim="800000"/>
            <a:headEnd/>
            <a:tailEnd/>
          </a:ln>
        </p:spPr>
        <p:txBody>
          <a:bodyPr wrap="none" anchor="ctr"/>
          <a:lstStyle/>
          <a:p>
            <a:endParaRPr lang="de-CH"/>
          </a:p>
        </p:txBody>
      </p:sp>
      <p:sp>
        <p:nvSpPr>
          <p:cNvPr id="61445" name="Rectangle 32"/>
          <p:cNvSpPr>
            <a:spLocks noChangeArrowheads="1"/>
          </p:cNvSpPr>
          <p:nvPr/>
        </p:nvSpPr>
        <p:spPr bwMode="auto">
          <a:xfrm>
            <a:off x="5168900" y="2725738"/>
            <a:ext cx="623888" cy="265112"/>
          </a:xfrm>
          <a:prstGeom prst="rect">
            <a:avLst/>
          </a:prstGeom>
          <a:solidFill>
            <a:schemeClr val="bg1"/>
          </a:solidFill>
          <a:ln w="9525">
            <a:noFill/>
            <a:miter lim="800000"/>
            <a:headEnd/>
            <a:tailEnd/>
          </a:ln>
        </p:spPr>
        <p:txBody>
          <a:bodyPr wrap="none" anchor="ctr"/>
          <a:lstStyle/>
          <a:p>
            <a:endParaRPr lang="de-CH"/>
          </a:p>
        </p:txBody>
      </p:sp>
      <p:sp>
        <p:nvSpPr>
          <p:cNvPr id="61446" name="Rectangle 35"/>
          <p:cNvSpPr>
            <a:spLocks noChangeArrowheads="1"/>
          </p:cNvSpPr>
          <p:nvPr/>
        </p:nvSpPr>
        <p:spPr bwMode="auto">
          <a:xfrm>
            <a:off x="8428038" y="3424238"/>
            <a:ext cx="779462" cy="215900"/>
          </a:xfrm>
          <a:prstGeom prst="rect">
            <a:avLst/>
          </a:prstGeom>
          <a:solidFill>
            <a:schemeClr val="bg1"/>
          </a:solidFill>
          <a:ln w="9525">
            <a:noFill/>
            <a:miter lim="800000"/>
            <a:headEnd/>
            <a:tailEnd/>
          </a:ln>
        </p:spPr>
        <p:txBody>
          <a:bodyPr wrap="none" anchor="ctr"/>
          <a:lstStyle/>
          <a:p>
            <a:endParaRPr lang="de-CH"/>
          </a:p>
        </p:txBody>
      </p:sp>
      <p:sp>
        <p:nvSpPr>
          <p:cNvPr id="61447" name="Rectangle 12"/>
          <p:cNvSpPr>
            <a:spLocks noChangeArrowheads="1"/>
          </p:cNvSpPr>
          <p:nvPr/>
        </p:nvSpPr>
        <p:spPr bwMode="auto">
          <a:xfrm>
            <a:off x="477962" y="2110506"/>
            <a:ext cx="3898974" cy="377825"/>
          </a:xfrm>
          <a:prstGeom prst="rect">
            <a:avLst/>
          </a:prstGeom>
          <a:noFill/>
          <a:ln w="9525">
            <a:solidFill>
              <a:schemeClr val="accent1"/>
            </a:solidFill>
            <a:miter lim="800000"/>
            <a:headEnd/>
            <a:tailEnd/>
          </a:ln>
        </p:spPr>
        <p:txBody>
          <a:bodyPr/>
          <a:lstStyle/>
          <a:p>
            <a:pPr marL="290513" indent="-290513" algn="ctr">
              <a:buFont typeface="Times" pitchFamily="18" charset="0"/>
              <a:buNone/>
            </a:pPr>
            <a:r>
              <a:rPr lang="en-US" sz="2000" dirty="0"/>
              <a:t>Impact plates </a:t>
            </a:r>
            <a:r>
              <a:rPr lang="en-US" sz="2000" dirty="0" smtClean="0"/>
              <a:t>position. Measure</a:t>
            </a:r>
            <a:endParaRPr lang="en-US" sz="2000" dirty="0"/>
          </a:p>
        </p:txBody>
      </p:sp>
      <p:sp>
        <p:nvSpPr>
          <p:cNvPr id="61448" name="Rectangle 12"/>
          <p:cNvSpPr>
            <a:spLocks noChangeArrowheads="1"/>
          </p:cNvSpPr>
          <p:nvPr/>
        </p:nvSpPr>
        <p:spPr bwMode="auto">
          <a:xfrm>
            <a:off x="4672460" y="1916832"/>
            <a:ext cx="4448175" cy="377825"/>
          </a:xfrm>
          <a:prstGeom prst="rect">
            <a:avLst/>
          </a:prstGeom>
          <a:noFill/>
          <a:ln w="9525">
            <a:solidFill>
              <a:schemeClr val="accent1"/>
            </a:solidFill>
            <a:miter lim="800000"/>
            <a:headEnd/>
            <a:tailEnd/>
          </a:ln>
        </p:spPr>
        <p:txBody>
          <a:bodyPr/>
          <a:lstStyle/>
          <a:p>
            <a:pPr marL="290513" indent="-290513" algn="ctr">
              <a:buFont typeface="Times" pitchFamily="18" charset="0"/>
              <a:buNone/>
            </a:pPr>
            <a:r>
              <a:rPr lang="en-US" sz="2000" dirty="0"/>
              <a:t>General wear observation</a:t>
            </a:r>
          </a:p>
        </p:txBody>
      </p:sp>
      <p:sp>
        <p:nvSpPr>
          <p:cNvPr id="61452" name="Rectangle 12"/>
          <p:cNvSpPr>
            <a:spLocks noChangeArrowheads="1"/>
          </p:cNvSpPr>
          <p:nvPr/>
        </p:nvSpPr>
        <p:spPr bwMode="auto">
          <a:xfrm>
            <a:off x="560512" y="6147519"/>
            <a:ext cx="3816424" cy="377825"/>
          </a:xfrm>
          <a:prstGeom prst="rect">
            <a:avLst/>
          </a:prstGeom>
          <a:noFill/>
          <a:ln w="9525">
            <a:solidFill>
              <a:schemeClr val="accent1"/>
            </a:solidFill>
            <a:miter lim="800000"/>
            <a:headEnd/>
            <a:tailEnd/>
          </a:ln>
        </p:spPr>
        <p:txBody>
          <a:bodyPr/>
          <a:lstStyle/>
          <a:p>
            <a:pPr marL="290513" indent="-290513" algn="ctr">
              <a:buFont typeface="Times" pitchFamily="18" charset="0"/>
              <a:buNone/>
            </a:pPr>
            <a:r>
              <a:rPr lang="en-US" sz="2000" dirty="0"/>
              <a:t>Grinding path </a:t>
            </a:r>
            <a:r>
              <a:rPr lang="en-US" sz="2000" dirty="0" smtClean="0"/>
              <a:t>position measure</a:t>
            </a:r>
            <a:endParaRPr lang="en-US" sz="2000" dirty="0"/>
          </a:p>
        </p:txBody>
      </p:sp>
      <p:sp>
        <p:nvSpPr>
          <p:cNvPr id="61454" name="Rectangle 12"/>
          <p:cNvSpPr>
            <a:spLocks noChangeArrowheads="1"/>
          </p:cNvSpPr>
          <p:nvPr/>
        </p:nvSpPr>
        <p:spPr bwMode="auto">
          <a:xfrm>
            <a:off x="4520952" y="6133232"/>
            <a:ext cx="4717157" cy="377825"/>
          </a:xfrm>
          <a:prstGeom prst="rect">
            <a:avLst/>
          </a:prstGeom>
          <a:noFill/>
          <a:ln w="9525">
            <a:solidFill>
              <a:schemeClr val="accent1"/>
            </a:solidFill>
            <a:miter lim="800000"/>
            <a:headEnd/>
            <a:tailEnd/>
          </a:ln>
        </p:spPr>
        <p:txBody>
          <a:bodyPr/>
          <a:lstStyle/>
          <a:p>
            <a:pPr marL="290513" indent="-290513" algn="ctr">
              <a:buFont typeface="Times" pitchFamily="18" charset="0"/>
              <a:buNone/>
            </a:pPr>
            <a:r>
              <a:rPr lang="en-US" sz="2000" dirty="0" smtClean="0"/>
              <a:t>Feeding plate, braking plates, rotor ribs</a:t>
            </a:r>
            <a:endParaRPr lang="en-US" sz="2000" dirty="0"/>
          </a:p>
        </p:txBody>
      </p:sp>
      <p:cxnSp>
        <p:nvCxnSpPr>
          <p:cNvPr id="61456" name="Straight Arrow Connector 3"/>
          <p:cNvCxnSpPr>
            <a:cxnSpLocks noChangeShapeType="1"/>
          </p:cNvCxnSpPr>
          <p:nvPr/>
        </p:nvCxnSpPr>
        <p:spPr bwMode="auto">
          <a:xfrm>
            <a:off x="1281237" y="2488331"/>
            <a:ext cx="935037" cy="1281113"/>
          </a:xfrm>
          <a:prstGeom prst="straightConnector1">
            <a:avLst/>
          </a:prstGeom>
          <a:noFill/>
          <a:ln w="9525" algn="ctr">
            <a:solidFill>
              <a:schemeClr val="accent2"/>
            </a:solidFill>
            <a:round/>
            <a:headEnd/>
            <a:tailEnd type="arrow" w="med" len="med"/>
          </a:ln>
        </p:spPr>
      </p:cxnSp>
      <p:cxnSp>
        <p:nvCxnSpPr>
          <p:cNvPr id="61457" name="Straight Arrow Connector 5"/>
          <p:cNvCxnSpPr>
            <a:cxnSpLocks noChangeShapeType="1"/>
          </p:cNvCxnSpPr>
          <p:nvPr/>
        </p:nvCxnSpPr>
        <p:spPr bwMode="auto">
          <a:xfrm>
            <a:off x="1281237" y="2488331"/>
            <a:ext cx="358775" cy="1819275"/>
          </a:xfrm>
          <a:prstGeom prst="straightConnector1">
            <a:avLst/>
          </a:prstGeom>
          <a:noFill/>
          <a:ln w="9525" algn="ctr">
            <a:solidFill>
              <a:schemeClr val="accent2"/>
            </a:solidFill>
            <a:round/>
            <a:headEnd/>
            <a:tailEnd type="arrow" w="med" len="med"/>
          </a:ln>
        </p:spPr>
      </p:cxnSp>
      <p:cxnSp>
        <p:nvCxnSpPr>
          <p:cNvPr id="61458" name="Straight Arrow Connector 7"/>
          <p:cNvCxnSpPr>
            <a:cxnSpLocks noChangeShapeType="1"/>
          </p:cNvCxnSpPr>
          <p:nvPr/>
        </p:nvCxnSpPr>
        <p:spPr bwMode="auto">
          <a:xfrm flipH="1" flipV="1">
            <a:off x="1830512" y="5637931"/>
            <a:ext cx="817562" cy="525463"/>
          </a:xfrm>
          <a:prstGeom prst="straightConnector1">
            <a:avLst/>
          </a:prstGeom>
          <a:noFill/>
          <a:ln w="9525" algn="ctr">
            <a:solidFill>
              <a:schemeClr val="accent2"/>
            </a:solidFill>
            <a:round/>
            <a:headEnd/>
            <a:tailEnd type="arrow" w="med" len="med"/>
          </a:ln>
        </p:spPr>
      </p:cxnSp>
      <p:pic>
        <p:nvPicPr>
          <p:cNvPr id="156674" name="Picture 2" descr="Q:\CMN\1142 MMT\06 Courses Seminars\DMI Workshop\2015_Wadi\05-Pictures\GAJ-Preparatoy Work\Crusher CR21 (14).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18490" y="2418177"/>
            <a:ext cx="2160000" cy="1620000"/>
          </a:xfrm>
          <a:prstGeom prst="rect">
            <a:avLst/>
          </a:prstGeom>
          <a:noFill/>
          <a:extLst>
            <a:ext uri="{909E8E84-426E-40DD-AFC4-6F175D3DCCD1}">
              <a14:hiddenFill xmlns:a14="http://schemas.microsoft.com/office/drawing/2010/main">
                <a:solidFill>
                  <a:srgbClr val="FFFFFF"/>
                </a:solidFill>
              </a14:hiddenFill>
            </a:ext>
          </a:extLst>
        </p:spPr>
      </p:pic>
      <p:pic>
        <p:nvPicPr>
          <p:cNvPr id="156675" name="Picture 3" descr="Q:\CMN\1142 MMT\06 Courses Seminars\DMI Workshop\2015_Wadi\05-Pictures\GAJ-Preparatoy Work\Crusher CR21 (13).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64523" y="2418177"/>
            <a:ext cx="2160000" cy="1620000"/>
          </a:xfrm>
          <a:prstGeom prst="rect">
            <a:avLst/>
          </a:prstGeom>
          <a:noFill/>
          <a:extLst>
            <a:ext uri="{909E8E84-426E-40DD-AFC4-6F175D3DCCD1}">
              <a14:hiddenFill xmlns:a14="http://schemas.microsoft.com/office/drawing/2010/main">
                <a:solidFill>
                  <a:srgbClr val="FFFFFF"/>
                </a:solidFill>
              </a14:hiddenFill>
            </a:ext>
          </a:extLst>
        </p:spPr>
      </p:pic>
      <p:pic>
        <p:nvPicPr>
          <p:cNvPr id="156676" name="Picture 4" descr="Q:\CMN\1142 MMT\06 Courses Seminars\DMI Workshop\2015_Wadi\05-Pictures\GAJ-Preparatoy Work\Crusher CR3 (34).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078110" y="4375076"/>
            <a:ext cx="2160000" cy="1620000"/>
          </a:xfrm>
          <a:prstGeom prst="rect">
            <a:avLst/>
          </a:prstGeom>
          <a:noFill/>
          <a:extLst>
            <a:ext uri="{909E8E84-426E-40DD-AFC4-6F175D3DCCD1}">
              <a14:hiddenFill xmlns:a14="http://schemas.microsoft.com/office/drawing/2010/main">
                <a:solidFill>
                  <a:srgbClr val="FFFFFF"/>
                </a:solidFill>
              </a14:hiddenFill>
            </a:ext>
          </a:extLst>
        </p:spPr>
      </p:pic>
      <p:pic>
        <p:nvPicPr>
          <p:cNvPr id="156677" name="Picture 5" descr="Q:\CMN\1142 MMT\05 Projects\Argentina\MG\DMIFOJ\Malagueno\Pictures\CrusherWearPartsReplacement\P1160331.JP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736547" y="4353319"/>
            <a:ext cx="2160000" cy="162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8504" y="1259468"/>
            <a:ext cx="8605043" cy="369332"/>
          </a:xfrm>
          <a:prstGeom prst="rect">
            <a:avLst/>
          </a:prstGeom>
          <a:noFill/>
        </p:spPr>
        <p:txBody>
          <a:bodyPr wrap="square" rtlCol="0">
            <a:spAutoFit/>
          </a:bodyPr>
          <a:lstStyle/>
          <a:p>
            <a:r>
              <a:rPr lang="en-US" b="1" dirty="0" smtClean="0"/>
              <a:t>Do you see anything that explains/answers the questions done before?</a:t>
            </a:r>
            <a:endParaRPr lang="en-US" b="1" dirty="0"/>
          </a:p>
        </p:txBody>
      </p:sp>
      <p:sp>
        <p:nvSpPr>
          <p:cNvPr id="24" name="TextBox 23"/>
          <p:cNvSpPr txBox="1"/>
          <p:nvPr/>
        </p:nvSpPr>
        <p:spPr>
          <a:xfrm>
            <a:off x="515592" y="1628800"/>
            <a:ext cx="8605043" cy="369332"/>
          </a:xfrm>
          <a:prstGeom prst="rect">
            <a:avLst/>
          </a:prstGeom>
          <a:noFill/>
        </p:spPr>
        <p:txBody>
          <a:bodyPr wrap="square" rtlCol="0">
            <a:spAutoFit/>
          </a:bodyPr>
          <a:lstStyle/>
          <a:p>
            <a:r>
              <a:rPr lang="en-US" b="1" dirty="0" smtClean="0"/>
              <a:t>*The inspection should be done close in time to the field observation.  </a:t>
            </a:r>
            <a:endParaRPr lang="en-US" b="1" dirty="0"/>
          </a:p>
        </p:txBody>
      </p:sp>
      <p:sp>
        <p:nvSpPr>
          <p:cNvPr id="4" name="Footer Placeholder 3"/>
          <p:cNvSpPr>
            <a:spLocks noGrp="1"/>
          </p:cNvSpPr>
          <p:nvPr>
            <p:ph type="ftr" sz="quarter" idx="10"/>
          </p:nvPr>
        </p:nvSpPr>
        <p:spPr/>
        <p:txBody>
          <a:bodyPr/>
          <a:lstStyle/>
          <a:p>
            <a:r>
              <a:rPr lang="en-US" smtClean="0"/>
              <a:t>SPREAD Settat May 2016</a:t>
            </a:r>
            <a:endParaRPr lang="en-US"/>
          </a:p>
        </p:txBody>
      </p:sp>
    </p:spTree>
    <p:extLst>
      <p:ext uri="{BB962C8B-B14F-4D97-AF65-F5344CB8AC3E}">
        <p14:creationId xmlns:p14="http://schemas.microsoft.com/office/powerpoint/2010/main" val="142763961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485B633-6863-4B84-8019-F125347A66EC}" type="slidenum">
              <a:rPr lang="en-US" noProof="0" smtClean="0"/>
              <a:pPr/>
              <a:t>74</a:t>
            </a:fld>
            <a:endParaRPr lang="en-US" noProof="0" dirty="0"/>
          </a:p>
        </p:txBody>
      </p:sp>
      <p:sp>
        <p:nvSpPr>
          <p:cNvPr id="6" name="Title 5"/>
          <p:cNvSpPr>
            <a:spLocks noGrp="1"/>
          </p:cNvSpPr>
          <p:nvPr>
            <p:ph type="title"/>
          </p:nvPr>
        </p:nvSpPr>
        <p:spPr/>
        <p:txBody>
          <a:bodyPr/>
          <a:lstStyle/>
          <a:p>
            <a:r>
              <a:rPr lang="en-US" dirty="0" smtClean="0"/>
              <a:t>Crusher system assessment results</a:t>
            </a:r>
            <a:endParaRPr lang="en-US" dirty="0"/>
          </a:p>
        </p:txBody>
      </p:sp>
      <p:sp>
        <p:nvSpPr>
          <p:cNvPr id="10" name="TextBox 9"/>
          <p:cNvSpPr txBox="1"/>
          <p:nvPr/>
        </p:nvSpPr>
        <p:spPr>
          <a:xfrm>
            <a:off x="560512" y="1196752"/>
            <a:ext cx="8496944" cy="4801314"/>
          </a:xfrm>
          <a:prstGeom prst="rect">
            <a:avLst/>
          </a:prstGeom>
          <a:noFill/>
        </p:spPr>
        <p:txBody>
          <a:bodyPr wrap="square" rtlCol="0">
            <a:spAutoFit/>
          </a:bodyPr>
          <a:lstStyle/>
          <a:p>
            <a:r>
              <a:rPr lang="en-US" dirty="0" smtClean="0">
                <a:latin typeface="Arial" pitchFamily="34" charset="0"/>
                <a:cs typeface="Arial" pitchFamily="34" charset="0"/>
              </a:rPr>
              <a:t>After measurements, inspection, monitoring and investigation we are able to answer our questions:</a:t>
            </a:r>
          </a:p>
          <a:p>
            <a:endParaRPr lang="en-US" dirty="0">
              <a:latin typeface="Arial" pitchFamily="34" charset="0"/>
              <a:cs typeface="Arial" pitchFamily="34" charset="0"/>
            </a:endParaRPr>
          </a:p>
          <a:p>
            <a:pPr marL="342900" indent="-342900">
              <a:buFont typeface="Arial" panose="020B0604020202020204" pitchFamily="34" charset="0"/>
              <a:buChar char="•"/>
            </a:pPr>
            <a:r>
              <a:rPr lang="en-US" dirty="0" smtClean="0">
                <a:latin typeface="Arial" pitchFamily="34" charset="0"/>
                <a:cs typeface="Arial" pitchFamily="34" charset="0"/>
              </a:rPr>
              <a:t>Why the production rate is lower than BDP? Can I increase it?</a:t>
            </a:r>
          </a:p>
          <a:p>
            <a:pPr marL="342900" indent="-342900">
              <a:buFont typeface="Arial" panose="020B0604020202020204" pitchFamily="34" charset="0"/>
              <a:buChar char="•"/>
            </a:pPr>
            <a:r>
              <a:rPr lang="en-US" dirty="0" smtClean="0">
                <a:latin typeface="Arial" pitchFamily="34" charset="0"/>
                <a:cs typeface="Arial" pitchFamily="34" charset="0"/>
              </a:rPr>
              <a:t>Can I reduce the it energy consumption of the system?</a:t>
            </a:r>
          </a:p>
          <a:p>
            <a:pPr marL="342900" indent="-342900">
              <a:buFont typeface="Arial" panose="020B0604020202020204" pitchFamily="34" charset="0"/>
              <a:buChar char="•"/>
            </a:pPr>
            <a:r>
              <a:rPr lang="en-US" dirty="0" smtClean="0">
                <a:latin typeface="Arial" pitchFamily="34" charset="0"/>
                <a:cs typeface="Arial" pitchFamily="34" charset="0"/>
              </a:rPr>
              <a:t>Is the product homogeneous and in target? Can I improve any condition?</a:t>
            </a:r>
          </a:p>
          <a:p>
            <a:pPr marL="342900" indent="-342900">
              <a:buFont typeface="Arial" panose="020B0604020202020204" pitchFamily="34" charset="0"/>
              <a:buChar char="•"/>
            </a:pPr>
            <a:r>
              <a:rPr lang="en-US" dirty="0" smtClean="0">
                <a:latin typeface="Arial" pitchFamily="34" charset="0"/>
                <a:cs typeface="Arial" pitchFamily="34" charset="0"/>
              </a:rPr>
              <a:t>Is the wear cost optimize? Can I reduce it?</a:t>
            </a:r>
          </a:p>
          <a:p>
            <a:pPr marL="342900" indent="-342900">
              <a:buFont typeface="Arial" panose="020B0604020202020204" pitchFamily="34" charset="0"/>
              <a:buChar char="•"/>
            </a:pPr>
            <a:r>
              <a:rPr lang="en-US" dirty="0" smtClean="0">
                <a:latin typeface="Arial" pitchFamily="34" charset="0"/>
                <a:cs typeface="Arial" pitchFamily="34" charset="0"/>
              </a:rPr>
              <a:t>In the feeding Is the production rate the maximum to achieve? </a:t>
            </a:r>
          </a:p>
          <a:p>
            <a:endParaRPr lang="en-US" dirty="0">
              <a:latin typeface="Arial" pitchFamily="34" charset="0"/>
              <a:cs typeface="Arial" pitchFamily="34" charset="0"/>
            </a:endParaRPr>
          </a:p>
          <a:p>
            <a:r>
              <a:rPr lang="en-US" dirty="0" smtClean="0">
                <a:latin typeface="Arial" pitchFamily="34" charset="0"/>
                <a:cs typeface="Arial" pitchFamily="34" charset="0"/>
              </a:rPr>
              <a:t>An prepare a action plan to correct or improve whatever finding:</a:t>
            </a:r>
          </a:p>
          <a:p>
            <a:endParaRPr lang="en-US" dirty="0">
              <a:latin typeface="Arial" pitchFamily="34" charset="0"/>
              <a:cs typeface="Arial" pitchFamily="34" charset="0"/>
            </a:endParaRPr>
          </a:p>
          <a:p>
            <a:pPr marL="285750" indent="-285750">
              <a:buFont typeface="Arial" panose="020B0604020202020204" pitchFamily="34" charset="0"/>
              <a:buChar char="•"/>
            </a:pPr>
            <a:r>
              <a:rPr lang="en-US" dirty="0" smtClean="0">
                <a:latin typeface="Arial" pitchFamily="34" charset="0"/>
                <a:cs typeface="Arial" pitchFamily="34" charset="0"/>
              </a:rPr>
              <a:t>Setting adjustment calendar (To increase the product size homogeneity)</a:t>
            </a:r>
          </a:p>
          <a:p>
            <a:pPr marL="285750" indent="-285750">
              <a:buFont typeface="Arial" panose="020B0604020202020204" pitchFamily="34" charset="0"/>
              <a:buChar char="•"/>
            </a:pPr>
            <a:r>
              <a:rPr lang="en-US" dirty="0" smtClean="0">
                <a:latin typeface="Arial" pitchFamily="34" charset="0"/>
                <a:cs typeface="Arial" pitchFamily="34" charset="0"/>
              </a:rPr>
              <a:t>Reduce maximum feed size (To increase the production rate)</a:t>
            </a:r>
          </a:p>
          <a:p>
            <a:pPr marL="285750" indent="-285750">
              <a:buFont typeface="Arial" panose="020B0604020202020204" pitchFamily="34" charset="0"/>
              <a:buChar char="•"/>
            </a:pPr>
            <a:r>
              <a:rPr lang="en-US" dirty="0" smtClean="0">
                <a:latin typeface="Arial" pitchFamily="34" charset="0"/>
                <a:cs typeface="Arial" pitchFamily="34" charset="0"/>
              </a:rPr>
              <a:t>Adjustment of the control loops (To reduce lack of feeding in crusher)</a:t>
            </a:r>
          </a:p>
          <a:p>
            <a:pPr marL="285750" indent="-285750">
              <a:buFont typeface="Arial" panose="020B0604020202020204" pitchFamily="34" charset="0"/>
              <a:buChar char="•"/>
            </a:pPr>
            <a:endParaRPr lang="en-US" dirty="0">
              <a:latin typeface="Arial" pitchFamily="34" charset="0"/>
              <a:cs typeface="Arial" pitchFamily="34" charset="0"/>
            </a:endParaRPr>
          </a:p>
          <a:p>
            <a:r>
              <a:rPr lang="en-US" dirty="0" smtClean="0">
                <a:latin typeface="Arial" pitchFamily="34" charset="0"/>
                <a:cs typeface="Arial" pitchFamily="34" charset="0"/>
              </a:rPr>
              <a:t>Or set trials for new product size target (finer).</a:t>
            </a:r>
          </a:p>
          <a:p>
            <a:r>
              <a:rPr lang="en-US" dirty="0" smtClean="0">
                <a:latin typeface="Arial" pitchFamily="34" charset="0"/>
                <a:cs typeface="Arial" pitchFamily="34" charset="0"/>
              </a:rPr>
              <a:t> </a:t>
            </a:r>
          </a:p>
        </p:txBody>
      </p:sp>
      <p:sp>
        <p:nvSpPr>
          <p:cNvPr id="3" name="Footer Placeholder 2"/>
          <p:cNvSpPr>
            <a:spLocks noGrp="1"/>
          </p:cNvSpPr>
          <p:nvPr>
            <p:ph type="ftr" sz="quarter" idx="13"/>
          </p:nvPr>
        </p:nvSpPr>
        <p:spPr/>
        <p:txBody>
          <a:bodyPr/>
          <a:lstStyle/>
          <a:p>
            <a:r>
              <a:rPr lang="en-US" noProof="0" smtClean="0"/>
              <a:t>SPREAD Settat May 2016</a:t>
            </a:r>
            <a:endParaRPr lang="en-US" noProof="0" dirty="0"/>
          </a:p>
        </p:txBody>
      </p:sp>
    </p:spTree>
    <p:extLst>
      <p:ext uri="{BB962C8B-B14F-4D97-AF65-F5344CB8AC3E}">
        <p14:creationId xmlns:p14="http://schemas.microsoft.com/office/powerpoint/2010/main" val="2684503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1"/>
          </p:nvPr>
        </p:nvSpPr>
        <p:spPr/>
        <p:txBody>
          <a:bodyPr/>
          <a:lstStyle/>
          <a:p>
            <a:pPr>
              <a:defRPr/>
            </a:pPr>
            <a:fld id="{8E8E48F9-62AC-4686-B3ED-B696CC6D92B6}" type="slidenum">
              <a:rPr lang="en-US"/>
              <a:pPr>
                <a:defRPr/>
              </a:pPr>
              <a:t>75</a:t>
            </a:fld>
            <a:endParaRPr lang="en-US" dirty="0"/>
          </a:p>
        </p:txBody>
      </p:sp>
      <p:sp>
        <p:nvSpPr>
          <p:cNvPr id="123905" name="Title 1"/>
          <p:cNvSpPr>
            <a:spLocks noGrp="1"/>
          </p:cNvSpPr>
          <p:nvPr>
            <p:ph type="ctrTitle" idx="4294967295"/>
          </p:nvPr>
        </p:nvSpPr>
        <p:spPr>
          <a:xfrm>
            <a:off x="452438" y="3700463"/>
            <a:ext cx="8929687" cy="1133475"/>
          </a:xfrm>
        </p:spPr>
        <p:txBody>
          <a:bodyPr anchor="t"/>
          <a:lstStyle/>
          <a:p>
            <a:pPr eaLnBrk="1" hangingPunct="1"/>
            <a:r>
              <a:rPr lang="en-US" sz="3600" dirty="0" smtClean="0"/>
              <a:t>Size Reduction Initiative</a:t>
            </a:r>
          </a:p>
        </p:txBody>
      </p:sp>
      <p:sp>
        <p:nvSpPr>
          <p:cNvPr id="123907" name="Picture Placeholder 3"/>
          <p:cNvSpPr>
            <a:spLocks noGrp="1"/>
          </p:cNvSpPr>
          <p:nvPr>
            <p:ph sz="quarter" idx="4294967295"/>
          </p:nvPr>
        </p:nvSpPr>
        <p:spPr>
          <a:xfrm>
            <a:off x="0" y="0"/>
            <a:ext cx="9906000" cy="3429000"/>
          </a:xfrm>
        </p:spPr>
        <p:txBody>
          <a:bodyPr/>
          <a:lstStyle/>
          <a:p>
            <a:endParaRPr lang="de-DE" smtClean="0"/>
          </a:p>
        </p:txBody>
      </p:sp>
      <p:pic>
        <p:nvPicPr>
          <p:cNvPr id="123908" name="TitleImage"/>
          <p:cNvPicPr>
            <a:picLocks noChangeAspect="1"/>
          </p:cNvPicPr>
          <p:nvPr/>
        </p:nvPicPr>
        <p:blipFill>
          <a:blip r:embed="rId2"/>
          <a:srcRect r="-60"/>
          <a:stretch>
            <a:fillRect/>
          </a:stretch>
        </p:blipFill>
        <p:spPr bwMode="auto">
          <a:xfrm>
            <a:off x="0" y="0"/>
            <a:ext cx="9906000" cy="3429000"/>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20752" y="1484784"/>
            <a:ext cx="2262158" cy="369332"/>
          </a:xfrm>
          <a:prstGeom prst="rect">
            <a:avLst/>
          </a:prstGeom>
          <a:solidFill>
            <a:srgbClr val="FFFF00"/>
          </a:solidFill>
          <a:ln>
            <a:solidFill>
              <a:schemeClr val="tx1"/>
            </a:solidFill>
          </a:ln>
        </p:spPr>
        <p:txBody>
          <a:bodyPr wrap="none" rtlCol="0">
            <a:spAutoFit/>
          </a:bodyPr>
          <a:lstStyle/>
          <a:p>
            <a:r>
              <a:rPr lang="de-DE" sz="1800" b="1" dirty="0" smtClean="0"/>
              <a:t>Mine </a:t>
            </a:r>
            <a:r>
              <a:rPr lang="de-DE" sz="1800" b="1" dirty="0" err="1" smtClean="0"/>
              <a:t>to</a:t>
            </a:r>
            <a:r>
              <a:rPr lang="de-DE" sz="1800" b="1" dirty="0" smtClean="0"/>
              <a:t> Kiln (M2K)</a:t>
            </a:r>
            <a:endParaRPr lang="de-CH" sz="1800" b="1" dirty="0"/>
          </a:p>
        </p:txBody>
      </p:sp>
      <p:sp>
        <p:nvSpPr>
          <p:cNvPr id="4" name="TextBox 3"/>
          <p:cNvSpPr txBox="1"/>
          <p:nvPr/>
        </p:nvSpPr>
        <p:spPr>
          <a:xfrm>
            <a:off x="1171294" y="2653846"/>
            <a:ext cx="633508" cy="307777"/>
          </a:xfrm>
          <a:prstGeom prst="rect">
            <a:avLst/>
          </a:prstGeom>
          <a:solidFill>
            <a:schemeClr val="bg1">
              <a:lumMod val="85000"/>
            </a:schemeClr>
          </a:solidFill>
          <a:ln>
            <a:solidFill>
              <a:schemeClr val="tx1"/>
            </a:solidFill>
          </a:ln>
        </p:spPr>
        <p:txBody>
          <a:bodyPr wrap="none" rtlCol="0">
            <a:spAutoFit/>
          </a:bodyPr>
          <a:lstStyle/>
          <a:p>
            <a:pPr algn="ctr"/>
            <a:r>
              <a:rPr lang="de-DE" sz="1400" b="1" u="sng" dirty="0" smtClean="0"/>
              <a:t>  </a:t>
            </a:r>
            <a:r>
              <a:rPr lang="de-DE" sz="1400" b="1" u="sng" dirty="0" err="1" smtClean="0"/>
              <a:t>SRi</a:t>
            </a:r>
            <a:r>
              <a:rPr lang="de-DE" sz="1400" b="1" u="sng" dirty="0" smtClean="0"/>
              <a:t> </a:t>
            </a:r>
            <a:endParaRPr lang="de-CH" sz="1400" b="1" u="sng" dirty="0"/>
          </a:p>
        </p:txBody>
      </p:sp>
      <p:sp>
        <p:nvSpPr>
          <p:cNvPr id="5" name="TextBox 4"/>
          <p:cNvSpPr txBox="1"/>
          <p:nvPr/>
        </p:nvSpPr>
        <p:spPr>
          <a:xfrm>
            <a:off x="6410295" y="2648273"/>
            <a:ext cx="1351017" cy="307777"/>
          </a:xfrm>
          <a:prstGeom prst="rect">
            <a:avLst/>
          </a:prstGeom>
          <a:solidFill>
            <a:schemeClr val="bg1">
              <a:lumMod val="85000"/>
            </a:schemeClr>
          </a:solidFill>
          <a:ln>
            <a:solidFill>
              <a:schemeClr val="tx1"/>
            </a:solidFill>
          </a:ln>
        </p:spPr>
        <p:txBody>
          <a:bodyPr wrap="square" rtlCol="0">
            <a:spAutoFit/>
          </a:bodyPr>
          <a:lstStyle/>
          <a:p>
            <a:r>
              <a:rPr lang="de-DE" sz="1400" b="1" dirty="0" smtClean="0"/>
              <a:t>Initiative n</a:t>
            </a:r>
            <a:endParaRPr lang="de-CH" sz="1400" b="1" dirty="0"/>
          </a:p>
        </p:txBody>
      </p:sp>
      <p:sp>
        <p:nvSpPr>
          <p:cNvPr id="6" name="TextBox 5"/>
          <p:cNvSpPr txBox="1"/>
          <p:nvPr/>
        </p:nvSpPr>
        <p:spPr>
          <a:xfrm>
            <a:off x="4955453" y="2653846"/>
            <a:ext cx="1381191" cy="307777"/>
          </a:xfrm>
          <a:prstGeom prst="rect">
            <a:avLst/>
          </a:prstGeom>
          <a:solidFill>
            <a:schemeClr val="bg1">
              <a:lumMod val="85000"/>
            </a:schemeClr>
          </a:solidFill>
          <a:ln>
            <a:solidFill>
              <a:schemeClr val="tx1"/>
            </a:solidFill>
          </a:ln>
        </p:spPr>
        <p:txBody>
          <a:bodyPr wrap="square" rtlCol="0">
            <a:spAutoFit/>
          </a:bodyPr>
          <a:lstStyle/>
          <a:p>
            <a:r>
              <a:rPr lang="de-DE" sz="1400" b="1" dirty="0" smtClean="0"/>
              <a:t>Initiative n-1</a:t>
            </a:r>
            <a:endParaRPr lang="de-CH" sz="1400" b="1" dirty="0"/>
          </a:p>
        </p:txBody>
      </p:sp>
      <p:sp>
        <p:nvSpPr>
          <p:cNvPr id="7" name="TextBox 6"/>
          <p:cNvSpPr txBox="1"/>
          <p:nvPr/>
        </p:nvSpPr>
        <p:spPr>
          <a:xfrm>
            <a:off x="2079502" y="2636912"/>
            <a:ext cx="2729482" cy="307777"/>
          </a:xfrm>
          <a:prstGeom prst="rect">
            <a:avLst/>
          </a:prstGeom>
          <a:solidFill>
            <a:schemeClr val="bg1">
              <a:lumMod val="85000"/>
            </a:schemeClr>
          </a:solidFill>
          <a:ln>
            <a:solidFill>
              <a:schemeClr val="tx1"/>
            </a:solidFill>
          </a:ln>
        </p:spPr>
        <p:txBody>
          <a:bodyPr wrap="square" rtlCol="0">
            <a:spAutoFit/>
          </a:bodyPr>
          <a:lstStyle/>
          <a:p>
            <a:r>
              <a:rPr lang="de-DE" sz="1400" b="1" dirty="0" smtClean="0"/>
              <a:t>Mining Performance Booster</a:t>
            </a:r>
            <a:endParaRPr lang="de-CH" sz="1400" b="1" dirty="0"/>
          </a:p>
        </p:txBody>
      </p:sp>
      <p:cxnSp>
        <p:nvCxnSpPr>
          <p:cNvPr id="10" name="Straight Connector 9"/>
          <p:cNvCxnSpPr>
            <a:stCxn id="3" idx="2"/>
          </p:cNvCxnSpPr>
          <p:nvPr/>
        </p:nvCxnSpPr>
        <p:spPr>
          <a:xfrm>
            <a:off x="3851831" y="1854116"/>
            <a:ext cx="0" cy="4227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488048" y="2276872"/>
            <a:ext cx="5625192"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4" idx="0"/>
          </p:cNvCxnSpPr>
          <p:nvPr/>
        </p:nvCxnSpPr>
        <p:spPr>
          <a:xfrm>
            <a:off x="1488047" y="2302273"/>
            <a:ext cx="1" cy="351573"/>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574991" y="2276872"/>
            <a:ext cx="1" cy="351573"/>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5673079" y="2276872"/>
            <a:ext cx="1" cy="351573"/>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113239" y="2276872"/>
            <a:ext cx="1" cy="351573"/>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4" idx="2"/>
          </p:cNvCxnSpPr>
          <p:nvPr/>
        </p:nvCxnSpPr>
        <p:spPr>
          <a:xfrm>
            <a:off x="1488048" y="2961623"/>
            <a:ext cx="8568" cy="19244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488049" y="3284984"/>
            <a:ext cx="353218" cy="0"/>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496616" y="3573016"/>
            <a:ext cx="353218" cy="0"/>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496616" y="3933056"/>
            <a:ext cx="353218" cy="0"/>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503438" y="4221088"/>
            <a:ext cx="353218" cy="0"/>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496616" y="4581128"/>
            <a:ext cx="353218" cy="0"/>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928664" y="2996952"/>
            <a:ext cx="7848872" cy="2031325"/>
          </a:xfrm>
          <a:prstGeom prst="rect">
            <a:avLst/>
          </a:prstGeom>
          <a:noFill/>
        </p:spPr>
        <p:txBody>
          <a:bodyPr wrap="square" rtlCol="0">
            <a:spAutoFit/>
          </a:bodyPr>
          <a:lstStyle/>
          <a:p>
            <a:pPr>
              <a:lnSpc>
                <a:spcPct val="150000"/>
              </a:lnSpc>
            </a:pPr>
            <a:r>
              <a:rPr lang="en-US" dirty="0" smtClean="0"/>
              <a:t>Data source* to analyze potentials of a plant / a region</a:t>
            </a:r>
          </a:p>
          <a:p>
            <a:pPr>
              <a:lnSpc>
                <a:spcPct val="150000"/>
              </a:lnSpc>
            </a:pPr>
            <a:r>
              <a:rPr lang="en-US" dirty="0" smtClean="0"/>
              <a:t>KPI’s* to analyze current data, but also track progress of implementation </a:t>
            </a:r>
            <a:endParaRPr lang="en-US" dirty="0"/>
          </a:p>
          <a:p>
            <a:pPr>
              <a:lnSpc>
                <a:spcPct val="150000"/>
              </a:lnSpc>
            </a:pPr>
            <a:r>
              <a:rPr lang="en-US" dirty="0" smtClean="0"/>
              <a:t>Tools* / templates* to: calculate potential of initiative, track progress of implementation, reporting</a:t>
            </a:r>
          </a:p>
          <a:p>
            <a:pPr>
              <a:lnSpc>
                <a:spcPct val="150000"/>
              </a:lnSpc>
            </a:pPr>
            <a:r>
              <a:rPr lang="en-US" dirty="0" smtClean="0"/>
              <a:t>Establish a clear process with roles and responsibilities</a:t>
            </a:r>
          </a:p>
          <a:p>
            <a:pPr>
              <a:lnSpc>
                <a:spcPct val="150000"/>
              </a:lnSpc>
            </a:pPr>
            <a:r>
              <a:rPr lang="en-US" dirty="0" smtClean="0"/>
              <a:t>Training*</a:t>
            </a:r>
          </a:p>
          <a:p>
            <a:pPr>
              <a:lnSpc>
                <a:spcPct val="150000"/>
              </a:lnSpc>
            </a:pPr>
            <a:r>
              <a:rPr lang="en-US" dirty="0" smtClean="0"/>
              <a:t>Others*</a:t>
            </a:r>
            <a:endParaRPr lang="en-US" dirty="0"/>
          </a:p>
        </p:txBody>
      </p:sp>
      <p:sp>
        <p:nvSpPr>
          <p:cNvPr id="29" name="TextBox 28"/>
          <p:cNvSpPr txBox="1"/>
          <p:nvPr/>
        </p:nvSpPr>
        <p:spPr>
          <a:xfrm>
            <a:off x="498593" y="293747"/>
            <a:ext cx="9206935" cy="830997"/>
          </a:xfrm>
          <a:prstGeom prst="rect">
            <a:avLst/>
          </a:prstGeom>
          <a:noFill/>
        </p:spPr>
        <p:txBody>
          <a:bodyPr wrap="square" rtlCol="0">
            <a:spAutoFit/>
          </a:bodyPr>
          <a:lstStyle/>
          <a:p>
            <a:r>
              <a:rPr lang="en-US" sz="1600" dirty="0"/>
              <a:t>A </a:t>
            </a:r>
            <a:r>
              <a:rPr lang="en-US" sz="1600" b="1" dirty="0"/>
              <a:t>Global Initiative</a:t>
            </a:r>
            <a:r>
              <a:rPr lang="en-US" sz="1600" dirty="0"/>
              <a:t> is a program of projects that </a:t>
            </a:r>
            <a:r>
              <a:rPr lang="en-US" sz="1600" b="1" dirty="0"/>
              <a:t>aims to </a:t>
            </a:r>
            <a:r>
              <a:rPr lang="en-US" sz="1600" b="1" dirty="0" smtClean="0"/>
              <a:t>improve performance/cost</a:t>
            </a:r>
            <a:r>
              <a:rPr lang="en-US" sz="1600" dirty="0" smtClean="0"/>
              <a:t> </a:t>
            </a:r>
            <a:r>
              <a:rPr lang="en-US" sz="1600" dirty="0"/>
              <a:t>by addressing </a:t>
            </a:r>
            <a:r>
              <a:rPr lang="en-US" sz="1600" b="1" dirty="0"/>
              <a:t>common challenges identified </a:t>
            </a:r>
            <a:r>
              <a:rPr lang="en-US" sz="1600" b="1" dirty="0" smtClean="0"/>
              <a:t>through </a:t>
            </a:r>
            <a:r>
              <a:rPr lang="en-US" sz="1600" b="1" dirty="0"/>
              <a:t>benchmarks and analysis </a:t>
            </a:r>
            <a:r>
              <a:rPr lang="en-US" sz="1600" dirty="0"/>
              <a:t>and lead to finally </a:t>
            </a:r>
            <a:r>
              <a:rPr lang="en-US" sz="1600" b="1" dirty="0"/>
              <a:t>sustainable </a:t>
            </a:r>
            <a:r>
              <a:rPr lang="en-US" sz="1600" b="1" dirty="0" smtClean="0"/>
              <a:t>and </a:t>
            </a:r>
            <a:r>
              <a:rPr lang="en-US" sz="1600" b="1" dirty="0"/>
              <a:t>continuous improvement</a:t>
            </a:r>
            <a:r>
              <a:rPr lang="en-US" sz="1600" dirty="0"/>
              <a:t> within the </a:t>
            </a:r>
            <a:r>
              <a:rPr lang="en-US" sz="1600" b="1" dirty="0"/>
              <a:t>daily operations</a:t>
            </a:r>
            <a:r>
              <a:rPr lang="en-US" sz="1600" dirty="0"/>
              <a:t>.</a:t>
            </a:r>
            <a:endParaRPr lang="de-CH" sz="1600" dirty="0"/>
          </a:p>
        </p:txBody>
      </p:sp>
      <p:sp>
        <p:nvSpPr>
          <p:cNvPr id="30" name="TextBox 29"/>
          <p:cNvSpPr txBox="1"/>
          <p:nvPr/>
        </p:nvSpPr>
        <p:spPr>
          <a:xfrm>
            <a:off x="1488048" y="6032321"/>
            <a:ext cx="2565126" cy="276999"/>
          </a:xfrm>
          <a:prstGeom prst="rect">
            <a:avLst/>
          </a:prstGeom>
          <a:noFill/>
        </p:spPr>
        <p:txBody>
          <a:bodyPr wrap="none" rtlCol="0">
            <a:spAutoFit/>
          </a:bodyPr>
          <a:lstStyle/>
          <a:p>
            <a:r>
              <a:rPr lang="de-DE" sz="1200" dirty="0" smtClean="0">
                <a:solidFill>
                  <a:srgbClr val="FF0000"/>
                </a:solidFill>
              </a:rPr>
              <a:t>* … </a:t>
            </a:r>
            <a:r>
              <a:rPr lang="en-US" sz="1200" dirty="0" smtClean="0">
                <a:solidFill>
                  <a:srgbClr val="FF0000"/>
                </a:solidFill>
              </a:rPr>
              <a:t>exists or have to be developed</a:t>
            </a:r>
            <a:endParaRPr lang="de-CH" sz="1200" dirty="0">
              <a:solidFill>
                <a:srgbClr val="FF0000"/>
              </a:solidFill>
            </a:endParaRPr>
          </a:p>
        </p:txBody>
      </p:sp>
      <p:cxnSp>
        <p:nvCxnSpPr>
          <p:cNvPr id="26" name="Straight Arrow Connector 25"/>
          <p:cNvCxnSpPr/>
          <p:nvPr/>
        </p:nvCxnSpPr>
        <p:spPr>
          <a:xfrm>
            <a:off x="1503438" y="4869160"/>
            <a:ext cx="353218" cy="0"/>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221641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…balancing energy inputs and cost for size reduction from the blast to the kiln feed…</a:t>
            </a:r>
            <a:endParaRPr lang="en-US" dirty="0"/>
          </a:p>
        </p:txBody>
      </p:sp>
      <p:sp>
        <p:nvSpPr>
          <p:cNvPr id="3" name="Content Placeholder 2"/>
          <p:cNvSpPr>
            <a:spLocks noGrp="1"/>
          </p:cNvSpPr>
          <p:nvPr>
            <p:ph idx="4294967295"/>
          </p:nvPr>
        </p:nvSpPr>
        <p:spPr>
          <a:xfrm>
            <a:off x="523875" y="1448780"/>
            <a:ext cx="8858250" cy="4734052"/>
          </a:xfrm>
          <a:prstGeom prst="rect">
            <a:avLst/>
          </a:prstGeom>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07" y="1448780"/>
            <a:ext cx="8852017" cy="2484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ounded Rectangle 6"/>
          <p:cNvSpPr/>
          <p:nvPr/>
        </p:nvSpPr>
        <p:spPr>
          <a:xfrm>
            <a:off x="7253892" y="1448780"/>
            <a:ext cx="2127600" cy="2124236"/>
          </a:xfrm>
          <a:prstGeom prst="roundRect">
            <a:avLst>
              <a:gd name="adj" fmla="val 4829"/>
            </a:avLst>
          </a:prstGeom>
          <a:solidFill>
            <a:schemeClr val="accent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975" indent="-180975" algn="ctr">
              <a:buClr>
                <a:schemeClr val="accent1"/>
              </a:buClr>
              <a:buFont typeface="Arial" panose="020B0604020202020204" pitchFamily="34" charset="0"/>
              <a:buChar char="•"/>
            </a:pPr>
            <a:endParaRPr lang="en-US" dirty="0" smtClean="0">
              <a:solidFill>
                <a:schemeClr val="tx1"/>
              </a:solidFill>
            </a:endParaRPr>
          </a:p>
        </p:txBody>
      </p:sp>
      <p:sp>
        <p:nvSpPr>
          <p:cNvPr id="9" name="Rounded Rectangle 8"/>
          <p:cNvSpPr/>
          <p:nvPr/>
        </p:nvSpPr>
        <p:spPr>
          <a:xfrm>
            <a:off x="7253891" y="2595726"/>
            <a:ext cx="2127600" cy="936104"/>
          </a:xfrm>
          <a:prstGeom prst="roundRect">
            <a:avLst>
              <a:gd name="adj" fmla="val 9664"/>
            </a:avLst>
          </a:prstGeom>
          <a:solidFill>
            <a:schemeClr val="accent1">
              <a:alpha val="78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36000" rIns="0" rtlCol="0" anchor="t"/>
          <a:lstStyle/>
          <a:p>
            <a:pPr marL="108000" indent="-108000">
              <a:buClr>
                <a:schemeClr val="accent1"/>
              </a:buClr>
              <a:buFontTx/>
              <a:buChar char="-"/>
            </a:pPr>
            <a:r>
              <a:rPr lang="en-US" sz="1200" dirty="0" smtClean="0">
                <a:solidFill>
                  <a:schemeClr val="bg1"/>
                </a:solidFill>
              </a:rPr>
              <a:t>Optimize energy distribution</a:t>
            </a:r>
            <a:br>
              <a:rPr lang="en-US" sz="1200" dirty="0" smtClean="0">
                <a:solidFill>
                  <a:schemeClr val="bg1"/>
                </a:solidFill>
              </a:rPr>
            </a:br>
            <a:r>
              <a:rPr lang="en-US" sz="1200" dirty="0" smtClean="0">
                <a:solidFill>
                  <a:schemeClr val="bg1"/>
                </a:solidFill>
              </a:rPr>
              <a:t>blasting, crushing &amp; grinding</a:t>
            </a:r>
          </a:p>
          <a:p>
            <a:pPr marL="108000" indent="-108000">
              <a:buClr>
                <a:schemeClr val="accent1"/>
              </a:buClr>
              <a:buFontTx/>
              <a:buChar char="-"/>
            </a:pPr>
            <a:r>
              <a:rPr lang="en-US" sz="1200" dirty="0" smtClean="0">
                <a:solidFill>
                  <a:schemeClr val="bg1"/>
                </a:solidFill>
              </a:rPr>
              <a:t>Wear part management</a:t>
            </a:r>
          </a:p>
          <a:p>
            <a:pPr marL="108000" indent="-108000">
              <a:buClr>
                <a:schemeClr val="accent1"/>
              </a:buClr>
              <a:buFontTx/>
              <a:buChar char="-"/>
            </a:pPr>
            <a:r>
              <a:rPr lang="en-US" sz="1200" dirty="0" smtClean="0">
                <a:solidFill>
                  <a:schemeClr val="bg1"/>
                </a:solidFill>
              </a:rPr>
              <a:t>Improve raw/cement  mill</a:t>
            </a:r>
          </a:p>
          <a:p>
            <a:pPr marL="108000" indent="-108000">
              <a:buClr>
                <a:schemeClr val="accent1"/>
              </a:buClr>
              <a:buFontTx/>
              <a:buChar char="-"/>
            </a:pPr>
            <a:r>
              <a:rPr lang="en-US" sz="1200" dirty="0" smtClean="0">
                <a:solidFill>
                  <a:schemeClr val="bg1"/>
                </a:solidFill>
              </a:rPr>
              <a:t> feed size</a:t>
            </a:r>
          </a:p>
        </p:txBody>
      </p:sp>
      <p:sp>
        <p:nvSpPr>
          <p:cNvPr id="12" name="Footer Placeholder 11"/>
          <p:cNvSpPr>
            <a:spLocks noGrp="1"/>
          </p:cNvSpPr>
          <p:nvPr>
            <p:ph type="ftr" sz="quarter" idx="4294967295"/>
          </p:nvPr>
        </p:nvSpPr>
        <p:spPr>
          <a:xfrm>
            <a:off x="1892660" y="6417332"/>
            <a:ext cx="3168290" cy="165731"/>
          </a:xfrm>
          <a:prstGeom prst="rect">
            <a:avLst/>
          </a:prstGeom>
        </p:spPr>
        <p:txBody>
          <a:bodyPr/>
          <a:lstStyle/>
          <a:p>
            <a:r>
              <a:rPr lang="en-US" noProof="0" smtClean="0"/>
              <a:t>2016.03   © 2016 CIP</a:t>
            </a:r>
            <a:endParaRPr lang="en-US" noProof="0"/>
          </a:p>
        </p:txBody>
      </p:sp>
      <p:sp>
        <p:nvSpPr>
          <p:cNvPr id="13" name="Slide Number Placeholder 12"/>
          <p:cNvSpPr>
            <a:spLocks noGrp="1"/>
          </p:cNvSpPr>
          <p:nvPr>
            <p:ph type="sldNum" sz="quarter" idx="4294967295"/>
          </p:nvPr>
        </p:nvSpPr>
        <p:spPr>
          <a:xfrm>
            <a:off x="8949444" y="6417463"/>
            <a:ext cx="432048" cy="165600"/>
          </a:xfrm>
          <a:prstGeom prst="rect">
            <a:avLst/>
          </a:prstGeom>
        </p:spPr>
        <p:txBody>
          <a:bodyPr/>
          <a:lstStyle/>
          <a:p>
            <a:fld id="{2485B633-6863-4B84-8019-F125347A66EC}" type="slidenum">
              <a:rPr lang="en-US" noProof="0" smtClean="0"/>
              <a:pPr/>
              <a:t>77</a:t>
            </a:fld>
            <a:endParaRPr lang="en-US" noProof="0"/>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752" y="4077072"/>
            <a:ext cx="8852772"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ontent Placeholder 21"/>
          <p:cNvSpPr txBox="1">
            <a:spLocks/>
          </p:cNvSpPr>
          <p:nvPr/>
        </p:nvSpPr>
        <p:spPr>
          <a:xfrm>
            <a:off x="434386" y="5733256"/>
            <a:ext cx="9343149" cy="576064"/>
          </a:xfrm>
          <a:prstGeom prst="rect">
            <a:avLst/>
          </a:prstGeom>
          <a:solidFill>
            <a:schemeClr val="bg1"/>
          </a:solidFill>
          <a:ln w="57150">
            <a:solidFill>
              <a:srgbClr val="FF0000"/>
            </a:solidFill>
          </a:ln>
        </p:spPr>
        <p:txBody>
          <a:bodyPr/>
          <a:lstStyle>
            <a:lvl1pPr marL="270000" indent="-270000" algn="l" defTabSz="914400" rtl="0" eaLnBrk="1" latinLnBrk="0" hangingPunct="1">
              <a:spcBef>
                <a:spcPts val="576"/>
              </a:spcBef>
              <a:buClr>
                <a:srgbClr val="FF1100"/>
              </a:buClr>
              <a:buFont typeface="Arial" pitchFamily="34" charset="0"/>
              <a:buChar char="•"/>
              <a:defRPr sz="2400" kern="1200">
                <a:solidFill>
                  <a:schemeClr val="tx1"/>
                </a:solidFill>
                <a:latin typeface="Arial" pitchFamily="34" charset="0"/>
                <a:ea typeface="+mn-ea"/>
                <a:cs typeface="Arial" pitchFamily="34" charset="0"/>
              </a:defRPr>
            </a:lvl1pPr>
            <a:lvl2pPr marL="536400" indent="-266400" algn="l" defTabSz="914400" rtl="0" eaLnBrk="1" latinLnBrk="0" hangingPunct="1">
              <a:spcBef>
                <a:spcPts val="24"/>
              </a:spcBef>
              <a:buClr>
                <a:srgbClr val="FF1100"/>
              </a:buClr>
              <a:buSzPct val="60000"/>
              <a:buFont typeface="Wingdings 3" pitchFamily="18" charset="2"/>
              <a:buChar char=""/>
              <a:defRPr sz="2200" b="0" kern="1200">
                <a:solidFill>
                  <a:schemeClr val="tx1"/>
                </a:solidFill>
                <a:latin typeface="Arial" pitchFamily="34" charset="0"/>
                <a:ea typeface="+mn-ea"/>
                <a:cs typeface="Arial" pitchFamily="34" charset="0"/>
              </a:defRPr>
            </a:lvl2pPr>
            <a:lvl3pPr marL="820800" indent="-284400" algn="l" defTabSz="914400" rtl="0" eaLnBrk="1" latinLnBrk="0" hangingPunct="1">
              <a:spcBef>
                <a:spcPts val="480"/>
              </a:spcBef>
              <a:buClr>
                <a:srgbClr val="FF1100"/>
              </a:buClr>
              <a:buSzPct val="60000"/>
              <a:buFont typeface="Symbol" pitchFamily="18" charset="2"/>
              <a:buChar char="-"/>
              <a:defRPr lang="de-CH" sz="2000" kern="1200" dirty="0">
                <a:solidFill>
                  <a:schemeClr val="tx1"/>
                </a:solidFill>
                <a:latin typeface="Arial" pitchFamily="34" charset="0"/>
                <a:ea typeface="+mn-ea"/>
                <a:cs typeface="Arial" pitchFamily="34" charset="0"/>
              </a:defRPr>
            </a:lvl3pPr>
            <a:lvl4pPr marL="11124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4pPr>
            <a:lvl5pPr marL="13968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…as well as wear parts cost for crusher / raw mill …</a:t>
            </a:r>
            <a:endParaRPr lang="en-US" dirty="0"/>
          </a:p>
        </p:txBody>
      </p:sp>
    </p:spTree>
    <p:extLst>
      <p:ext uri="{BB962C8B-B14F-4D97-AF65-F5344CB8AC3E}">
        <p14:creationId xmlns:p14="http://schemas.microsoft.com/office/powerpoint/2010/main" val="62638818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 because a better performance in the raw mill affects the upstream processes …</a:t>
            </a:r>
            <a:endParaRPr lang="en-US" dirty="0"/>
          </a:p>
        </p:txBody>
      </p:sp>
      <p:sp>
        <p:nvSpPr>
          <p:cNvPr id="5" name="Footer Placeholder 4"/>
          <p:cNvSpPr>
            <a:spLocks noGrp="1"/>
          </p:cNvSpPr>
          <p:nvPr>
            <p:ph type="ftr" sz="quarter" idx="13"/>
          </p:nvPr>
        </p:nvSpPr>
        <p:spPr/>
        <p:txBody>
          <a:bodyPr/>
          <a:lstStyle/>
          <a:p>
            <a:r>
              <a:rPr lang="en-US" noProof="0" smtClean="0"/>
              <a:t>SPREAD Settat May 2016</a:t>
            </a:r>
            <a:endParaRPr lang="en-US" noProof="0" dirty="0"/>
          </a:p>
        </p:txBody>
      </p:sp>
      <p:pic>
        <p:nvPicPr>
          <p:cNvPr id="4098" name="Picture 2"/>
          <p:cNvPicPr>
            <a:picLocks noGrp="1" noChangeAspect="1" noChangeArrowheads="1"/>
          </p:cNvPicPr>
          <p:nvPr>
            <p:ph sz="quarter" idx="17"/>
          </p:nvPr>
        </p:nvPicPr>
        <p:blipFill>
          <a:blip r:embed="rId2" cstate="email">
            <a:extLst>
              <a:ext uri="{28A0092B-C50C-407E-A947-70E740481C1C}">
                <a14:useLocalDpi xmlns:a14="http://schemas.microsoft.com/office/drawing/2010/main"/>
              </a:ext>
            </a:extLst>
          </a:blip>
          <a:srcRect/>
          <a:stretch>
            <a:fillRect/>
          </a:stretch>
        </p:blipFill>
        <p:spPr bwMode="auto">
          <a:xfrm>
            <a:off x="6681192" y="4941168"/>
            <a:ext cx="2545771" cy="14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Grp="1" noChangeAspect="1" noChangeArrowheads="1"/>
          </p:cNvPicPr>
          <p:nvPr>
            <p:ph sz="quarter" idx="16"/>
          </p:nvPr>
        </p:nvPicPr>
        <p:blipFill rotWithShape="1">
          <a:blip r:embed="rId3" cstate="email">
            <a:extLst>
              <a:ext uri="{28A0092B-C50C-407E-A947-70E740481C1C}">
                <a14:useLocalDpi xmlns:a14="http://schemas.microsoft.com/office/drawing/2010/main"/>
              </a:ext>
            </a:extLst>
          </a:blip>
          <a:srcRect l="25351" r="24963" b="40158"/>
          <a:stretch/>
        </p:blipFill>
        <p:spPr bwMode="auto">
          <a:xfrm>
            <a:off x="5457056" y="2083239"/>
            <a:ext cx="2027723" cy="14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Grp="1" noChangeAspect="1" noChangeArrowheads="1"/>
          </p:cNvPicPr>
          <p:nvPr>
            <p:ph sz="quarter" idx="15"/>
          </p:nvPr>
        </p:nvPicPr>
        <p:blipFill rotWithShape="1">
          <a:blip r:embed="rId4" cstate="email">
            <a:extLst>
              <a:ext uri="{28A0092B-C50C-407E-A947-70E740481C1C}">
                <a14:useLocalDpi xmlns:a14="http://schemas.microsoft.com/office/drawing/2010/main"/>
              </a:ext>
            </a:extLst>
          </a:blip>
          <a:srcRect l="26061" r="24890" b="39763"/>
          <a:stretch/>
        </p:blipFill>
        <p:spPr bwMode="auto">
          <a:xfrm>
            <a:off x="1151927" y="4869160"/>
            <a:ext cx="1976657" cy="14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descr="Q:\CMN\1142 MMT\05 Projects\02_Global Initiatives\06. Drill to Mill\C2RM - Crusher to Raw Mill\TE (Ternate)\20141203_3rd Round Visit\P1020831.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670528" y="1328587"/>
            <a:ext cx="192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p:cNvPicPr>
            <a:picLocks noGrp="1" noChangeAspect="1" noChangeArrowheads="1"/>
          </p:cNvPicPr>
          <p:nvPr>
            <p:ph sz="quarter" idx="14"/>
          </p:nvPr>
        </p:nvPicPr>
        <p:blipFill>
          <a:blip r:embed="rId6" cstate="email">
            <a:extLst>
              <a:ext uri="{28A0092B-C50C-407E-A947-70E740481C1C}">
                <a14:useLocalDpi xmlns:a14="http://schemas.microsoft.com/office/drawing/2010/main"/>
              </a:ext>
            </a:extLst>
          </a:blip>
          <a:srcRect/>
          <a:stretch>
            <a:fillRect/>
          </a:stretch>
        </p:blipFill>
        <p:spPr bwMode="auto">
          <a:xfrm>
            <a:off x="1670528" y="2932651"/>
            <a:ext cx="1922034" cy="14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 13"/>
          <p:cNvGrpSpPr/>
          <p:nvPr/>
        </p:nvGrpSpPr>
        <p:grpSpPr>
          <a:xfrm>
            <a:off x="3759533" y="1781076"/>
            <a:ext cx="1502217" cy="2060848"/>
            <a:chOff x="6763151" y="2522816"/>
            <a:chExt cx="1502217" cy="2060848"/>
          </a:xfrm>
        </p:grpSpPr>
        <p:sp>
          <p:nvSpPr>
            <p:cNvPr id="15" name="Rounded Rectangle 14"/>
            <p:cNvSpPr/>
            <p:nvPr/>
          </p:nvSpPr>
          <p:spPr>
            <a:xfrm>
              <a:off x="6763151" y="2522816"/>
              <a:ext cx="1502217" cy="2060848"/>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chemeClr val="bg1"/>
                </a:solidFill>
                <a:latin typeface="Arial" pitchFamily="34" charset="0"/>
                <a:cs typeface="Arial" pitchFamily="34" charset="0"/>
              </a:endParaRPr>
            </a:p>
            <a:p>
              <a:pPr algn="ctr"/>
              <a:endParaRPr lang="en-US" sz="2000" dirty="0">
                <a:solidFill>
                  <a:schemeClr val="bg1"/>
                </a:solidFill>
                <a:latin typeface="Arial" pitchFamily="34" charset="0"/>
                <a:cs typeface="Arial" pitchFamily="34" charset="0"/>
              </a:endParaRPr>
            </a:p>
            <a:p>
              <a:pPr algn="ctr"/>
              <a:endParaRPr lang="en-US" sz="2000" dirty="0" smtClean="0">
                <a:solidFill>
                  <a:schemeClr val="bg1"/>
                </a:solidFill>
                <a:latin typeface="Arial" pitchFamily="34" charset="0"/>
                <a:cs typeface="Arial" pitchFamily="34" charset="0"/>
              </a:endParaRPr>
            </a:p>
            <a:p>
              <a:pPr algn="ctr"/>
              <a:endParaRPr lang="en-US" sz="1400" dirty="0" smtClean="0">
                <a:solidFill>
                  <a:schemeClr val="bg1"/>
                </a:solidFill>
                <a:latin typeface="Arial" pitchFamily="34" charset="0"/>
                <a:cs typeface="Arial" pitchFamily="34" charset="0"/>
              </a:endParaRPr>
            </a:p>
            <a:p>
              <a:pPr algn="ctr"/>
              <a:endParaRPr lang="en-US" sz="1400" dirty="0">
                <a:solidFill>
                  <a:schemeClr val="bg1"/>
                </a:solidFill>
                <a:latin typeface="Arial" pitchFamily="34" charset="0"/>
                <a:cs typeface="Arial" pitchFamily="34" charset="0"/>
              </a:endParaRPr>
            </a:p>
            <a:p>
              <a:pPr algn="ctr"/>
              <a:endParaRPr lang="en-US" sz="1200" b="1" dirty="0" smtClean="0">
                <a:solidFill>
                  <a:schemeClr val="tx1"/>
                </a:solidFill>
                <a:latin typeface="Arial" pitchFamily="34" charset="0"/>
                <a:cs typeface="Arial" pitchFamily="34" charset="0"/>
              </a:endParaRPr>
            </a:p>
            <a:p>
              <a:pPr algn="ctr"/>
              <a:r>
                <a:rPr lang="en-US" sz="1200" b="1" dirty="0" smtClean="0">
                  <a:solidFill>
                    <a:schemeClr val="tx1"/>
                  </a:solidFill>
                  <a:latin typeface="Arial" pitchFamily="34" charset="0"/>
                  <a:cs typeface="Arial" pitchFamily="34" charset="0"/>
                </a:rPr>
                <a:t>Crushing Assessment</a:t>
              </a:r>
            </a:p>
          </p:txBody>
        </p:sp>
        <p:pic>
          <p:nvPicPr>
            <p:cNvPr id="16" name="Picture 4" descr="Q:\CMN\1142 MMT\05 Projects\Argentina\MG\DMIFOJ\Malagueno\Pictures\HazemagCrusher\P1160205.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969898" y="2611366"/>
              <a:ext cx="1088721" cy="1451628"/>
            </a:xfrm>
            <a:prstGeom prst="round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7617296" y="1953828"/>
            <a:ext cx="1760299" cy="1698823"/>
            <a:chOff x="4232920" y="146001"/>
            <a:chExt cx="1760299" cy="1698823"/>
          </a:xfrm>
        </p:grpSpPr>
        <p:sp>
          <p:nvSpPr>
            <p:cNvPr id="18" name="Rounded Rectangle 17"/>
            <p:cNvSpPr/>
            <p:nvPr/>
          </p:nvSpPr>
          <p:spPr>
            <a:xfrm>
              <a:off x="4232920" y="146001"/>
              <a:ext cx="1760299" cy="1698823"/>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chemeClr val="bg1"/>
                </a:solidFill>
                <a:latin typeface="Arial" pitchFamily="34" charset="0"/>
                <a:cs typeface="Arial" pitchFamily="34" charset="0"/>
              </a:endParaRPr>
            </a:p>
            <a:p>
              <a:pPr algn="ctr"/>
              <a:endParaRPr lang="en-US" sz="2000" dirty="0">
                <a:solidFill>
                  <a:schemeClr val="bg1"/>
                </a:solidFill>
                <a:latin typeface="Arial" pitchFamily="34" charset="0"/>
                <a:cs typeface="Arial" pitchFamily="34" charset="0"/>
              </a:endParaRPr>
            </a:p>
            <a:p>
              <a:pPr algn="ctr"/>
              <a:endParaRPr lang="en-US" sz="2000" dirty="0" smtClean="0">
                <a:solidFill>
                  <a:schemeClr val="bg1"/>
                </a:solidFill>
                <a:latin typeface="Arial" pitchFamily="34" charset="0"/>
                <a:cs typeface="Arial" pitchFamily="34" charset="0"/>
              </a:endParaRPr>
            </a:p>
            <a:p>
              <a:pPr algn="ctr"/>
              <a:endParaRPr lang="en-US" sz="1400" dirty="0" smtClean="0">
                <a:solidFill>
                  <a:schemeClr val="bg1"/>
                </a:solidFill>
                <a:latin typeface="Arial" pitchFamily="34" charset="0"/>
                <a:cs typeface="Arial" pitchFamily="34" charset="0"/>
              </a:endParaRPr>
            </a:p>
            <a:p>
              <a:pPr algn="ctr"/>
              <a:endParaRPr lang="en-US" sz="1400" dirty="0">
                <a:solidFill>
                  <a:schemeClr val="bg1"/>
                </a:solidFill>
                <a:latin typeface="Arial" pitchFamily="34" charset="0"/>
                <a:cs typeface="Arial" pitchFamily="34" charset="0"/>
              </a:endParaRPr>
            </a:p>
            <a:p>
              <a:pPr algn="ctr"/>
              <a:r>
                <a:rPr lang="en-US" sz="1200" b="1" dirty="0" smtClean="0">
                  <a:solidFill>
                    <a:schemeClr val="tx1"/>
                  </a:solidFill>
                  <a:latin typeface="Arial" pitchFamily="34" charset="0"/>
                  <a:cs typeface="Arial" pitchFamily="34" charset="0"/>
                </a:rPr>
                <a:t>MF Site Assessment</a:t>
              </a:r>
            </a:p>
          </p:txBody>
        </p:sp>
        <p:pic>
          <p:nvPicPr>
            <p:cNvPr id="19" name="Picture 3" descr="D:\Users\aguerre\Desktop\Nuevas imagenes\NAR_Loading_limestone01.JP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337246" y="404664"/>
              <a:ext cx="1548000" cy="1032000"/>
            </a:xfrm>
            <a:prstGeom prst="round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3590528" y="4725144"/>
            <a:ext cx="2664295" cy="1728192"/>
            <a:chOff x="6681192" y="660326"/>
            <a:chExt cx="2664295" cy="1728192"/>
          </a:xfrm>
        </p:grpSpPr>
        <p:sp>
          <p:nvSpPr>
            <p:cNvPr id="21" name="Rounded Rectangle 20"/>
            <p:cNvSpPr/>
            <p:nvPr/>
          </p:nvSpPr>
          <p:spPr>
            <a:xfrm>
              <a:off x="6681192" y="660326"/>
              <a:ext cx="2664295" cy="172819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latin typeface="Arial" pitchFamily="34" charset="0"/>
                <a:cs typeface="Arial" pitchFamily="34" charset="0"/>
              </a:endParaRPr>
            </a:p>
            <a:p>
              <a:pPr algn="ctr"/>
              <a:endParaRPr lang="en-US" dirty="0">
                <a:solidFill>
                  <a:schemeClr val="bg1"/>
                </a:solidFill>
                <a:latin typeface="Arial" pitchFamily="34" charset="0"/>
                <a:cs typeface="Arial" pitchFamily="34" charset="0"/>
              </a:endParaRPr>
            </a:p>
            <a:p>
              <a:pPr algn="ctr"/>
              <a:endParaRPr lang="en-US" dirty="0" smtClean="0">
                <a:solidFill>
                  <a:schemeClr val="bg1"/>
                </a:solidFill>
                <a:latin typeface="Arial" pitchFamily="34" charset="0"/>
                <a:cs typeface="Arial" pitchFamily="34" charset="0"/>
              </a:endParaRPr>
            </a:p>
            <a:p>
              <a:pPr algn="ctr"/>
              <a:endParaRPr lang="en-US" sz="1200" dirty="0" smtClean="0">
                <a:solidFill>
                  <a:schemeClr val="bg1"/>
                </a:solidFill>
                <a:latin typeface="Arial" pitchFamily="34" charset="0"/>
                <a:cs typeface="Arial" pitchFamily="34" charset="0"/>
              </a:endParaRPr>
            </a:p>
            <a:p>
              <a:pPr algn="ctr"/>
              <a:endParaRPr lang="en-US" sz="1200" dirty="0">
                <a:solidFill>
                  <a:schemeClr val="bg1"/>
                </a:solidFill>
                <a:latin typeface="Arial" pitchFamily="34" charset="0"/>
                <a:cs typeface="Arial" pitchFamily="34" charset="0"/>
              </a:endParaRPr>
            </a:p>
            <a:p>
              <a:pPr algn="ctr"/>
              <a:endParaRPr lang="en-US" sz="1200" b="1" dirty="0" smtClean="0">
                <a:solidFill>
                  <a:schemeClr val="tx1"/>
                </a:solidFill>
                <a:latin typeface="Arial" pitchFamily="34" charset="0"/>
                <a:cs typeface="Arial" pitchFamily="34" charset="0"/>
              </a:endParaRPr>
            </a:p>
            <a:p>
              <a:pPr algn="ctr"/>
              <a:r>
                <a:rPr lang="en-US" sz="1200" b="1" dirty="0" smtClean="0">
                  <a:solidFill>
                    <a:schemeClr val="tx1"/>
                  </a:solidFill>
                  <a:latin typeface="Arial" pitchFamily="34" charset="0"/>
                  <a:cs typeface="Arial" pitchFamily="34" charset="0"/>
                </a:rPr>
                <a:t>Drill &amp; Blast Assessment</a:t>
              </a:r>
            </a:p>
          </p:txBody>
        </p:sp>
        <p:pic>
          <p:nvPicPr>
            <p:cNvPr id="22" name="Picture 3" descr="D:\Users\aguerre\Desktop\Nuevas imagenes\Drill Rig.jp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405475" y="853164"/>
              <a:ext cx="768000" cy="1152000"/>
            </a:xfrm>
            <a:prstGeom prst="roundRect">
              <a:avLst/>
            </a:prstGeom>
            <a:noFill/>
            <a:extLst>
              <a:ext uri="{909E8E84-426E-40DD-AFC4-6F175D3DCCD1}">
                <a14:hiddenFill xmlns:a14="http://schemas.microsoft.com/office/drawing/2010/main">
                  <a:solidFill>
                    <a:srgbClr val="FFFFFF"/>
                  </a:solidFill>
                </a14:hiddenFill>
              </a:ext>
            </a:extLst>
          </p:spPr>
        </p:pic>
        <p:pic>
          <p:nvPicPr>
            <p:cNvPr id="23" name="Content Placeholder 13" descr="http://zonneblom.com/L740CR/image4.jp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897216" y="974620"/>
              <a:ext cx="1492172" cy="936000"/>
            </a:xfrm>
            <a:prstGeom prst="roundRect">
              <a:avLst/>
            </a:prstGeom>
            <a:noFill/>
            <a:extLst>
              <a:ext uri="{909E8E84-426E-40DD-AFC4-6F175D3DCCD1}">
                <a14:hiddenFill xmlns:a14="http://schemas.microsoft.com/office/drawing/2010/main">
                  <a:solidFill>
                    <a:srgbClr val="FFFFFF"/>
                  </a:solidFill>
                </a14:hiddenFill>
              </a:ext>
            </a:extLst>
          </p:spPr>
        </p:pic>
      </p:grpSp>
      <p:sp>
        <p:nvSpPr>
          <p:cNvPr id="25" name="Rounded Rectangle 24"/>
          <p:cNvSpPr/>
          <p:nvPr/>
        </p:nvSpPr>
        <p:spPr>
          <a:xfrm>
            <a:off x="-25300" y="1837867"/>
            <a:ext cx="1502217" cy="2060848"/>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chemeClr val="bg1"/>
              </a:solidFill>
              <a:latin typeface="Arial" pitchFamily="34" charset="0"/>
              <a:cs typeface="Arial" pitchFamily="34" charset="0"/>
            </a:endParaRPr>
          </a:p>
          <a:p>
            <a:pPr algn="ctr"/>
            <a:endParaRPr lang="en-US" sz="2000" dirty="0">
              <a:solidFill>
                <a:schemeClr val="bg1"/>
              </a:solidFill>
              <a:latin typeface="Arial" pitchFamily="34" charset="0"/>
              <a:cs typeface="Arial" pitchFamily="34" charset="0"/>
            </a:endParaRPr>
          </a:p>
          <a:p>
            <a:pPr algn="ctr"/>
            <a:endParaRPr lang="en-US" sz="2000" dirty="0" smtClean="0">
              <a:solidFill>
                <a:schemeClr val="bg1"/>
              </a:solidFill>
              <a:latin typeface="Arial" pitchFamily="34" charset="0"/>
              <a:cs typeface="Arial" pitchFamily="34" charset="0"/>
            </a:endParaRPr>
          </a:p>
          <a:p>
            <a:pPr algn="ctr"/>
            <a:endParaRPr lang="en-US" sz="1400" dirty="0" smtClean="0">
              <a:solidFill>
                <a:schemeClr val="bg1"/>
              </a:solidFill>
              <a:latin typeface="Arial" pitchFamily="34" charset="0"/>
              <a:cs typeface="Arial" pitchFamily="34" charset="0"/>
            </a:endParaRPr>
          </a:p>
          <a:p>
            <a:pPr algn="ctr"/>
            <a:endParaRPr lang="en-US" sz="1400" dirty="0">
              <a:solidFill>
                <a:schemeClr val="bg1"/>
              </a:solidFill>
              <a:latin typeface="Arial" pitchFamily="34" charset="0"/>
              <a:cs typeface="Arial" pitchFamily="34" charset="0"/>
            </a:endParaRPr>
          </a:p>
          <a:p>
            <a:pPr algn="ctr"/>
            <a:endParaRPr lang="en-US" sz="1200" b="1" dirty="0" smtClean="0">
              <a:solidFill>
                <a:schemeClr val="tx1"/>
              </a:solidFill>
              <a:latin typeface="Arial" pitchFamily="34" charset="0"/>
              <a:cs typeface="Arial" pitchFamily="34" charset="0"/>
            </a:endParaRPr>
          </a:p>
          <a:p>
            <a:pPr algn="ctr"/>
            <a:r>
              <a:rPr lang="en-US" sz="1200" b="1" dirty="0" smtClean="0">
                <a:solidFill>
                  <a:schemeClr val="tx1"/>
                </a:solidFill>
                <a:latin typeface="Arial" pitchFamily="34" charset="0"/>
                <a:cs typeface="Arial" pitchFamily="34" charset="0"/>
              </a:rPr>
              <a:t>Raw Mill Assessment</a:t>
            </a:r>
          </a:p>
        </p:txBody>
      </p:sp>
      <p:pic>
        <p:nvPicPr>
          <p:cNvPr id="5124" name="Picture 4"/>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263517" y="2048587"/>
            <a:ext cx="924581" cy="1272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urved Down Arrow 1"/>
          <p:cNvSpPr/>
          <p:nvPr/>
        </p:nvSpPr>
        <p:spPr>
          <a:xfrm>
            <a:off x="1476917" y="1484784"/>
            <a:ext cx="2489363" cy="576064"/>
          </a:xfrm>
          <a:prstGeom prst="curved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sp>
        <p:nvSpPr>
          <p:cNvPr id="3" name="Curved Down Arrow 2"/>
          <p:cNvSpPr/>
          <p:nvPr/>
        </p:nvSpPr>
        <p:spPr>
          <a:xfrm>
            <a:off x="5055001" y="1484784"/>
            <a:ext cx="3138359" cy="576064"/>
          </a:xfrm>
          <a:prstGeom prst="curved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sp>
        <p:nvSpPr>
          <p:cNvPr id="9" name="Right Arrow 8"/>
          <p:cNvSpPr/>
          <p:nvPr/>
        </p:nvSpPr>
        <p:spPr>
          <a:xfrm rot="9760623">
            <a:off x="4866173" y="4008383"/>
            <a:ext cx="2433276" cy="288032"/>
          </a:xfrm>
          <a:prstGeom prs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2485B633-6863-4B84-8019-F125347A66EC}" type="slidenum">
              <a:rPr lang="en-US" noProof="0" smtClean="0"/>
              <a:pPr/>
              <a:t>78</a:t>
            </a:fld>
            <a:endParaRPr lang="en-US" noProof="0" dirty="0"/>
          </a:p>
        </p:txBody>
      </p:sp>
    </p:spTree>
    <p:extLst>
      <p:ext uri="{BB962C8B-B14F-4D97-AF65-F5344CB8AC3E}">
        <p14:creationId xmlns:p14="http://schemas.microsoft.com/office/powerpoint/2010/main" val="36814301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Coordination - cooperation mines / production – process / maintenance is a key parameter for capturing identified benefits</a:t>
            </a:r>
            <a:endParaRPr lang="en-US" dirty="0"/>
          </a:p>
        </p:txBody>
      </p:sp>
      <p:sp>
        <p:nvSpPr>
          <p:cNvPr id="2" name="Content Placeholder 1"/>
          <p:cNvSpPr>
            <a:spLocks noGrp="1"/>
          </p:cNvSpPr>
          <p:nvPr>
            <p:ph idx="1"/>
          </p:nvPr>
        </p:nvSpPr>
        <p:spPr/>
        <p:txBody>
          <a:bodyPr/>
          <a:lstStyle/>
          <a:p>
            <a:r>
              <a:rPr lang="en-US" dirty="0" smtClean="0"/>
              <a:t>Capturing benefits is the drill / blast / load / haul operations</a:t>
            </a:r>
          </a:p>
          <a:p>
            <a:r>
              <a:rPr lang="en-US" dirty="0" smtClean="0"/>
              <a:t>Improved specific energy consumption of crushing</a:t>
            </a:r>
          </a:p>
          <a:p>
            <a:r>
              <a:rPr lang="en-US" dirty="0" smtClean="0"/>
              <a:t>Improved efficiency of the raw mill (electrical consumption)</a:t>
            </a:r>
          </a:p>
          <a:p>
            <a:r>
              <a:rPr lang="en-US" dirty="0"/>
              <a:t>Improved reliability of the raw </a:t>
            </a:r>
            <a:r>
              <a:rPr lang="en-US" dirty="0" smtClean="0"/>
              <a:t>mill (higher MTBF, lower probability of gearbox failure by vertical roller mill)</a:t>
            </a:r>
          </a:p>
          <a:p>
            <a:endParaRPr lang="en-US" dirty="0"/>
          </a:p>
          <a:p>
            <a:endParaRPr lang="en-US" dirty="0"/>
          </a:p>
        </p:txBody>
      </p:sp>
      <p:sp>
        <p:nvSpPr>
          <p:cNvPr id="10" name="Footer Placeholder 9"/>
          <p:cNvSpPr>
            <a:spLocks noGrp="1"/>
          </p:cNvSpPr>
          <p:nvPr>
            <p:ph type="ftr" sz="quarter" idx="11"/>
          </p:nvPr>
        </p:nvSpPr>
        <p:spPr/>
        <p:txBody>
          <a:bodyPr/>
          <a:lstStyle/>
          <a:p>
            <a:r>
              <a:rPr lang="en-US" noProof="0" smtClean="0"/>
              <a:t>2016.03   © 2016 CIP</a:t>
            </a:r>
            <a:endParaRPr lang="en-US" noProof="0"/>
          </a:p>
        </p:txBody>
      </p:sp>
      <p:sp>
        <p:nvSpPr>
          <p:cNvPr id="11" name="Slide Number Placeholder 10"/>
          <p:cNvSpPr>
            <a:spLocks noGrp="1"/>
          </p:cNvSpPr>
          <p:nvPr>
            <p:ph type="sldNum" sz="quarter" idx="12"/>
          </p:nvPr>
        </p:nvSpPr>
        <p:spPr/>
        <p:txBody>
          <a:bodyPr/>
          <a:lstStyle/>
          <a:p>
            <a:fld id="{2485B633-6863-4B84-8019-F125347A66EC}" type="slidenum">
              <a:rPr lang="en-US" noProof="0" smtClean="0"/>
              <a:pPr/>
              <a:t>79</a:t>
            </a:fld>
            <a:endParaRPr lang="en-US" noProof="0"/>
          </a:p>
        </p:txBody>
      </p:sp>
      <p:sp>
        <p:nvSpPr>
          <p:cNvPr id="3" name="Text Placeholder 2"/>
          <p:cNvSpPr>
            <a:spLocks noGrp="1"/>
          </p:cNvSpPr>
          <p:nvPr>
            <p:ph type="body" sz="quarter" idx="13"/>
          </p:nvPr>
        </p:nvSpPr>
        <p:spPr/>
        <p:txBody>
          <a:bodyPr/>
          <a:lstStyle/>
          <a:p>
            <a:r>
              <a:rPr lang="en-US" dirty="0" smtClean="0"/>
              <a:t>Benefits for all involved</a:t>
            </a:r>
            <a:endParaRPr lang="en-US" dirty="0"/>
          </a:p>
        </p:txBody>
      </p:sp>
      <p:sp>
        <p:nvSpPr>
          <p:cNvPr id="6" name="Content Placeholder 5"/>
          <p:cNvSpPr>
            <a:spLocks noGrp="1"/>
          </p:cNvSpPr>
          <p:nvPr>
            <p:ph idx="14"/>
          </p:nvPr>
        </p:nvSpPr>
        <p:spPr/>
        <p:txBody>
          <a:bodyPr/>
          <a:lstStyle/>
          <a:p>
            <a:endParaRPr lang="en-US" dirty="0"/>
          </a:p>
        </p:txBody>
      </p:sp>
      <p:sp>
        <p:nvSpPr>
          <p:cNvPr id="7" name="Text Placeholder 6"/>
          <p:cNvSpPr>
            <a:spLocks noGrp="1"/>
          </p:cNvSpPr>
          <p:nvPr>
            <p:ph type="body" sz="quarter" idx="15"/>
          </p:nvPr>
        </p:nvSpPr>
        <p:spPr/>
        <p:txBody>
          <a:bodyPr/>
          <a:lstStyle/>
          <a:p>
            <a:endParaRPr lang="en-US"/>
          </a:p>
        </p:txBody>
      </p:sp>
      <p:pic>
        <p:nvPicPr>
          <p:cNvPr id="12" name="Content Placeholder 18"/>
          <p:cNvPicPr>
            <a:picLocks noChangeAspect="1"/>
          </p:cNvPicPr>
          <p:nvPr/>
        </p:nvPicPr>
        <p:blipFill rotWithShape="1">
          <a:blip r:embed="rId2" cstate="screen">
            <a:extLst>
              <a:ext uri="{28A0092B-C50C-407E-A947-70E740481C1C}">
                <a14:useLocalDpi xmlns:a14="http://schemas.microsoft.com/office/drawing/2010/main"/>
              </a:ext>
            </a:extLst>
          </a:blip>
          <a:srcRect t="8861" r="34878"/>
          <a:stretch/>
        </p:blipFill>
        <p:spPr>
          <a:xfrm>
            <a:off x="4953000" y="3658855"/>
            <a:ext cx="4860048" cy="1570345"/>
          </a:xfrm>
          <a:prstGeom prst="rect">
            <a:avLst/>
          </a:prstGeom>
        </p:spPr>
      </p:pic>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088" t="6407" b="7404"/>
          <a:stretch/>
        </p:blipFill>
        <p:spPr bwMode="auto">
          <a:xfrm>
            <a:off x="4953000" y="1628800"/>
            <a:ext cx="4877170" cy="2088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89225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t>
            </a:r>
            <a:r>
              <a:rPr lang="en-US" dirty="0"/>
              <a:t>systemic approach has been grouped in </a:t>
            </a:r>
            <a:r>
              <a:rPr lang="en-US" dirty="0" smtClean="0"/>
              <a:t>four pillars aiming </a:t>
            </a:r>
            <a:r>
              <a:rPr lang="en-US" dirty="0"/>
              <a:t>to </a:t>
            </a:r>
            <a:r>
              <a:rPr lang="en-US" dirty="0" smtClean="0"/>
              <a:t>secure the sustainability and efficiency of the </a:t>
            </a:r>
            <a:r>
              <a:rPr lang="en-US" dirty="0"/>
              <a:t>operations from the quarry to the kiln feed…</a:t>
            </a:r>
          </a:p>
        </p:txBody>
      </p:sp>
      <p:sp>
        <p:nvSpPr>
          <p:cNvPr id="3" name="Content Placeholder 2"/>
          <p:cNvSpPr>
            <a:spLocks noGrp="1"/>
          </p:cNvSpPr>
          <p:nvPr>
            <p:ph idx="4294967295"/>
          </p:nvPr>
        </p:nvSpPr>
        <p:spPr>
          <a:xfrm>
            <a:off x="523875" y="1448780"/>
            <a:ext cx="8858250" cy="4734052"/>
          </a:xfrm>
          <a:prstGeom prst="rect">
            <a:avLst/>
          </a:prstGeom>
        </p:spPr>
        <p:txBody>
          <a:bodyPr/>
          <a:lstStyle/>
          <a:p>
            <a:endParaRPr lang="en-US" dirty="0"/>
          </a:p>
        </p:txBody>
      </p:sp>
      <p:sp>
        <p:nvSpPr>
          <p:cNvPr id="11" name="Footer Placeholder 10"/>
          <p:cNvSpPr>
            <a:spLocks noGrp="1"/>
          </p:cNvSpPr>
          <p:nvPr>
            <p:ph type="ftr" sz="quarter" idx="4294967295"/>
          </p:nvPr>
        </p:nvSpPr>
        <p:spPr>
          <a:xfrm>
            <a:off x="1892660" y="6417332"/>
            <a:ext cx="3168290" cy="165731"/>
          </a:xfrm>
          <a:prstGeom prst="rect">
            <a:avLst/>
          </a:prstGeom>
        </p:spPr>
        <p:txBody>
          <a:bodyPr/>
          <a:lstStyle/>
          <a:p>
            <a:r>
              <a:rPr lang="en-US" noProof="0" smtClean="0"/>
              <a:t>2016.03   © 2016 CIP</a:t>
            </a:r>
            <a:endParaRPr lang="en-US" noProof="0"/>
          </a:p>
        </p:txBody>
      </p:sp>
      <p:sp>
        <p:nvSpPr>
          <p:cNvPr id="12" name="Slide Number Placeholder 11"/>
          <p:cNvSpPr>
            <a:spLocks noGrp="1"/>
          </p:cNvSpPr>
          <p:nvPr>
            <p:ph type="sldNum" sz="quarter" idx="4294967295"/>
          </p:nvPr>
        </p:nvSpPr>
        <p:spPr>
          <a:xfrm>
            <a:off x="8949444" y="6417463"/>
            <a:ext cx="432048" cy="165600"/>
          </a:xfrm>
          <a:prstGeom prst="rect">
            <a:avLst/>
          </a:prstGeom>
        </p:spPr>
        <p:txBody>
          <a:bodyPr/>
          <a:lstStyle/>
          <a:p>
            <a:fld id="{2485B633-6863-4B84-8019-F125347A66EC}" type="slidenum">
              <a:rPr lang="en-US" noProof="0" smtClean="0"/>
              <a:pPr/>
              <a:t>8</a:t>
            </a:fld>
            <a:endParaRPr lang="en-US" noProof="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07" y="1448780"/>
            <a:ext cx="8852017" cy="2484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 Box 89"/>
          <p:cNvSpPr txBox="1">
            <a:spLocks noChangeArrowheads="1"/>
          </p:cNvSpPr>
          <p:nvPr/>
        </p:nvSpPr>
        <p:spPr bwMode="auto">
          <a:xfrm>
            <a:off x="900083" y="5425479"/>
            <a:ext cx="808536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spcAft>
                <a:spcPct val="0"/>
              </a:spcAft>
            </a:pPr>
            <a:r>
              <a:rPr lang="en-US" sz="1400" b="1" dirty="0" err="1" smtClean="0">
                <a:latin typeface="+mj-lt"/>
              </a:rPr>
              <a:t>LafargeHolcim</a:t>
            </a:r>
            <a:r>
              <a:rPr lang="en-US" sz="1400" b="1" dirty="0" smtClean="0">
                <a:latin typeface="+mj-lt"/>
              </a:rPr>
              <a:t> Mining Community</a:t>
            </a:r>
            <a:endParaRPr lang="en-US" sz="1400" b="1" dirty="0">
              <a:latin typeface="+mj-lt"/>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752" y="4077072"/>
            <a:ext cx="8852772" cy="1080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Content Placeholder 21"/>
          <p:cNvSpPr txBox="1">
            <a:spLocks/>
          </p:cNvSpPr>
          <p:nvPr/>
        </p:nvSpPr>
        <p:spPr>
          <a:xfrm>
            <a:off x="434386" y="5805264"/>
            <a:ext cx="9343149" cy="475476"/>
          </a:xfrm>
          <a:prstGeom prst="rect">
            <a:avLst/>
          </a:prstGeom>
          <a:solidFill>
            <a:schemeClr val="bg1"/>
          </a:solidFill>
          <a:ln w="57150">
            <a:solidFill>
              <a:srgbClr val="FF0000"/>
            </a:solidFill>
          </a:ln>
        </p:spPr>
        <p:txBody>
          <a:bodyPr/>
          <a:lstStyle>
            <a:lvl1pPr marL="270000" indent="-270000" algn="l" defTabSz="914400" rtl="0" eaLnBrk="1" latinLnBrk="0" hangingPunct="1">
              <a:spcBef>
                <a:spcPts val="576"/>
              </a:spcBef>
              <a:buClr>
                <a:srgbClr val="FF1100"/>
              </a:buClr>
              <a:buFont typeface="Arial" pitchFamily="34" charset="0"/>
              <a:buChar char="•"/>
              <a:defRPr sz="2400" kern="1200">
                <a:solidFill>
                  <a:schemeClr val="tx1"/>
                </a:solidFill>
                <a:latin typeface="Arial" pitchFamily="34" charset="0"/>
                <a:ea typeface="+mn-ea"/>
                <a:cs typeface="Arial" pitchFamily="34" charset="0"/>
              </a:defRPr>
            </a:lvl1pPr>
            <a:lvl2pPr marL="536400" indent="-266400" algn="l" defTabSz="914400" rtl="0" eaLnBrk="1" latinLnBrk="0" hangingPunct="1">
              <a:spcBef>
                <a:spcPts val="24"/>
              </a:spcBef>
              <a:buClr>
                <a:srgbClr val="FF1100"/>
              </a:buClr>
              <a:buSzPct val="60000"/>
              <a:buFont typeface="Wingdings 3" pitchFamily="18" charset="2"/>
              <a:buChar char=""/>
              <a:defRPr sz="2200" b="0" kern="1200">
                <a:solidFill>
                  <a:schemeClr val="tx1"/>
                </a:solidFill>
                <a:latin typeface="Arial" pitchFamily="34" charset="0"/>
                <a:ea typeface="+mn-ea"/>
                <a:cs typeface="Arial" pitchFamily="34" charset="0"/>
              </a:defRPr>
            </a:lvl2pPr>
            <a:lvl3pPr marL="820800" indent="-284400" algn="l" defTabSz="914400" rtl="0" eaLnBrk="1" latinLnBrk="0" hangingPunct="1">
              <a:spcBef>
                <a:spcPts val="480"/>
              </a:spcBef>
              <a:buClr>
                <a:srgbClr val="FF1100"/>
              </a:buClr>
              <a:buSzPct val="60000"/>
              <a:buFont typeface="Symbol" pitchFamily="18" charset="2"/>
              <a:buChar char="-"/>
              <a:defRPr lang="de-CH" sz="2000" kern="1200" dirty="0">
                <a:solidFill>
                  <a:schemeClr val="tx1"/>
                </a:solidFill>
                <a:latin typeface="Arial" pitchFamily="34" charset="0"/>
                <a:ea typeface="+mn-ea"/>
                <a:cs typeface="Arial" pitchFamily="34" charset="0"/>
              </a:defRPr>
            </a:lvl3pPr>
            <a:lvl4pPr marL="11124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4pPr>
            <a:lvl5pPr marL="13968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t>… and the subsequent impact on the downstream processes…</a:t>
            </a:r>
            <a:endParaRPr lang="en-US" dirty="0"/>
          </a:p>
        </p:txBody>
      </p:sp>
    </p:spTree>
    <p:extLst>
      <p:ext uri="{BB962C8B-B14F-4D97-AF65-F5344CB8AC3E}">
        <p14:creationId xmlns:p14="http://schemas.microsoft.com/office/powerpoint/2010/main" val="2635499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1"/>
          </p:nvPr>
        </p:nvSpPr>
        <p:spPr/>
        <p:txBody>
          <a:bodyPr/>
          <a:lstStyle/>
          <a:p>
            <a:pPr>
              <a:defRPr/>
            </a:pPr>
            <a:fld id="{72A6131C-5C1D-48C3-A020-AB2BAB516475}" type="slidenum">
              <a:rPr lang="en-US"/>
              <a:pPr>
                <a:defRPr/>
              </a:pPr>
              <a:t>80</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1AABC321-B008-4E81-BF8E-89166AACCBA9}" type="slidenum">
              <a:rPr lang="en-US" sz="800">
                <a:latin typeface="+mn-lt"/>
              </a:rPr>
              <a:pPr algn="r">
                <a:defRPr/>
              </a:pPr>
              <a:t>80</a:t>
            </a:fld>
            <a:endParaRPr lang="en-US" sz="800">
              <a:latin typeface="+mn-lt"/>
            </a:endParaRPr>
          </a:p>
        </p:txBody>
      </p:sp>
      <p:sp>
        <p:nvSpPr>
          <p:cNvPr id="125955" name="Title 4"/>
          <p:cNvSpPr>
            <a:spLocks/>
          </p:cNvSpPr>
          <p:nvPr/>
        </p:nvSpPr>
        <p:spPr bwMode="auto">
          <a:xfrm>
            <a:off x="560388" y="301625"/>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US" sz="2400" b="1" dirty="0"/>
              <a:t>Impact of feed size on raw mill </a:t>
            </a:r>
            <a:r>
              <a:rPr lang="en-US" sz="2400" b="1" dirty="0" smtClean="0"/>
              <a:t>performance is a fact</a:t>
            </a:r>
            <a:endParaRPr lang="en-US" sz="2400" b="1" dirty="0"/>
          </a:p>
        </p:txBody>
      </p:sp>
      <p:pic>
        <p:nvPicPr>
          <p:cNvPr id="12595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8464" y="1556520"/>
            <a:ext cx="3335825" cy="2232520"/>
          </a:xfrm>
          <a:prstGeom prst="rect">
            <a:avLst/>
          </a:prstGeom>
          <a:noFill/>
          <a:ln w="9525">
            <a:solidFill>
              <a:schemeClr val="tx1"/>
            </a:solidFill>
            <a:miter lim="800000"/>
            <a:headEnd/>
            <a:tailEnd/>
          </a:ln>
        </p:spPr>
      </p:pic>
      <p:grpSp>
        <p:nvGrpSpPr>
          <p:cNvPr id="11" name="Group 7"/>
          <p:cNvGrpSpPr>
            <a:grpSpLocks/>
          </p:cNvGrpSpPr>
          <p:nvPr/>
        </p:nvGrpSpPr>
        <p:grpSpPr bwMode="auto">
          <a:xfrm>
            <a:off x="3656856" y="1484784"/>
            <a:ext cx="2993456" cy="2290016"/>
            <a:chOff x="646663" y="2216481"/>
            <a:chExt cx="6288008" cy="3732625"/>
          </a:xfrm>
        </p:grpSpPr>
        <p:pic>
          <p:nvPicPr>
            <p:cNvPr id="12"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1785" t="3798" r="27254" b="5104"/>
            <a:stretch/>
          </p:blipFill>
          <p:spPr bwMode="auto">
            <a:xfrm>
              <a:off x="646663" y="2216481"/>
              <a:ext cx="6288008" cy="3732625"/>
            </a:xfrm>
            <a:prstGeom prst="rect">
              <a:avLst/>
            </a:prstGeom>
            <a:noFill/>
            <a:ln w="9525">
              <a:solidFill>
                <a:schemeClr val="bg2">
                  <a:lumMod val="10000"/>
                </a:schemeClr>
              </a:solidFill>
              <a:miter lim="800000"/>
              <a:headEnd/>
              <a:tailEnd/>
            </a:ln>
          </p:spPr>
        </p:pic>
        <p:sp>
          <p:nvSpPr>
            <p:cNvPr id="13" name="Rectangle 12"/>
            <p:cNvSpPr/>
            <p:nvPr/>
          </p:nvSpPr>
          <p:spPr>
            <a:xfrm>
              <a:off x="1352494" y="5733278"/>
              <a:ext cx="4969158" cy="215828"/>
            </a:xfrm>
            <a:prstGeom prst="rect">
              <a:avLst/>
            </a:prstGeom>
            <a:solidFill>
              <a:schemeClr val="bg1"/>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000" dirty="0" err="1">
                <a:solidFill>
                  <a:schemeClr val="bg1"/>
                </a:solidFill>
                <a:cs typeface="Arial" pitchFamily="34" charset="0"/>
              </a:endParaRPr>
            </a:p>
          </p:txBody>
        </p:sp>
      </p:grpSp>
      <p:sp>
        <p:nvSpPr>
          <p:cNvPr id="2" name="TextBox 1"/>
          <p:cNvSpPr txBox="1"/>
          <p:nvPr/>
        </p:nvSpPr>
        <p:spPr>
          <a:xfrm>
            <a:off x="704206" y="3356992"/>
            <a:ext cx="2160240" cy="369332"/>
          </a:xfrm>
          <a:prstGeom prst="rect">
            <a:avLst/>
          </a:prstGeom>
          <a:solidFill>
            <a:schemeClr val="bg1"/>
          </a:solidFill>
        </p:spPr>
        <p:txBody>
          <a:bodyPr wrap="square" rtlCol="0">
            <a:spAutoFit/>
          </a:bodyPr>
          <a:lstStyle/>
          <a:p>
            <a:pPr algn="ctr"/>
            <a:r>
              <a:rPr lang="en-US" dirty="0" smtClean="0"/>
              <a:t>DS </a:t>
            </a:r>
            <a:r>
              <a:rPr lang="en-US" dirty="0" smtClean="0">
                <a:sym typeface="Wingdings" panose="05000000000000000000" pitchFamily="2" charset="2"/>
              </a:rPr>
              <a:t> 1.2 kWh/t</a:t>
            </a:r>
            <a:endParaRPr lang="en-US" dirty="0"/>
          </a:p>
        </p:txBody>
      </p:sp>
      <p:pic>
        <p:nvPicPr>
          <p:cNvPr id="157698"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726284" y="4149080"/>
            <a:ext cx="2882900" cy="18478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4190298" y="5503502"/>
            <a:ext cx="2160240" cy="369332"/>
          </a:xfrm>
          <a:prstGeom prst="rect">
            <a:avLst/>
          </a:prstGeom>
          <a:solidFill>
            <a:schemeClr val="bg1"/>
          </a:solidFill>
        </p:spPr>
        <p:txBody>
          <a:bodyPr wrap="square" rtlCol="0">
            <a:spAutoFit/>
          </a:bodyPr>
          <a:lstStyle/>
          <a:p>
            <a:pPr algn="ctr"/>
            <a:r>
              <a:rPr lang="en-US" dirty="0" smtClean="0"/>
              <a:t>HN </a:t>
            </a:r>
            <a:r>
              <a:rPr lang="en-US" dirty="0" smtClean="0">
                <a:sym typeface="Wingdings" panose="05000000000000000000" pitchFamily="2" charset="2"/>
              </a:rPr>
              <a:t> 2.2 kWh/t</a:t>
            </a:r>
            <a:endParaRPr lang="en-US" dirty="0"/>
          </a:p>
        </p:txBody>
      </p:sp>
      <p:pic>
        <p:nvPicPr>
          <p:cNvPr id="19" name="Picture 18"/>
          <p:cNvPicPr/>
          <p:nvPr/>
        </p:nvPicPr>
        <p:blipFill>
          <a:blip r:embed="rId5" cstate="email">
            <a:extLst>
              <a:ext uri="{28A0092B-C50C-407E-A947-70E740481C1C}">
                <a14:useLocalDpi xmlns:a14="http://schemas.microsoft.com/office/drawing/2010/main"/>
              </a:ext>
            </a:extLst>
          </a:blip>
          <a:srcRect/>
          <a:stretch>
            <a:fillRect/>
          </a:stretch>
        </p:blipFill>
        <p:spPr bwMode="auto">
          <a:xfrm>
            <a:off x="344488" y="4149080"/>
            <a:ext cx="2879725" cy="1817370"/>
          </a:xfrm>
          <a:prstGeom prst="rect">
            <a:avLst/>
          </a:prstGeom>
          <a:noFill/>
          <a:ln>
            <a:solidFill>
              <a:schemeClr val="tx2"/>
            </a:solidFill>
          </a:ln>
        </p:spPr>
      </p:pic>
      <p:sp>
        <p:nvSpPr>
          <p:cNvPr id="20" name="TextBox 19"/>
          <p:cNvSpPr txBox="1"/>
          <p:nvPr/>
        </p:nvSpPr>
        <p:spPr>
          <a:xfrm>
            <a:off x="708512" y="5488443"/>
            <a:ext cx="2160240" cy="369332"/>
          </a:xfrm>
          <a:prstGeom prst="rect">
            <a:avLst/>
          </a:prstGeom>
          <a:solidFill>
            <a:schemeClr val="bg1"/>
          </a:solidFill>
        </p:spPr>
        <p:txBody>
          <a:bodyPr wrap="square" rtlCol="0">
            <a:spAutoFit/>
          </a:bodyPr>
          <a:lstStyle/>
          <a:p>
            <a:pPr algn="ctr"/>
            <a:r>
              <a:rPr lang="en-US" dirty="0" smtClean="0"/>
              <a:t>GU </a:t>
            </a:r>
            <a:r>
              <a:rPr lang="en-US" dirty="0" smtClean="0">
                <a:sym typeface="Wingdings" panose="05000000000000000000" pitchFamily="2" charset="2"/>
              </a:rPr>
              <a:t> 1 kWh/t</a:t>
            </a:r>
            <a:endParaRPr lang="en-US" dirty="0"/>
          </a:p>
        </p:txBody>
      </p:sp>
      <p:sp>
        <p:nvSpPr>
          <p:cNvPr id="26" name="TextBox 25"/>
          <p:cNvSpPr txBox="1"/>
          <p:nvPr/>
        </p:nvSpPr>
        <p:spPr>
          <a:xfrm>
            <a:off x="4088904" y="3342752"/>
            <a:ext cx="2160240" cy="369332"/>
          </a:xfrm>
          <a:prstGeom prst="rect">
            <a:avLst/>
          </a:prstGeom>
          <a:solidFill>
            <a:schemeClr val="bg1"/>
          </a:solidFill>
        </p:spPr>
        <p:txBody>
          <a:bodyPr wrap="square" rtlCol="0">
            <a:spAutoFit/>
          </a:bodyPr>
          <a:lstStyle/>
          <a:p>
            <a:pPr algn="ctr"/>
            <a:r>
              <a:rPr lang="en-US" dirty="0" smtClean="0"/>
              <a:t>LN </a:t>
            </a:r>
            <a:r>
              <a:rPr lang="en-US" dirty="0" smtClean="0">
                <a:sym typeface="Wingdings" panose="05000000000000000000" pitchFamily="2" charset="2"/>
              </a:rPr>
              <a:t> 0.9 kWh/t</a:t>
            </a:r>
            <a:endParaRPr lang="en-US" dirty="0"/>
          </a:p>
        </p:txBody>
      </p:sp>
      <p:sp>
        <p:nvSpPr>
          <p:cNvPr id="3" name="TextBox 2"/>
          <p:cNvSpPr txBox="1"/>
          <p:nvPr/>
        </p:nvSpPr>
        <p:spPr>
          <a:xfrm>
            <a:off x="6969224" y="2693819"/>
            <a:ext cx="2304256" cy="2031325"/>
          </a:xfrm>
          <a:prstGeom prst="rect">
            <a:avLst/>
          </a:prstGeom>
          <a:noFill/>
        </p:spPr>
        <p:txBody>
          <a:bodyPr wrap="square" rtlCol="0">
            <a:spAutoFit/>
          </a:bodyPr>
          <a:lstStyle/>
          <a:p>
            <a:r>
              <a:rPr lang="en-US" dirty="0" smtClean="0"/>
              <a:t>There are much more experiences:</a:t>
            </a:r>
          </a:p>
          <a:p>
            <a:r>
              <a:rPr lang="en-US" dirty="0" err="1" smtClean="0"/>
              <a:t>Mabini</a:t>
            </a:r>
            <a:endParaRPr lang="en-US" dirty="0" smtClean="0"/>
          </a:p>
          <a:p>
            <a:r>
              <a:rPr lang="en-US" dirty="0" err="1" smtClean="0"/>
              <a:t>Wadi</a:t>
            </a:r>
            <a:endParaRPr lang="en-US" dirty="0" smtClean="0"/>
          </a:p>
          <a:p>
            <a:r>
              <a:rPr lang="en-US" dirty="0" err="1" smtClean="0"/>
              <a:t>Malagueño</a:t>
            </a:r>
            <a:endParaRPr lang="en-US" dirty="0" smtClean="0"/>
          </a:p>
          <a:p>
            <a:r>
              <a:rPr lang="en-US" dirty="0" err="1" smtClean="0"/>
              <a:t>Tecoman</a:t>
            </a:r>
            <a:endParaRPr lang="en-US" dirty="0" smtClean="0"/>
          </a:p>
          <a:p>
            <a:r>
              <a:rPr lang="en-US" dirty="0" smtClean="0"/>
              <a:t>Ternate</a:t>
            </a:r>
            <a:endParaRPr lang="en-US" dirty="0"/>
          </a:p>
        </p:txBody>
      </p:sp>
      <p:sp>
        <p:nvSpPr>
          <p:cNvPr id="4" name="Footer Placeholder 3"/>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9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769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animBg="1"/>
      <p:bldP spid="20" grpId="0" animBg="1"/>
      <p:bldP spid="26" grpId="0" animBg="1"/>
      <p:bldP spid="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t>SPREAD Settat May 2016</a:t>
            </a:r>
            <a:endParaRPr lang="en-US"/>
          </a:p>
        </p:txBody>
      </p:sp>
      <p:sp>
        <p:nvSpPr>
          <p:cNvPr id="3" name="Slide Number Placeholder 2"/>
          <p:cNvSpPr>
            <a:spLocks noGrp="1"/>
          </p:cNvSpPr>
          <p:nvPr>
            <p:ph type="sldNum" sz="quarter" idx="11"/>
          </p:nvPr>
        </p:nvSpPr>
        <p:spPr/>
        <p:txBody>
          <a:bodyPr/>
          <a:lstStyle/>
          <a:p>
            <a:pPr>
              <a:defRPr/>
            </a:pPr>
            <a:fld id="{B89FE986-D90E-474E-BF4C-8E8FE5DAC88D}" type="slidenum">
              <a:rPr lang="en-US" smtClean="0"/>
              <a:pPr>
                <a:defRPr/>
              </a:pPr>
              <a:t>81</a:t>
            </a:fld>
            <a:endParaRPr lang="en-US" dirty="0"/>
          </a:p>
        </p:txBody>
      </p:sp>
      <p:sp>
        <p:nvSpPr>
          <p:cNvPr id="4" name="Title 4"/>
          <p:cNvSpPr>
            <a:spLocks/>
          </p:cNvSpPr>
          <p:nvPr/>
        </p:nvSpPr>
        <p:spPr bwMode="auto">
          <a:xfrm>
            <a:off x="560388" y="301625"/>
            <a:ext cx="8774112" cy="792163"/>
          </a:xfrm>
          <a:prstGeom prst="rect">
            <a:avLst/>
          </a:prstGeom>
          <a:noFill/>
          <a:ln w="9525">
            <a:noFill/>
            <a:miter lim="800000"/>
            <a:headEnd/>
            <a:tailEnd/>
          </a:ln>
        </p:spPr>
        <p:txBody>
          <a:bodyPr lIns="0" tIns="0" rIns="0" bIns="7200" anchor="b"/>
          <a:lstStyle/>
          <a:p>
            <a:pPr eaLnBrk="0" hangingPunct="0">
              <a:lnSpc>
                <a:spcPct val="95000"/>
              </a:lnSpc>
            </a:pPr>
            <a:endParaRPr lang="en-US" sz="2400" b="1" dirty="0"/>
          </a:p>
        </p:txBody>
      </p:sp>
      <p:sp>
        <p:nvSpPr>
          <p:cNvPr id="5" name="Title 4"/>
          <p:cNvSpPr>
            <a:spLocks/>
          </p:cNvSpPr>
          <p:nvPr/>
        </p:nvSpPr>
        <p:spPr bwMode="auto">
          <a:xfrm>
            <a:off x="558608" y="346217"/>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US" sz="2400" b="1" dirty="0" smtClean="0"/>
              <a:t>More recently….</a:t>
            </a:r>
            <a:endParaRPr lang="en-US" sz="2400" b="1" dirty="0"/>
          </a:p>
        </p:txBody>
      </p:sp>
      <p:pic>
        <p:nvPicPr>
          <p:cNvPr id="167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1032" y="1844824"/>
            <a:ext cx="3859138" cy="25168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492453" y="2348880"/>
            <a:ext cx="2448272" cy="369332"/>
          </a:xfrm>
          <a:prstGeom prst="rect">
            <a:avLst/>
          </a:prstGeom>
          <a:noFill/>
        </p:spPr>
        <p:txBody>
          <a:bodyPr wrap="square" rtlCol="0">
            <a:spAutoFit/>
          </a:bodyPr>
          <a:lstStyle/>
          <a:p>
            <a:r>
              <a:rPr lang="en-US" b="1" dirty="0" err="1" smtClean="0"/>
              <a:t>Luga</a:t>
            </a:r>
            <a:r>
              <a:rPr lang="en-US" b="1" dirty="0" smtClean="0"/>
              <a:t> It January 2016</a:t>
            </a:r>
            <a:endParaRPr lang="en-US" b="1" dirty="0"/>
          </a:p>
        </p:txBody>
      </p:sp>
      <p:pic>
        <p:nvPicPr>
          <p:cNvPr id="1679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169" y="2869502"/>
            <a:ext cx="4454840" cy="2984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946465" y="1340768"/>
            <a:ext cx="2448272" cy="369332"/>
          </a:xfrm>
          <a:prstGeom prst="rect">
            <a:avLst/>
          </a:prstGeom>
          <a:noFill/>
        </p:spPr>
        <p:txBody>
          <a:bodyPr wrap="square" rtlCol="0">
            <a:spAutoFit/>
          </a:bodyPr>
          <a:lstStyle/>
          <a:p>
            <a:r>
              <a:rPr lang="en-US" b="1" dirty="0" err="1" smtClean="0"/>
              <a:t>Kantaan</a:t>
            </a:r>
            <a:r>
              <a:rPr lang="en-US" b="1" dirty="0" smtClean="0"/>
              <a:t> April 2016</a:t>
            </a:r>
            <a:endParaRPr lang="en-US" b="1" dirty="0"/>
          </a:p>
        </p:txBody>
      </p:sp>
    </p:spTree>
    <p:extLst>
      <p:ext uri="{BB962C8B-B14F-4D97-AF65-F5344CB8AC3E}">
        <p14:creationId xmlns:p14="http://schemas.microsoft.com/office/powerpoint/2010/main" val="147763505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4294967295"/>
          </p:nvPr>
        </p:nvSpPr>
        <p:spPr>
          <a:xfrm>
            <a:off x="560388" y="1124743"/>
            <a:ext cx="8785223" cy="5112544"/>
          </a:xfrm>
          <a:prstGeom prst="rect">
            <a:avLst/>
          </a:prstGeom>
        </p:spPr>
        <p:txBody>
          <a:bodyPr/>
          <a:lstStyle/>
          <a:p>
            <a:endParaRPr lang="en-US"/>
          </a:p>
        </p:txBody>
      </p:sp>
      <p:sp>
        <p:nvSpPr>
          <p:cNvPr id="5" name="Title 4"/>
          <p:cNvSpPr>
            <a:spLocks noGrp="1"/>
          </p:cNvSpPr>
          <p:nvPr>
            <p:ph type="title"/>
          </p:nvPr>
        </p:nvSpPr>
        <p:spPr/>
        <p:txBody>
          <a:bodyPr/>
          <a:lstStyle/>
          <a:p>
            <a:r>
              <a:rPr lang="en-US" sz="2000" dirty="0" smtClean="0"/>
              <a:t>…</a:t>
            </a:r>
            <a:r>
              <a:rPr lang="en-US" sz="2000" dirty="0" err="1" smtClean="0"/>
              <a:t>Techport</a:t>
            </a:r>
            <a:r>
              <a:rPr lang="en-US" sz="2000" dirty="0" smtClean="0"/>
              <a:t> study along 2015, after the </a:t>
            </a:r>
            <a:r>
              <a:rPr lang="en-US" sz="2000" dirty="0" err="1" smtClean="0"/>
              <a:t>SRi</a:t>
            </a:r>
            <a:r>
              <a:rPr lang="en-US" sz="2000" dirty="0" smtClean="0"/>
              <a:t> Workshop at </a:t>
            </a:r>
            <a:r>
              <a:rPr lang="en-US" sz="2000" dirty="0" err="1" smtClean="0"/>
              <a:t>Wadi</a:t>
            </a:r>
            <a:r>
              <a:rPr lang="en-US" sz="2000" dirty="0" smtClean="0"/>
              <a:t> shows estimated benefits in the range of 930 </a:t>
            </a:r>
            <a:r>
              <a:rPr lang="en-US" sz="2000" dirty="0" err="1" smtClean="0"/>
              <a:t>kCHF</a:t>
            </a:r>
            <a:r>
              <a:rPr lang="en-US" sz="2000" dirty="0" smtClean="0"/>
              <a:t>/a for the identified focus plants …</a:t>
            </a:r>
            <a:endParaRPr lang="en-US" sz="2000"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12" y="1168152"/>
            <a:ext cx="8389486" cy="5114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Footer Placeholder 9"/>
          <p:cNvSpPr>
            <a:spLocks noGrp="1"/>
          </p:cNvSpPr>
          <p:nvPr>
            <p:ph type="ftr" sz="quarter" idx="4294967295"/>
          </p:nvPr>
        </p:nvSpPr>
        <p:spPr>
          <a:xfrm>
            <a:off x="1892660" y="6417332"/>
            <a:ext cx="3168290" cy="165731"/>
          </a:xfrm>
          <a:prstGeom prst="rect">
            <a:avLst/>
          </a:prstGeom>
        </p:spPr>
        <p:txBody>
          <a:bodyPr/>
          <a:lstStyle/>
          <a:p>
            <a:r>
              <a:rPr lang="en-US" noProof="0" smtClean="0"/>
              <a:t>2016.03   © 2016 CIP</a:t>
            </a:r>
            <a:endParaRPr lang="en-US" noProof="0"/>
          </a:p>
        </p:txBody>
      </p:sp>
      <p:sp>
        <p:nvSpPr>
          <p:cNvPr id="11" name="Slide Number Placeholder 10"/>
          <p:cNvSpPr>
            <a:spLocks noGrp="1"/>
          </p:cNvSpPr>
          <p:nvPr>
            <p:ph type="sldNum" sz="quarter" idx="4294967295"/>
          </p:nvPr>
        </p:nvSpPr>
        <p:spPr>
          <a:xfrm>
            <a:off x="8949444" y="6417463"/>
            <a:ext cx="432048" cy="165600"/>
          </a:xfrm>
          <a:prstGeom prst="rect">
            <a:avLst/>
          </a:prstGeom>
        </p:spPr>
        <p:txBody>
          <a:bodyPr/>
          <a:lstStyle/>
          <a:p>
            <a:fld id="{2485B633-6863-4B84-8019-F125347A66EC}" type="slidenum">
              <a:rPr lang="en-US" noProof="0" smtClean="0"/>
              <a:pPr/>
              <a:t>82</a:t>
            </a:fld>
            <a:endParaRPr lang="en-US" noProof="0"/>
          </a:p>
        </p:txBody>
      </p:sp>
      <p:sp>
        <p:nvSpPr>
          <p:cNvPr id="7" name="Text Box 89"/>
          <p:cNvSpPr txBox="1">
            <a:spLocks noChangeArrowheads="1"/>
          </p:cNvSpPr>
          <p:nvPr/>
        </p:nvSpPr>
        <p:spPr bwMode="auto">
          <a:xfrm>
            <a:off x="4716194" y="1834433"/>
            <a:ext cx="401722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spcAft>
                <a:spcPct val="0"/>
              </a:spcAft>
            </a:pPr>
            <a:r>
              <a:rPr lang="en-US" sz="1400" b="1" dirty="0" smtClean="0">
                <a:latin typeface="+mj-lt"/>
              </a:rPr>
              <a:t>Pilot </a:t>
            </a:r>
            <a:r>
              <a:rPr lang="en-US" sz="1400" b="1" dirty="0" err="1" smtClean="0">
                <a:latin typeface="+mj-lt"/>
              </a:rPr>
              <a:t>SRi</a:t>
            </a:r>
            <a:r>
              <a:rPr lang="en-US" sz="1400" b="1" dirty="0" smtClean="0">
                <a:latin typeface="+mj-lt"/>
              </a:rPr>
              <a:t> Workshop 2015 / 410 </a:t>
            </a:r>
            <a:r>
              <a:rPr lang="en-US" sz="1400" b="1" dirty="0" err="1" smtClean="0">
                <a:latin typeface="+mj-lt"/>
              </a:rPr>
              <a:t>kCHF</a:t>
            </a:r>
            <a:r>
              <a:rPr lang="en-US" sz="1400" b="1" dirty="0" smtClean="0">
                <a:latin typeface="+mj-lt"/>
              </a:rPr>
              <a:t> (+)</a:t>
            </a:r>
            <a:endParaRPr lang="en-US" sz="1400" b="1" dirty="0">
              <a:latin typeface="+mj-lt"/>
            </a:endParaRPr>
          </a:p>
        </p:txBody>
      </p:sp>
      <p:sp>
        <p:nvSpPr>
          <p:cNvPr id="8" name="Text Box 89"/>
          <p:cNvSpPr txBox="1">
            <a:spLocks noChangeArrowheads="1"/>
          </p:cNvSpPr>
          <p:nvPr/>
        </p:nvSpPr>
        <p:spPr bwMode="auto">
          <a:xfrm>
            <a:off x="5436274" y="4108245"/>
            <a:ext cx="25202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spcAft>
                <a:spcPct val="0"/>
              </a:spcAft>
            </a:pPr>
            <a:r>
              <a:rPr lang="en-US" sz="1400" b="1" dirty="0" err="1" smtClean="0">
                <a:latin typeface="+mj-lt"/>
              </a:rPr>
              <a:t>SRi</a:t>
            </a:r>
            <a:r>
              <a:rPr lang="en-US" sz="1400" b="1" dirty="0" smtClean="0">
                <a:latin typeface="+mj-lt"/>
              </a:rPr>
              <a:t> Workshop 2016</a:t>
            </a:r>
            <a:endParaRPr lang="en-US" sz="1400" b="1" dirty="0">
              <a:latin typeface="+mj-lt"/>
            </a:endParaRPr>
          </a:p>
        </p:txBody>
      </p:sp>
      <p:sp>
        <p:nvSpPr>
          <p:cNvPr id="9" name="Text Box 89"/>
          <p:cNvSpPr txBox="1">
            <a:spLocks noChangeArrowheads="1"/>
          </p:cNvSpPr>
          <p:nvPr/>
        </p:nvSpPr>
        <p:spPr bwMode="auto">
          <a:xfrm>
            <a:off x="5313040" y="2956425"/>
            <a:ext cx="25202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spcAft>
                <a:spcPct val="0"/>
              </a:spcAft>
            </a:pPr>
            <a:r>
              <a:rPr lang="en-US" sz="1400" b="1" dirty="0" smtClean="0">
                <a:latin typeface="+mj-lt"/>
              </a:rPr>
              <a:t>2018, new quarry </a:t>
            </a:r>
            <a:endParaRPr lang="en-US" sz="1400" b="1" dirty="0">
              <a:latin typeface="+mj-lt"/>
            </a:endParaRPr>
          </a:p>
        </p:txBody>
      </p:sp>
      <p:sp>
        <p:nvSpPr>
          <p:cNvPr id="12" name="Text Box 89"/>
          <p:cNvSpPr txBox="1">
            <a:spLocks noChangeArrowheads="1"/>
          </p:cNvSpPr>
          <p:nvPr/>
        </p:nvSpPr>
        <p:spPr bwMode="auto">
          <a:xfrm>
            <a:off x="5601072" y="3881830"/>
            <a:ext cx="25202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spcAft>
                <a:spcPct val="0"/>
              </a:spcAft>
            </a:pPr>
            <a:r>
              <a:rPr lang="en-US" sz="1400" b="1" dirty="0" smtClean="0">
                <a:latin typeface="+mj-lt"/>
              </a:rPr>
              <a:t>2017, new fleet</a:t>
            </a:r>
            <a:endParaRPr lang="en-US" sz="1400" b="1" dirty="0">
              <a:latin typeface="+mj-lt"/>
            </a:endParaRPr>
          </a:p>
        </p:txBody>
      </p:sp>
      <p:sp>
        <p:nvSpPr>
          <p:cNvPr id="13" name="Text Box 89"/>
          <p:cNvSpPr txBox="1">
            <a:spLocks noChangeArrowheads="1"/>
          </p:cNvSpPr>
          <p:nvPr/>
        </p:nvSpPr>
        <p:spPr bwMode="auto">
          <a:xfrm>
            <a:off x="7473280" y="4098162"/>
            <a:ext cx="25202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spcAft>
                <a:spcPct val="0"/>
              </a:spcAft>
            </a:pPr>
            <a:r>
              <a:rPr lang="en-US" sz="1400" b="1" dirty="0" smtClean="0">
                <a:latin typeface="+mj-lt"/>
              </a:rPr>
              <a:t>2017</a:t>
            </a:r>
            <a:endParaRPr lang="en-US" sz="1400" b="1" dirty="0">
              <a:latin typeface="+mj-lt"/>
            </a:endParaRPr>
          </a:p>
        </p:txBody>
      </p:sp>
      <p:sp>
        <p:nvSpPr>
          <p:cNvPr id="14" name="Text Box 89"/>
          <p:cNvSpPr txBox="1">
            <a:spLocks noChangeArrowheads="1"/>
          </p:cNvSpPr>
          <p:nvPr/>
        </p:nvSpPr>
        <p:spPr bwMode="auto">
          <a:xfrm>
            <a:off x="2432720" y="3768258"/>
            <a:ext cx="25202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spcAft>
                <a:spcPct val="0"/>
              </a:spcAft>
            </a:pPr>
            <a:r>
              <a:rPr lang="en-US" sz="1400" b="1" dirty="0" smtClean="0">
                <a:latin typeface="+mj-lt"/>
              </a:rPr>
              <a:t>2017, new quarry</a:t>
            </a:r>
            <a:endParaRPr lang="en-US" sz="1400" b="1" dirty="0">
              <a:latin typeface="+mj-lt"/>
            </a:endParaRPr>
          </a:p>
        </p:txBody>
      </p:sp>
      <p:sp>
        <p:nvSpPr>
          <p:cNvPr id="15" name="Content Placeholder 21"/>
          <p:cNvSpPr txBox="1">
            <a:spLocks/>
          </p:cNvSpPr>
          <p:nvPr/>
        </p:nvSpPr>
        <p:spPr>
          <a:xfrm>
            <a:off x="434386" y="6165304"/>
            <a:ext cx="9343149" cy="576064"/>
          </a:xfrm>
          <a:prstGeom prst="rect">
            <a:avLst/>
          </a:prstGeom>
          <a:solidFill>
            <a:schemeClr val="bg1"/>
          </a:solidFill>
          <a:ln w="57150">
            <a:solidFill>
              <a:srgbClr val="FF0000"/>
            </a:solidFill>
          </a:ln>
        </p:spPr>
        <p:txBody>
          <a:bodyPr/>
          <a:lstStyle>
            <a:lvl1pPr marL="270000" indent="-270000" algn="l" defTabSz="914400" rtl="0" eaLnBrk="1" latinLnBrk="0" hangingPunct="1">
              <a:spcBef>
                <a:spcPts val="576"/>
              </a:spcBef>
              <a:buClr>
                <a:srgbClr val="FF1100"/>
              </a:buClr>
              <a:buFont typeface="Arial" pitchFamily="34" charset="0"/>
              <a:buChar char="•"/>
              <a:defRPr sz="2400" kern="1200">
                <a:solidFill>
                  <a:schemeClr val="tx1"/>
                </a:solidFill>
                <a:latin typeface="Arial" pitchFamily="34" charset="0"/>
                <a:ea typeface="+mn-ea"/>
                <a:cs typeface="Arial" pitchFamily="34" charset="0"/>
              </a:defRPr>
            </a:lvl1pPr>
            <a:lvl2pPr marL="536400" indent="-266400" algn="l" defTabSz="914400" rtl="0" eaLnBrk="1" latinLnBrk="0" hangingPunct="1">
              <a:spcBef>
                <a:spcPts val="24"/>
              </a:spcBef>
              <a:buClr>
                <a:srgbClr val="FF1100"/>
              </a:buClr>
              <a:buSzPct val="60000"/>
              <a:buFont typeface="Wingdings 3" pitchFamily="18" charset="2"/>
              <a:buChar char=""/>
              <a:defRPr sz="2200" b="0" kern="1200">
                <a:solidFill>
                  <a:schemeClr val="tx1"/>
                </a:solidFill>
                <a:latin typeface="Arial" pitchFamily="34" charset="0"/>
                <a:ea typeface="+mn-ea"/>
                <a:cs typeface="Arial" pitchFamily="34" charset="0"/>
              </a:defRPr>
            </a:lvl2pPr>
            <a:lvl3pPr marL="820800" indent="-284400" algn="l" defTabSz="914400" rtl="0" eaLnBrk="1" latinLnBrk="0" hangingPunct="1">
              <a:spcBef>
                <a:spcPts val="480"/>
              </a:spcBef>
              <a:buClr>
                <a:srgbClr val="FF1100"/>
              </a:buClr>
              <a:buSzPct val="60000"/>
              <a:buFont typeface="Symbol" pitchFamily="18" charset="2"/>
              <a:buChar char="-"/>
              <a:defRPr lang="de-CH" sz="2000" kern="1200" dirty="0">
                <a:solidFill>
                  <a:schemeClr val="tx1"/>
                </a:solidFill>
                <a:latin typeface="Arial" pitchFamily="34" charset="0"/>
                <a:ea typeface="+mn-ea"/>
                <a:cs typeface="Arial" pitchFamily="34" charset="0"/>
              </a:defRPr>
            </a:lvl3pPr>
            <a:lvl4pPr marL="11124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4pPr>
            <a:lvl5pPr marL="1396800" indent="-284400" algn="l" defTabSz="914400" rtl="0" eaLnBrk="1" latinLnBrk="0" hangingPunct="1">
              <a:spcBef>
                <a:spcPts val="480"/>
              </a:spcBef>
              <a:buClr>
                <a:srgbClr val="FF1100"/>
              </a:buClr>
              <a:buSzPct val="60000"/>
              <a:buFont typeface="Symbol" pitchFamily="18" charset="2"/>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smtClean="0"/>
              <a:t>…for the 1</a:t>
            </a:r>
            <a:r>
              <a:rPr lang="en-US" baseline="30000" dirty="0" smtClean="0"/>
              <a:t>st</a:t>
            </a:r>
            <a:r>
              <a:rPr lang="en-US" dirty="0" smtClean="0"/>
              <a:t> large scale project for the </a:t>
            </a:r>
            <a:r>
              <a:rPr lang="en-US" dirty="0" err="1" smtClean="0"/>
              <a:t>SRi</a:t>
            </a:r>
            <a:r>
              <a:rPr lang="en-US" dirty="0" smtClean="0"/>
              <a:t>…</a:t>
            </a:r>
            <a:endParaRPr lang="en-US" dirty="0"/>
          </a:p>
        </p:txBody>
      </p:sp>
    </p:spTree>
    <p:extLst>
      <p:ext uri="{BB962C8B-B14F-4D97-AF65-F5344CB8AC3E}">
        <p14:creationId xmlns:p14="http://schemas.microsoft.com/office/powerpoint/2010/main" val="421661894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5097016" y="1340792"/>
            <a:ext cx="4248595" cy="5112544"/>
          </a:xfrm>
        </p:spPr>
        <p:txBody>
          <a:bodyPr/>
          <a:lstStyle/>
          <a:p>
            <a:r>
              <a:rPr lang="en-US" sz="2000" dirty="0" smtClean="0"/>
              <a:t>Foster own plant initiatives as OZ, MG, CG, HR</a:t>
            </a:r>
          </a:p>
          <a:p>
            <a:r>
              <a:rPr lang="en-US" sz="2000" dirty="0" smtClean="0"/>
              <a:t>Link also cement mills (GU, NO): e.g. N1&amp;2 + 21% production rate as per LST feed size optimization</a:t>
            </a:r>
          </a:p>
          <a:p>
            <a:endParaRPr lang="en-US" sz="2000" dirty="0" smtClean="0"/>
          </a:p>
          <a:p>
            <a:r>
              <a:rPr lang="en-US" sz="2000" dirty="0" smtClean="0"/>
              <a:t>Foster utilization of alternative suppliers (e.g. Vega) to </a:t>
            </a:r>
            <a:r>
              <a:rPr lang="en-US" sz="2000" dirty="0" smtClean="0"/>
              <a:t>CIP </a:t>
            </a:r>
            <a:r>
              <a:rPr lang="en-US" sz="2000" dirty="0" smtClean="0"/>
              <a:t>and higher technology wear parts (e.g. Martensitic steels, ceramic inserts)</a:t>
            </a:r>
          </a:p>
          <a:p>
            <a:endParaRPr lang="en-US" sz="2000" dirty="0" smtClean="0"/>
          </a:p>
          <a:p>
            <a:r>
              <a:rPr lang="en-US" sz="2000" dirty="0" smtClean="0"/>
              <a:t>DMI WS at </a:t>
            </a:r>
            <a:r>
              <a:rPr lang="en-US" sz="2000" dirty="0" err="1" smtClean="0"/>
              <a:t>Wadi</a:t>
            </a:r>
            <a:r>
              <a:rPr lang="en-US" sz="2000" dirty="0" smtClean="0"/>
              <a:t> done for spreading the initiative to India</a:t>
            </a:r>
          </a:p>
          <a:p>
            <a:endParaRPr lang="en-US" sz="2000" dirty="0" smtClean="0">
              <a:solidFill>
                <a:srgbClr val="FF0000"/>
              </a:solidFill>
            </a:endParaRPr>
          </a:p>
        </p:txBody>
      </p:sp>
      <p:sp>
        <p:nvSpPr>
          <p:cNvPr id="5" name="Title 4"/>
          <p:cNvSpPr>
            <a:spLocks noGrp="1"/>
          </p:cNvSpPr>
          <p:nvPr>
            <p:ph type="title"/>
          </p:nvPr>
        </p:nvSpPr>
        <p:spPr/>
        <p:txBody>
          <a:bodyPr/>
          <a:lstStyle/>
          <a:p>
            <a:r>
              <a:rPr lang="en-US" sz="2000" dirty="0" smtClean="0"/>
              <a:t>The developed simulator allows better definition of the business cases with the aim to foster the feed size optimization to the raw mills</a:t>
            </a:r>
            <a:endParaRPr lang="en-US" sz="2000"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64" y="1320873"/>
            <a:ext cx="4876429" cy="3116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Footer Placeholder 9"/>
          <p:cNvSpPr>
            <a:spLocks noGrp="1"/>
          </p:cNvSpPr>
          <p:nvPr>
            <p:ph type="ftr" sz="quarter" idx="13"/>
          </p:nvPr>
        </p:nvSpPr>
        <p:spPr/>
        <p:txBody>
          <a:bodyPr/>
          <a:lstStyle/>
          <a:p>
            <a:r>
              <a:rPr lang="en-US" noProof="0" smtClean="0"/>
              <a:t>2016.03   © 2016 CIP</a:t>
            </a:r>
            <a:endParaRPr lang="en-US" noProof="0"/>
          </a:p>
        </p:txBody>
      </p:sp>
      <p:sp>
        <p:nvSpPr>
          <p:cNvPr id="11" name="Slide Number Placeholder 10"/>
          <p:cNvSpPr>
            <a:spLocks noGrp="1"/>
          </p:cNvSpPr>
          <p:nvPr>
            <p:ph type="sldNum" sz="quarter" idx="12"/>
          </p:nvPr>
        </p:nvSpPr>
        <p:spPr/>
        <p:txBody>
          <a:bodyPr/>
          <a:lstStyle/>
          <a:p>
            <a:fld id="{2485B633-6863-4B84-8019-F125347A66EC}" type="slidenum">
              <a:rPr lang="en-US" noProof="0" smtClean="0"/>
              <a:pPr/>
              <a:t>83</a:t>
            </a:fld>
            <a:endParaRPr lang="en-US" noProof="0"/>
          </a:p>
        </p:txBody>
      </p:sp>
    </p:spTree>
    <p:extLst>
      <p:ext uri="{BB962C8B-B14F-4D97-AF65-F5344CB8AC3E}">
        <p14:creationId xmlns:p14="http://schemas.microsoft.com/office/powerpoint/2010/main" val="1163506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that we did the crusher assessment we can estimate impact of change of feed size in the raw mill…</a:t>
            </a:r>
            <a:endParaRPr lang="en-US" dirty="0"/>
          </a:p>
        </p:txBody>
      </p:sp>
      <p:sp>
        <p:nvSpPr>
          <p:cNvPr id="4" name="Footer Placeholder 3"/>
          <p:cNvSpPr>
            <a:spLocks noGrp="1"/>
          </p:cNvSpPr>
          <p:nvPr>
            <p:ph type="ftr" sz="quarter" idx="10"/>
          </p:nvPr>
        </p:nvSpPr>
        <p:spPr/>
        <p:txBody>
          <a:bodyPr/>
          <a:lstStyle/>
          <a:p>
            <a:r>
              <a:rPr lang="en-US" smtClean="0"/>
              <a:t>SPREAD Settat May 2016</a:t>
            </a:r>
            <a:endParaRPr lang="en-US"/>
          </a:p>
        </p:txBody>
      </p:sp>
      <p:sp>
        <p:nvSpPr>
          <p:cNvPr id="5" name="Slide Number Placeholder 4"/>
          <p:cNvSpPr>
            <a:spLocks noGrp="1"/>
          </p:cNvSpPr>
          <p:nvPr>
            <p:ph type="sldNum" sz="quarter" idx="11"/>
          </p:nvPr>
        </p:nvSpPr>
        <p:spPr/>
        <p:txBody>
          <a:bodyPr/>
          <a:lstStyle/>
          <a:p>
            <a:pPr>
              <a:defRPr/>
            </a:pPr>
            <a:fld id="{BC7B5D60-9B77-431A-9EF5-4B5D07552153}" type="slidenum">
              <a:rPr lang="en-US" smtClean="0"/>
              <a:pPr>
                <a:defRPr/>
              </a:pPr>
              <a:t>84</a:t>
            </a:fld>
            <a:endParaRPr lang="en-US" dirty="0"/>
          </a:p>
        </p:txBody>
      </p:sp>
      <p:pic>
        <p:nvPicPr>
          <p:cNvPr id="159746" name="Picture 2"/>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488504" y="1340768"/>
            <a:ext cx="3107524" cy="473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4016896" y="1412776"/>
            <a:ext cx="4953000" cy="3754874"/>
          </a:xfrm>
          <a:prstGeom prst="rect">
            <a:avLst/>
          </a:prstGeom>
        </p:spPr>
        <p:txBody>
          <a:bodyPr>
            <a:spAutoFit/>
          </a:bodyPr>
          <a:lstStyle/>
          <a:p>
            <a:r>
              <a:rPr lang="en-US" sz="1400" dirty="0"/>
              <a:t>The model is based on a simple and demonstrated fact “The decrease of specific energy consumption in the mill motor is linked to the increase of specific energy consumption in the crusher upstream”. </a:t>
            </a:r>
          </a:p>
          <a:p>
            <a:endParaRPr lang="en-US" sz="1400" dirty="0" smtClean="0"/>
          </a:p>
          <a:p>
            <a:r>
              <a:rPr lang="en-US" sz="1400" dirty="0" smtClean="0"/>
              <a:t>Exactly </a:t>
            </a:r>
            <a:r>
              <a:rPr lang="en-US" sz="1400" dirty="0"/>
              <a:t>the new Mill SEEC will be the Existing minus the increase of Crushing specific energy consumption </a:t>
            </a:r>
            <a:r>
              <a:rPr lang="en-US" sz="1400" dirty="0" smtClean="0"/>
              <a:t>times </a:t>
            </a:r>
            <a:r>
              <a:rPr lang="en-US" sz="1400" dirty="0"/>
              <a:t>a Bonus </a:t>
            </a:r>
            <a:r>
              <a:rPr lang="en-US" sz="1400" dirty="0" smtClean="0"/>
              <a:t>Factor</a:t>
            </a:r>
            <a:endParaRPr lang="en-US" sz="1400" dirty="0"/>
          </a:p>
          <a:p>
            <a:endParaRPr lang="en-US" sz="1400" dirty="0"/>
          </a:p>
          <a:p>
            <a:r>
              <a:rPr lang="en-US" sz="1400" dirty="0"/>
              <a:t>The bonus factor calculation is based in demonstrated cases.</a:t>
            </a:r>
          </a:p>
          <a:p>
            <a:endParaRPr lang="en-US" sz="1400" dirty="0"/>
          </a:p>
          <a:p>
            <a:r>
              <a:rPr lang="en-US" sz="1400" dirty="0" smtClean="0"/>
              <a:t>So… </a:t>
            </a:r>
            <a:r>
              <a:rPr lang="en-US" sz="1400" dirty="0"/>
              <a:t>by estimating the new crushing energy consumption  when reducing the product size we will be able to </a:t>
            </a:r>
            <a:r>
              <a:rPr lang="en-US" sz="1400" dirty="0" smtClean="0"/>
              <a:t>estimate </a:t>
            </a:r>
            <a:r>
              <a:rPr lang="en-US" sz="1400" dirty="0"/>
              <a:t>mill motor and system new energy consumptions and also crusher system energy consumption.</a:t>
            </a:r>
          </a:p>
          <a:p>
            <a:endParaRPr lang="en-US" sz="1400" dirty="0"/>
          </a:p>
        </p:txBody>
      </p:sp>
      <mc:AlternateContent xmlns:mc="http://schemas.openxmlformats.org/markup-compatibility/2006" xmlns:a14="http://schemas.microsoft.com/office/drawing/2010/main">
        <mc:Choice Requires="a14">
          <p:sp>
            <p:nvSpPr>
              <p:cNvPr id="7" name="TextBox 6"/>
              <p:cNvSpPr txBox="1"/>
              <p:nvPr/>
            </p:nvSpPr>
            <p:spPr>
              <a:xfrm>
                <a:off x="3658132" y="5198149"/>
                <a:ext cx="56705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CH" b="0" i="1" smtClean="0">
                          <a:latin typeface="Cambria Math"/>
                        </a:rPr>
                        <m:t>𝑀𝑖𝑙𝑙</m:t>
                      </m:r>
                      <m:r>
                        <a:rPr lang="de-CH" b="0" i="1" smtClean="0">
                          <a:latin typeface="Cambria Math"/>
                        </a:rPr>
                        <m:t> </m:t>
                      </m:r>
                      <m:r>
                        <a:rPr lang="de-CH" b="0" i="1" smtClean="0">
                          <a:latin typeface="Cambria Math"/>
                        </a:rPr>
                        <m:t>𝑆𝐸𝐸𝐶</m:t>
                      </m:r>
                      <m:r>
                        <a:rPr lang="de-CH" b="0" i="1" smtClean="0">
                          <a:latin typeface="Cambria Math"/>
                        </a:rPr>
                        <m:t> 2=</m:t>
                      </m:r>
                      <m:r>
                        <a:rPr lang="de-CH" b="0" i="1" smtClean="0">
                          <a:latin typeface="Cambria Math"/>
                        </a:rPr>
                        <m:t>𝑀𝑖𝑙𝑙</m:t>
                      </m:r>
                      <m:r>
                        <a:rPr lang="de-CH" b="0" i="1" smtClean="0">
                          <a:latin typeface="Cambria Math"/>
                        </a:rPr>
                        <m:t> </m:t>
                      </m:r>
                      <m:r>
                        <a:rPr lang="de-CH" b="0" i="1" smtClean="0">
                          <a:latin typeface="Cambria Math"/>
                        </a:rPr>
                        <m:t>𝑆𝐸𝐸𝐶</m:t>
                      </m:r>
                      <m:r>
                        <a:rPr lang="de-CH" b="0" i="1" smtClean="0">
                          <a:latin typeface="Cambria Math"/>
                        </a:rPr>
                        <m:t> 1 −</m:t>
                      </m:r>
                      <m:r>
                        <a:rPr lang="de-CH" b="0" i="1" smtClean="0">
                          <a:latin typeface="Cambria Math"/>
                        </a:rPr>
                        <m:t>𝐵𝐹</m:t>
                      </m:r>
                      <m:r>
                        <a:rPr lang="de-CH" b="0" i="1" smtClean="0">
                          <a:latin typeface="Cambria Math"/>
                        </a:rPr>
                        <m:t> </m:t>
                      </m:r>
                      <m:r>
                        <a:rPr lang="de-CH" b="0" i="1" smtClean="0">
                          <a:latin typeface="Cambria Math"/>
                        </a:rPr>
                        <m:t>𝑥</m:t>
                      </m:r>
                      <m:r>
                        <a:rPr lang="de-CH" b="0" i="1" smtClean="0">
                          <a:latin typeface="Cambria Math"/>
                        </a:rPr>
                        <m:t> (</m:t>
                      </m:r>
                      <m:r>
                        <m:rPr>
                          <m:sty m:val="p"/>
                        </m:rPr>
                        <a:rPr lang="el-GR" b="0" i="1" smtClean="0">
                          <a:latin typeface="Cambria Math"/>
                        </a:rPr>
                        <m:t>Δ</m:t>
                      </m:r>
                      <m:r>
                        <a:rPr lang="de-CH" b="0" i="1" smtClean="0">
                          <a:latin typeface="Cambria Math"/>
                        </a:rPr>
                        <m:t> </m:t>
                      </m:r>
                      <m:r>
                        <a:rPr lang="de-CH" b="0" i="1" smtClean="0">
                          <a:latin typeface="Cambria Math"/>
                        </a:rPr>
                        <m:t>𝐶𝑟𝑢𝑠h𝑒𝑟</m:t>
                      </m:r>
                      <m:r>
                        <a:rPr lang="de-CH" b="0" i="1" smtClean="0">
                          <a:latin typeface="Cambria Math"/>
                        </a:rPr>
                        <m:t> </m:t>
                      </m:r>
                      <m:r>
                        <a:rPr lang="de-CH" b="0" i="1" smtClean="0">
                          <a:latin typeface="Cambria Math"/>
                        </a:rPr>
                        <m:t>𝑆𝐸𝐸𝐶</m:t>
                      </m:r>
                      <m:r>
                        <a:rPr lang="de-CH" b="0" i="1" smtClean="0">
                          <a:latin typeface="Cambria Math"/>
                        </a:rPr>
                        <m:t>)</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658132" y="5198149"/>
                <a:ext cx="5670527" cy="369332"/>
              </a:xfrm>
              <a:prstGeom prst="rect">
                <a:avLst/>
              </a:prstGeom>
              <a:blipFill rotWithShape="1">
                <a:blip r:embed="rId3"/>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212395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1"/>
          </p:nvPr>
        </p:nvSpPr>
        <p:spPr/>
        <p:txBody>
          <a:bodyPr/>
          <a:lstStyle/>
          <a:p>
            <a:pPr>
              <a:defRPr/>
            </a:pPr>
            <a:fld id="{08F69C2F-FD40-49B1-B612-06E4E1B51918}" type="slidenum">
              <a:rPr lang="en-US"/>
              <a:pPr>
                <a:defRPr/>
              </a:pPr>
              <a:t>85</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2CE52A43-41A4-40C2-B42D-B65C25A48AAB}" type="slidenum">
              <a:rPr lang="en-US" sz="800">
                <a:latin typeface="+mn-lt"/>
              </a:rPr>
              <a:pPr algn="r">
                <a:defRPr/>
              </a:pPr>
              <a:t>85</a:t>
            </a:fld>
            <a:endParaRPr lang="en-US" sz="800">
              <a:latin typeface="+mn-lt"/>
            </a:endParaRPr>
          </a:p>
        </p:txBody>
      </p:sp>
      <p:sp>
        <p:nvSpPr>
          <p:cNvPr id="131074" name="Title 4"/>
          <p:cNvSpPr>
            <a:spLocks/>
          </p:cNvSpPr>
          <p:nvPr/>
        </p:nvSpPr>
        <p:spPr bwMode="auto">
          <a:xfrm>
            <a:off x="560388" y="287338"/>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US" sz="2000" b="1" dirty="0" smtClean="0"/>
              <a:t>…… let’s do an example with an impact crusher</a:t>
            </a:r>
            <a:endParaRPr lang="en-US" sz="2000" b="1" dirty="0"/>
          </a:p>
        </p:txBody>
      </p:sp>
      <p:pic>
        <p:nvPicPr>
          <p:cNvPr id="157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8" y="1772816"/>
            <a:ext cx="6039381"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843540" y="2592196"/>
            <a:ext cx="2340223" cy="1169551"/>
          </a:xfrm>
          <a:prstGeom prst="rect">
            <a:avLst/>
          </a:prstGeom>
          <a:noFill/>
        </p:spPr>
        <p:txBody>
          <a:bodyPr wrap="square" rtlCol="0">
            <a:spAutoFit/>
          </a:bodyPr>
          <a:lstStyle/>
          <a:p>
            <a:r>
              <a:rPr lang="en-US" sz="1400" dirty="0" smtClean="0"/>
              <a:t>Current Crusher Settings: </a:t>
            </a:r>
          </a:p>
          <a:p>
            <a:r>
              <a:rPr lang="en-US" sz="1400" dirty="0" smtClean="0"/>
              <a:t>P90% =  80 mm</a:t>
            </a:r>
          </a:p>
          <a:p>
            <a:r>
              <a:rPr lang="en-US" sz="1400" dirty="0" smtClean="0"/>
              <a:t>Target Crusher Settings</a:t>
            </a:r>
          </a:p>
          <a:p>
            <a:r>
              <a:rPr lang="en-US" sz="1400" dirty="0" smtClean="0"/>
              <a:t>P90% = 50 mm</a:t>
            </a:r>
          </a:p>
          <a:p>
            <a:endParaRPr lang="en-US" sz="1400" dirty="0"/>
          </a:p>
        </p:txBody>
      </p:sp>
      <mc:AlternateContent xmlns:mc="http://schemas.openxmlformats.org/markup-compatibility/2006" xmlns:a14="http://schemas.microsoft.com/office/drawing/2010/main">
        <mc:Choice Requires="a14">
          <p:sp>
            <p:nvSpPr>
              <p:cNvPr id="3" name="TextBox 2"/>
              <p:cNvSpPr txBox="1"/>
              <p:nvPr/>
            </p:nvSpPr>
            <p:spPr>
              <a:xfrm>
                <a:off x="1496616" y="5157192"/>
                <a:ext cx="56705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CH" b="0" i="1" smtClean="0">
                          <a:latin typeface="Cambria Math"/>
                        </a:rPr>
                        <m:t>𝑀𝑖𝑙𝑙</m:t>
                      </m:r>
                      <m:r>
                        <a:rPr lang="de-CH" b="0" i="1" smtClean="0">
                          <a:latin typeface="Cambria Math"/>
                        </a:rPr>
                        <m:t> </m:t>
                      </m:r>
                      <m:r>
                        <a:rPr lang="de-CH" b="0" i="1" smtClean="0">
                          <a:latin typeface="Cambria Math"/>
                        </a:rPr>
                        <m:t>𝑆𝐸𝐸𝐶</m:t>
                      </m:r>
                      <m:r>
                        <a:rPr lang="de-CH" b="0" i="1" smtClean="0">
                          <a:latin typeface="Cambria Math"/>
                        </a:rPr>
                        <m:t> 2=</m:t>
                      </m:r>
                      <m:r>
                        <a:rPr lang="de-CH" b="0" i="1" smtClean="0">
                          <a:latin typeface="Cambria Math"/>
                        </a:rPr>
                        <m:t>𝑀𝑖𝑙𝑙</m:t>
                      </m:r>
                      <m:r>
                        <a:rPr lang="de-CH" b="0" i="1" smtClean="0">
                          <a:latin typeface="Cambria Math"/>
                        </a:rPr>
                        <m:t> </m:t>
                      </m:r>
                      <m:r>
                        <a:rPr lang="de-CH" b="0" i="1" smtClean="0">
                          <a:latin typeface="Cambria Math"/>
                        </a:rPr>
                        <m:t>𝑆𝐸𝐸𝐶</m:t>
                      </m:r>
                      <m:r>
                        <a:rPr lang="de-CH" b="0" i="1" smtClean="0">
                          <a:latin typeface="Cambria Math"/>
                        </a:rPr>
                        <m:t> 1 −</m:t>
                      </m:r>
                      <m:r>
                        <a:rPr lang="de-CH" b="0" i="1" smtClean="0">
                          <a:latin typeface="Cambria Math"/>
                        </a:rPr>
                        <m:t>𝐵𝐹</m:t>
                      </m:r>
                      <m:r>
                        <a:rPr lang="de-CH" b="0" i="1" smtClean="0">
                          <a:latin typeface="Cambria Math"/>
                        </a:rPr>
                        <m:t> </m:t>
                      </m:r>
                      <m:r>
                        <a:rPr lang="de-CH" b="0" i="1" smtClean="0">
                          <a:latin typeface="Cambria Math"/>
                        </a:rPr>
                        <m:t>𝑥</m:t>
                      </m:r>
                      <m:r>
                        <a:rPr lang="de-CH" b="0" i="1" smtClean="0">
                          <a:latin typeface="Cambria Math"/>
                        </a:rPr>
                        <m:t> (</m:t>
                      </m:r>
                      <m:r>
                        <m:rPr>
                          <m:sty m:val="p"/>
                        </m:rPr>
                        <a:rPr lang="el-GR" b="0" i="1" smtClean="0">
                          <a:latin typeface="Cambria Math"/>
                        </a:rPr>
                        <m:t>Δ</m:t>
                      </m:r>
                      <m:r>
                        <a:rPr lang="de-CH" b="0" i="1" smtClean="0">
                          <a:latin typeface="Cambria Math"/>
                        </a:rPr>
                        <m:t> </m:t>
                      </m:r>
                      <m:r>
                        <a:rPr lang="de-CH" b="0" i="1" smtClean="0">
                          <a:latin typeface="Cambria Math"/>
                        </a:rPr>
                        <m:t>𝐶𝑟𝑢𝑠h𝑒𝑟</m:t>
                      </m:r>
                      <m:r>
                        <a:rPr lang="de-CH" b="0" i="1" smtClean="0">
                          <a:latin typeface="Cambria Math"/>
                        </a:rPr>
                        <m:t> </m:t>
                      </m:r>
                      <m:r>
                        <a:rPr lang="de-CH" b="0" i="1" smtClean="0">
                          <a:latin typeface="Cambria Math"/>
                        </a:rPr>
                        <m:t>𝑆𝐸𝐸𝐶</m:t>
                      </m:r>
                      <m:r>
                        <a:rPr lang="de-CH" b="0" i="1" smtClean="0">
                          <a:latin typeface="Cambria Math"/>
                        </a:rPr>
                        <m:t>)</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1496616" y="5157192"/>
                <a:ext cx="5670527" cy="369332"/>
              </a:xfrm>
              <a:prstGeom prst="rect">
                <a:avLst/>
              </a:prstGeom>
              <a:blipFill rotWithShape="1">
                <a:blip r:embed="rId3"/>
                <a:stretch>
                  <a:fillRect b="-13115"/>
                </a:stretch>
              </a:blipFill>
            </p:spPr>
            <p:txBody>
              <a:bodyPr/>
              <a:lstStyle/>
              <a:p>
                <a:r>
                  <a:rPr lang="en-US">
                    <a:noFill/>
                  </a:rPr>
                  <a:t> </a:t>
                </a:r>
              </a:p>
            </p:txBody>
          </p:sp>
        </mc:Fallback>
      </mc:AlternateContent>
      <p:sp>
        <p:nvSpPr>
          <p:cNvPr id="4" name="Rectangle 3"/>
          <p:cNvSpPr/>
          <p:nvPr/>
        </p:nvSpPr>
        <p:spPr>
          <a:xfrm>
            <a:off x="1784648" y="3645025"/>
            <a:ext cx="936104" cy="93610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975" indent="-180975" algn="ctr">
              <a:buClr>
                <a:schemeClr val="accent1"/>
              </a:buClr>
              <a:buFont typeface="Arial" panose="020B0604020202020204" pitchFamily="34" charset="0"/>
              <a:buChar char="•"/>
            </a:pPr>
            <a:endParaRPr lang="en-US" dirty="0" smtClean="0">
              <a:solidFill>
                <a:schemeClr val="tx1"/>
              </a:solidFill>
            </a:endParaRPr>
          </a:p>
        </p:txBody>
      </p:sp>
      <p:sp>
        <p:nvSpPr>
          <p:cNvPr id="13" name="Rectangle 12"/>
          <p:cNvSpPr/>
          <p:nvPr/>
        </p:nvSpPr>
        <p:spPr>
          <a:xfrm>
            <a:off x="3656856" y="3645025"/>
            <a:ext cx="1008112" cy="93610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975" indent="-180975" algn="ctr">
              <a:buClr>
                <a:schemeClr val="accent1"/>
              </a:buClr>
              <a:buFont typeface="Arial" panose="020B0604020202020204" pitchFamily="34" charset="0"/>
              <a:buChar char="•"/>
            </a:pPr>
            <a:endParaRPr lang="en-US" dirty="0" smtClean="0">
              <a:solidFill>
                <a:schemeClr val="tx1"/>
              </a:solidFill>
            </a:endParaRPr>
          </a:p>
        </p:txBody>
      </p:sp>
      <p:sp>
        <p:nvSpPr>
          <p:cNvPr id="14" name="Rectangle 13"/>
          <p:cNvSpPr/>
          <p:nvPr/>
        </p:nvSpPr>
        <p:spPr>
          <a:xfrm>
            <a:off x="5597721" y="4221087"/>
            <a:ext cx="1008112" cy="360041"/>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0975" indent="-180975" algn="ctr">
              <a:buClr>
                <a:schemeClr val="accent1"/>
              </a:buClr>
              <a:buFont typeface="Arial" panose="020B0604020202020204" pitchFamily="34" charset="0"/>
              <a:buChar char="•"/>
            </a:pPr>
            <a:endParaRPr lang="en-US" dirty="0" smtClean="0">
              <a:solidFill>
                <a:schemeClr val="tx1"/>
              </a:solidFill>
            </a:endParaRPr>
          </a:p>
        </p:txBody>
      </p:sp>
      <p:sp>
        <p:nvSpPr>
          <p:cNvPr id="5" name="Footer Placeholder 4"/>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3" grpId="0" animBg="1"/>
      <p:bldP spid="1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9052" y="1320919"/>
            <a:ext cx="7056784" cy="5095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ooter Placeholder 4"/>
          <p:cNvSpPr>
            <a:spLocks noGrp="1"/>
          </p:cNvSpPr>
          <p:nvPr>
            <p:ph type="ftr" sz="quarter" idx="10"/>
          </p:nvPr>
        </p:nvSpPr>
        <p:spPr/>
        <p:txBody>
          <a:bodyPr/>
          <a:lstStyle/>
          <a:p>
            <a:r>
              <a:rPr lang="en-US" smtClean="0"/>
              <a:t>SPREAD Settat May 2016</a:t>
            </a:r>
            <a:endParaRPr lang="en-US"/>
          </a:p>
        </p:txBody>
      </p:sp>
      <p:sp>
        <p:nvSpPr>
          <p:cNvPr id="7" name="Slide Number Placeholder 5"/>
          <p:cNvSpPr>
            <a:spLocks noGrp="1"/>
          </p:cNvSpPr>
          <p:nvPr>
            <p:ph type="sldNum" sz="quarter" idx="11"/>
          </p:nvPr>
        </p:nvSpPr>
        <p:spPr/>
        <p:txBody>
          <a:bodyPr/>
          <a:lstStyle/>
          <a:p>
            <a:pPr>
              <a:defRPr/>
            </a:pPr>
            <a:fld id="{4E1772BC-8748-4AD8-B4EE-C0EA75A1ED6E}" type="slidenum">
              <a:rPr lang="en-US"/>
              <a:pPr>
                <a:defRPr/>
              </a:pPr>
              <a:t>86</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852BBA46-1303-47D6-86C7-AD6B76643249}" type="slidenum">
              <a:rPr lang="en-US" sz="800">
                <a:latin typeface="+mn-lt"/>
              </a:rPr>
              <a:pPr algn="r">
                <a:defRPr/>
              </a:pPr>
              <a:t>86</a:t>
            </a:fld>
            <a:endParaRPr lang="en-US" sz="800">
              <a:latin typeface="+mn-lt"/>
            </a:endParaRPr>
          </a:p>
        </p:txBody>
      </p:sp>
      <p:sp>
        <p:nvSpPr>
          <p:cNvPr id="129026" name="Title 4"/>
          <p:cNvSpPr>
            <a:spLocks/>
          </p:cNvSpPr>
          <p:nvPr/>
        </p:nvSpPr>
        <p:spPr bwMode="auto">
          <a:xfrm>
            <a:off x="560388" y="287338"/>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US" sz="2400" b="1" dirty="0"/>
              <a:t>Impact of feed size on raw mill </a:t>
            </a:r>
            <a:r>
              <a:rPr lang="en-US" sz="2400" b="1" dirty="0" smtClean="0"/>
              <a:t>performance</a:t>
            </a:r>
            <a:endParaRPr lang="en-US" sz="2400" b="1"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p:cNvSpPr>
            <a:spLocks noGrp="1"/>
          </p:cNvSpPr>
          <p:nvPr>
            <p:ph type="ftr" sz="quarter" idx="10"/>
          </p:nvPr>
        </p:nvSpPr>
        <p:spPr/>
        <p:txBody>
          <a:bodyPr/>
          <a:lstStyle/>
          <a:p>
            <a:r>
              <a:rPr lang="en-US" smtClean="0"/>
              <a:t>SPREAD Settat May 2016</a:t>
            </a:r>
            <a:endParaRPr lang="en-US"/>
          </a:p>
        </p:txBody>
      </p:sp>
      <p:sp>
        <p:nvSpPr>
          <p:cNvPr id="7" name="Slide Number Placeholder 5"/>
          <p:cNvSpPr>
            <a:spLocks noGrp="1"/>
          </p:cNvSpPr>
          <p:nvPr>
            <p:ph type="sldNum" sz="quarter" idx="11"/>
          </p:nvPr>
        </p:nvSpPr>
        <p:spPr/>
        <p:txBody>
          <a:bodyPr/>
          <a:lstStyle/>
          <a:p>
            <a:pPr>
              <a:defRPr/>
            </a:pPr>
            <a:fld id="{959B641C-7635-40C8-9488-FCF85512E296}" type="slidenum">
              <a:rPr lang="en-US"/>
              <a:pPr>
                <a:defRPr/>
              </a:pPr>
              <a:t>87</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B2D7478F-A9CC-46C3-8B0F-C3F283A804A0}" type="slidenum">
              <a:rPr lang="en-US" sz="800">
                <a:latin typeface="+mn-lt"/>
              </a:rPr>
              <a:pPr algn="r">
                <a:defRPr/>
              </a:pPr>
              <a:t>87</a:t>
            </a:fld>
            <a:endParaRPr lang="en-US" sz="800">
              <a:latin typeface="+mn-lt"/>
            </a:endParaRPr>
          </a:p>
        </p:txBody>
      </p:sp>
      <p:sp>
        <p:nvSpPr>
          <p:cNvPr id="130050" name="Content Placeholder 3"/>
          <p:cNvSpPr>
            <a:spLocks/>
          </p:cNvSpPr>
          <p:nvPr/>
        </p:nvSpPr>
        <p:spPr bwMode="auto">
          <a:xfrm>
            <a:off x="560388" y="1338263"/>
            <a:ext cx="8785225" cy="5113337"/>
          </a:xfrm>
          <a:prstGeom prst="rect">
            <a:avLst/>
          </a:prstGeom>
          <a:noFill/>
          <a:ln w="9525">
            <a:noFill/>
            <a:miter lim="800000"/>
            <a:headEnd/>
            <a:tailEnd/>
          </a:ln>
        </p:spPr>
        <p:txBody>
          <a:bodyPr lIns="0" tIns="0" rIns="0" bIns="0"/>
          <a:lstStyle/>
          <a:p>
            <a:pPr marL="269875" indent="-269875" eaLnBrk="0" hangingPunct="0">
              <a:spcBef>
                <a:spcPts val="1200"/>
              </a:spcBef>
              <a:buClr>
                <a:schemeClr val="accent1"/>
              </a:buClr>
              <a:buFont typeface="Arial" charset="0"/>
              <a:buChar char="•"/>
            </a:pPr>
            <a:r>
              <a:rPr lang="en-US" sz="2000"/>
              <a:t>Influence of crusher setting (IC) on kWh/t for the crusher</a:t>
            </a:r>
          </a:p>
        </p:txBody>
      </p:sp>
      <p:sp>
        <p:nvSpPr>
          <p:cNvPr id="130051" name="Title 4"/>
          <p:cNvSpPr>
            <a:spLocks/>
          </p:cNvSpPr>
          <p:nvPr/>
        </p:nvSpPr>
        <p:spPr bwMode="auto">
          <a:xfrm>
            <a:off x="560388" y="330200"/>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US" sz="2000" b="1" dirty="0"/>
              <a:t>According to Metso crusher specific energy consumption increases drastically with end product </a:t>
            </a:r>
            <a:r>
              <a:rPr lang="en-US" sz="2000" b="1" dirty="0" smtClean="0"/>
              <a:t>sizes</a:t>
            </a:r>
            <a:endParaRPr lang="en-US" sz="2000" b="1" dirty="0"/>
          </a:p>
        </p:txBody>
      </p:sp>
      <p:pic>
        <p:nvPicPr>
          <p:cNvPr id="1566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720"/>
          <a:stretch/>
        </p:blipFill>
        <p:spPr bwMode="auto">
          <a:xfrm>
            <a:off x="1379556" y="1653352"/>
            <a:ext cx="6987444" cy="4763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8366999" y="3639653"/>
            <a:ext cx="931533" cy="276999"/>
          </a:xfrm>
          <a:prstGeom prst="rect">
            <a:avLst/>
          </a:prstGeom>
          <a:noFill/>
        </p:spPr>
        <p:txBody>
          <a:bodyPr wrap="square" rtlCol="0">
            <a:spAutoFit/>
          </a:bodyPr>
          <a:lstStyle/>
          <a:p>
            <a:pPr algn="ctr"/>
            <a:r>
              <a:rPr lang="en-US" sz="1200" b="1" dirty="0" smtClean="0"/>
              <a:t>1.1 kWh/t</a:t>
            </a:r>
            <a:endParaRPr lang="en-US" sz="1200" b="1" dirty="0"/>
          </a:p>
        </p:txBody>
      </p:sp>
      <p:sp>
        <p:nvSpPr>
          <p:cNvPr id="11" name="TextBox 10"/>
          <p:cNvSpPr txBox="1"/>
          <p:nvPr/>
        </p:nvSpPr>
        <p:spPr>
          <a:xfrm>
            <a:off x="8366999" y="4221088"/>
            <a:ext cx="1015125" cy="276999"/>
          </a:xfrm>
          <a:prstGeom prst="rect">
            <a:avLst/>
          </a:prstGeom>
          <a:noFill/>
        </p:spPr>
        <p:txBody>
          <a:bodyPr wrap="square" rtlCol="0">
            <a:spAutoFit/>
          </a:bodyPr>
          <a:lstStyle/>
          <a:p>
            <a:pPr algn="ctr"/>
            <a:r>
              <a:rPr lang="en-US" sz="1200" b="1" dirty="0" smtClean="0"/>
              <a:t>0.87 kWh/t</a:t>
            </a:r>
            <a:endParaRPr lang="en-US" sz="1200" b="1"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1"/>
          </p:nvPr>
        </p:nvSpPr>
        <p:spPr/>
        <p:txBody>
          <a:bodyPr/>
          <a:lstStyle/>
          <a:p>
            <a:pPr>
              <a:defRPr/>
            </a:pPr>
            <a:fld id="{AAED6401-C946-43AA-AB5C-3EEB5BD7C393}" type="slidenum">
              <a:rPr lang="en-US"/>
              <a:pPr>
                <a:defRPr/>
              </a:pPr>
              <a:t>88</a:t>
            </a:fld>
            <a:endParaRPr lang="en-US" dirty="0"/>
          </a:p>
        </p:txBody>
      </p:sp>
      <p:sp>
        <p:nvSpPr>
          <p:cNvPr id="132097" name="Title 1"/>
          <p:cNvSpPr>
            <a:spLocks noGrp="1"/>
          </p:cNvSpPr>
          <p:nvPr>
            <p:ph type="ctrTitle" idx="4294967295"/>
          </p:nvPr>
        </p:nvSpPr>
        <p:spPr>
          <a:xfrm>
            <a:off x="452438" y="3700463"/>
            <a:ext cx="8929687" cy="1133475"/>
          </a:xfrm>
        </p:spPr>
        <p:txBody>
          <a:bodyPr anchor="t"/>
          <a:lstStyle/>
          <a:p>
            <a:pPr eaLnBrk="1" hangingPunct="1"/>
            <a:r>
              <a:rPr lang="en-US" sz="3600" smtClean="0"/>
              <a:t>Basics on Screening</a:t>
            </a:r>
          </a:p>
        </p:txBody>
      </p:sp>
      <p:sp>
        <p:nvSpPr>
          <p:cNvPr id="132098" name="Subtitle 2"/>
          <p:cNvSpPr>
            <a:spLocks noGrp="1"/>
          </p:cNvSpPr>
          <p:nvPr>
            <p:ph type="subTitle" idx="4294967295"/>
          </p:nvPr>
        </p:nvSpPr>
        <p:spPr>
          <a:xfrm>
            <a:off x="416496" y="4437112"/>
            <a:ext cx="6696075" cy="1536700"/>
          </a:xfrm>
        </p:spPr>
        <p:txBody>
          <a:bodyPr/>
          <a:lstStyle/>
          <a:p>
            <a:pPr marL="0" indent="0" eaLnBrk="1" hangingPunct="1">
              <a:buFont typeface="Arial" charset="0"/>
              <a:buNone/>
            </a:pPr>
            <a:r>
              <a:rPr lang="en-US" dirty="0" smtClean="0"/>
              <a:t>Technical Development Program for PPE 2015-2016</a:t>
            </a:r>
          </a:p>
        </p:txBody>
      </p:sp>
      <p:sp>
        <p:nvSpPr>
          <p:cNvPr id="132099" name="Picture Placeholder 3"/>
          <p:cNvSpPr>
            <a:spLocks noGrp="1"/>
          </p:cNvSpPr>
          <p:nvPr>
            <p:ph sz="quarter" idx="4294967295"/>
          </p:nvPr>
        </p:nvSpPr>
        <p:spPr>
          <a:xfrm>
            <a:off x="0" y="0"/>
            <a:ext cx="9906000" cy="3429000"/>
          </a:xfrm>
        </p:spPr>
        <p:txBody>
          <a:bodyPr/>
          <a:lstStyle/>
          <a:p>
            <a:endParaRPr lang="de-DE" smtClean="0"/>
          </a:p>
        </p:txBody>
      </p:sp>
      <p:pic>
        <p:nvPicPr>
          <p:cNvPr id="132100" name="TitleImage"/>
          <p:cNvPicPr>
            <a:picLocks noChangeAspect="1"/>
          </p:cNvPicPr>
          <p:nvPr/>
        </p:nvPicPr>
        <p:blipFill>
          <a:blip r:embed="rId2"/>
          <a:srcRect r="-60"/>
          <a:stretch>
            <a:fillRect/>
          </a:stretch>
        </p:blipFill>
        <p:spPr bwMode="auto">
          <a:xfrm>
            <a:off x="0" y="0"/>
            <a:ext cx="9906000" cy="3429000"/>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p:cNvSpPr>
            <a:spLocks noGrp="1"/>
          </p:cNvSpPr>
          <p:nvPr>
            <p:ph type="sldNum" sz="quarter" idx="11"/>
          </p:nvPr>
        </p:nvSpPr>
        <p:spPr/>
        <p:txBody>
          <a:bodyPr/>
          <a:lstStyle/>
          <a:p>
            <a:pPr>
              <a:defRPr/>
            </a:pPr>
            <a:fld id="{3ADBE8B3-EC04-4899-96F5-C99CCD8AFDB9}" type="slidenum">
              <a:rPr lang="en-US"/>
              <a:pPr>
                <a:defRPr/>
              </a:pPr>
              <a:t>89</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4A9F049D-C05E-4B4C-9214-E9127393F6B3}" type="slidenum">
              <a:rPr lang="en-US" sz="800">
                <a:latin typeface="+mn-lt"/>
              </a:rPr>
              <a:pPr algn="r">
                <a:defRPr/>
              </a:pPr>
              <a:t>89</a:t>
            </a:fld>
            <a:endParaRPr lang="en-US" sz="800">
              <a:latin typeface="+mn-lt"/>
            </a:endParaRPr>
          </a:p>
        </p:txBody>
      </p:sp>
      <p:sp>
        <p:nvSpPr>
          <p:cNvPr id="134146" name="Title 1"/>
          <p:cNvSpPr>
            <a:spLocks/>
          </p:cNvSpPr>
          <p:nvPr/>
        </p:nvSpPr>
        <p:spPr bwMode="auto">
          <a:xfrm>
            <a:off x="560388" y="330200"/>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US" sz="2400" b="1"/>
              <a:t>Operating Principle and Design Features</a:t>
            </a:r>
            <a:endParaRPr lang="en-GB" sz="2400" b="1"/>
          </a:p>
        </p:txBody>
      </p:sp>
      <p:sp>
        <p:nvSpPr>
          <p:cNvPr id="134147" name="TextBox 61"/>
          <p:cNvSpPr txBox="1">
            <a:spLocks noChangeArrowheads="1"/>
          </p:cNvSpPr>
          <p:nvPr/>
        </p:nvSpPr>
        <p:spPr bwMode="auto">
          <a:xfrm>
            <a:off x="6889750" y="2933700"/>
            <a:ext cx="3600450" cy="641350"/>
          </a:xfrm>
          <a:prstGeom prst="rect">
            <a:avLst/>
          </a:prstGeom>
          <a:noFill/>
          <a:ln w="9525">
            <a:noFill/>
            <a:miter lim="800000"/>
            <a:headEnd/>
            <a:tailEnd/>
          </a:ln>
        </p:spPr>
        <p:txBody>
          <a:bodyPr>
            <a:spAutoFit/>
          </a:bodyPr>
          <a:lstStyle/>
          <a:p>
            <a:pPr marL="342900" indent="-342900">
              <a:buFontTx/>
              <a:buChar char="-"/>
            </a:pPr>
            <a:r>
              <a:rPr lang="en-GB">
                <a:solidFill>
                  <a:srgbClr val="FF0000"/>
                </a:solidFill>
              </a:rPr>
              <a:t>Fine Fraction </a:t>
            </a:r>
          </a:p>
          <a:p>
            <a:pPr marL="342900" indent="-342900">
              <a:buFontTx/>
              <a:buChar char="-"/>
            </a:pPr>
            <a:r>
              <a:rPr lang="en-GB">
                <a:solidFill>
                  <a:srgbClr val="FF0000"/>
                </a:solidFill>
              </a:rPr>
              <a:t>Product</a:t>
            </a:r>
          </a:p>
        </p:txBody>
      </p:sp>
      <p:sp>
        <p:nvSpPr>
          <p:cNvPr id="134148" name="TextBox 64"/>
          <p:cNvSpPr txBox="1">
            <a:spLocks noChangeArrowheads="1"/>
          </p:cNvSpPr>
          <p:nvPr/>
        </p:nvSpPr>
        <p:spPr bwMode="auto">
          <a:xfrm>
            <a:off x="6900863" y="5426075"/>
            <a:ext cx="2192337" cy="641350"/>
          </a:xfrm>
          <a:prstGeom prst="rect">
            <a:avLst/>
          </a:prstGeom>
          <a:noFill/>
          <a:ln w="9525">
            <a:noFill/>
            <a:miter lim="800000"/>
            <a:headEnd/>
            <a:tailEnd/>
          </a:ln>
        </p:spPr>
        <p:txBody>
          <a:bodyPr>
            <a:spAutoFit/>
          </a:bodyPr>
          <a:lstStyle/>
          <a:p>
            <a:pPr marL="342900" indent="-342900">
              <a:buFontTx/>
              <a:buChar char="-"/>
            </a:pPr>
            <a:r>
              <a:rPr lang="en-GB">
                <a:solidFill>
                  <a:srgbClr val="FF0000"/>
                </a:solidFill>
              </a:rPr>
              <a:t>Coarse Fraction</a:t>
            </a:r>
          </a:p>
          <a:p>
            <a:pPr marL="342900" indent="-342900">
              <a:buFontTx/>
              <a:buChar char="-"/>
            </a:pPr>
            <a:r>
              <a:rPr lang="en-GB">
                <a:solidFill>
                  <a:srgbClr val="FF0000"/>
                </a:solidFill>
              </a:rPr>
              <a:t>Tailings</a:t>
            </a:r>
          </a:p>
        </p:txBody>
      </p:sp>
      <p:grpSp>
        <p:nvGrpSpPr>
          <p:cNvPr id="134149" name="Group 16"/>
          <p:cNvGrpSpPr>
            <a:grpSpLocks/>
          </p:cNvGrpSpPr>
          <p:nvPr/>
        </p:nvGrpSpPr>
        <p:grpSpPr bwMode="auto">
          <a:xfrm>
            <a:off x="1684338" y="2419350"/>
            <a:ext cx="6904037" cy="2886075"/>
            <a:chOff x="2075172" y="2491582"/>
            <a:chExt cx="6904757" cy="2886258"/>
          </a:xfrm>
        </p:grpSpPr>
        <p:sp>
          <p:nvSpPr>
            <p:cNvPr id="134152" name="Right Arrow 17"/>
            <p:cNvSpPr>
              <a:spLocks noChangeArrowheads="1"/>
            </p:cNvSpPr>
            <p:nvPr/>
          </p:nvSpPr>
          <p:spPr bwMode="auto">
            <a:xfrm>
              <a:off x="3872880" y="3906664"/>
              <a:ext cx="576064" cy="388698"/>
            </a:xfrm>
            <a:prstGeom prst="rightArrow">
              <a:avLst>
                <a:gd name="adj1" fmla="val 50000"/>
                <a:gd name="adj2" fmla="val 49998"/>
              </a:avLst>
            </a:prstGeom>
            <a:solidFill>
              <a:schemeClr val="accent1"/>
            </a:solidFill>
            <a:ln w="9525">
              <a:noFill/>
              <a:miter lim="800000"/>
              <a:headEnd/>
              <a:tailEnd/>
            </a:ln>
          </p:spPr>
          <p:txBody>
            <a:bodyPr wrap="none" anchor="ctr"/>
            <a:lstStyle/>
            <a:p>
              <a:pPr algn="ctr" eaLnBrk="0" hangingPunct="0">
                <a:spcBef>
                  <a:spcPct val="20000"/>
                </a:spcBef>
                <a:spcAft>
                  <a:spcPct val="30000"/>
                </a:spcAft>
                <a:buClr>
                  <a:schemeClr val="accent1"/>
                </a:buClr>
                <a:buSzPct val="90000"/>
                <a:buFont typeface="Wingdings" pitchFamily="2" charset="2"/>
                <a:buNone/>
              </a:pPr>
              <a:endParaRPr lang="en-GB" sz="2200"/>
            </a:p>
          </p:txBody>
        </p:sp>
        <p:sp>
          <p:nvSpPr>
            <p:cNvPr id="134153" name="Right Arrow 18"/>
            <p:cNvSpPr>
              <a:spLocks noChangeArrowheads="1"/>
            </p:cNvSpPr>
            <p:nvPr/>
          </p:nvSpPr>
          <p:spPr bwMode="auto">
            <a:xfrm rot="-2107199">
              <a:off x="6498715" y="3095807"/>
              <a:ext cx="576064" cy="388698"/>
            </a:xfrm>
            <a:prstGeom prst="rightArrow">
              <a:avLst>
                <a:gd name="adj1" fmla="val 50000"/>
                <a:gd name="adj2" fmla="val 49998"/>
              </a:avLst>
            </a:prstGeom>
            <a:solidFill>
              <a:schemeClr val="accent1"/>
            </a:solidFill>
            <a:ln w="9525">
              <a:noFill/>
              <a:miter lim="800000"/>
              <a:headEnd/>
              <a:tailEnd/>
            </a:ln>
          </p:spPr>
          <p:txBody>
            <a:bodyPr wrap="none" anchor="ctr"/>
            <a:lstStyle/>
            <a:p>
              <a:pPr algn="ctr" eaLnBrk="0" hangingPunct="0">
                <a:spcBef>
                  <a:spcPct val="20000"/>
                </a:spcBef>
                <a:spcAft>
                  <a:spcPct val="30000"/>
                </a:spcAft>
                <a:buClr>
                  <a:schemeClr val="accent1"/>
                </a:buClr>
                <a:buSzPct val="90000"/>
                <a:buFont typeface="Wingdings" pitchFamily="2" charset="2"/>
                <a:buNone/>
              </a:pPr>
              <a:endParaRPr lang="en-GB" sz="2200"/>
            </a:p>
          </p:txBody>
        </p:sp>
        <p:sp>
          <p:nvSpPr>
            <p:cNvPr id="134154" name="Right Arrow 19"/>
            <p:cNvSpPr>
              <a:spLocks noChangeArrowheads="1"/>
            </p:cNvSpPr>
            <p:nvPr/>
          </p:nvSpPr>
          <p:spPr bwMode="auto">
            <a:xfrm rot="1386264">
              <a:off x="6510129" y="4581107"/>
              <a:ext cx="576064" cy="388698"/>
            </a:xfrm>
            <a:prstGeom prst="rightArrow">
              <a:avLst>
                <a:gd name="adj1" fmla="val 50000"/>
                <a:gd name="adj2" fmla="val 49998"/>
              </a:avLst>
            </a:prstGeom>
            <a:solidFill>
              <a:schemeClr val="accent1"/>
            </a:solidFill>
            <a:ln w="9525">
              <a:noFill/>
              <a:miter lim="800000"/>
              <a:headEnd/>
              <a:tailEnd/>
            </a:ln>
          </p:spPr>
          <p:txBody>
            <a:bodyPr wrap="none" anchor="ctr"/>
            <a:lstStyle/>
            <a:p>
              <a:pPr algn="ctr" eaLnBrk="0" hangingPunct="0">
                <a:spcBef>
                  <a:spcPct val="20000"/>
                </a:spcBef>
                <a:spcAft>
                  <a:spcPct val="30000"/>
                </a:spcAft>
                <a:buClr>
                  <a:schemeClr val="accent1"/>
                </a:buClr>
                <a:buSzPct val="90000"/>
                <a:buFont typeface="Wingdings" pitchFamily="2" charset="2"/>
                <a:buNone/>
              </a:pPr>
              <a:endParaRPr lang="en-GB" sz="2200"/>
            </a:p>
          </p:txBody>
        </p:sp>
        <p:sp>
          <p:nvSpPr>
            <p:cNvPr id="134155" name="TextBox 20"/>
            <p:cNvSpPr txBox="1">
              <a:spLocks noChangeArrowheads="1"/>
            </p:cNvSpPr>
            <p:nvPr/>
          </p:nvSpPr>
          <p:spPr bwMode="auto">
            <a:xfrm>
              <a:off x="2075172" y="3907722"/>
              <a:ext cx="1397146" cy="392137"/>
            </a:xfrm>
            <a:prstGeom prst="rect">
              <a:avLst/>
            </a:prstGeom>
            <a:noFill/>
            <a:ln w="25400">
              <a:solidFill>
                <a:schemeClr val="accent1"/>
              </a:solidFill>
              <a:miter lim="800000"/>
              <a:headEnd/>
              <a:tailEnd/>
            </a:ln>
          </p:spPr>
          <p:txBody>
            <a:bodyPr>
              <a:spAutoFit/>
            </a:bodyPr>
            <a:lstStyle/>
            <a:p>
              <a:r>
                <a:rPr lang="en-GB">
                  <a:solidFill>
                    <a:srgbClr val="FF0000"/>
                  </a:solidFill>
                </a:rPr>
                <a:t>Feed (A)</a:t>
              </a:r>
            </a:p>
          </p:txBody>
        </p:sp>
        <p:sp>
          <p:nvSpPr>
            <p:cNvPr id="134156" name="TextBox 21"/>
            <p:cNvSpPr txBox="1">
              <a:spLocks noChangeArrowheads="1"/>
            </p:cNvSpPr>
            <p:nvPr/>
          </p:nvSpPr>
          <p:spPr bwMode="auto">
            <a:xfrm>
              <a:off x="7292241" y="2491582"/>
              <a:ext cx="1652759" cy="392137"/>
            </a:xfrm>
            <a:prstGeom prst="rect">
              <a:avLst/>
            </a:prstGeom>
            <a:noFill/>
            <a:ln w="25400">
              <a:solidFill>
                <a:schemeClr val="accent1"/>
              </a:solidFill>
              <a:miter lim="800000"/>
              <a:headEnd/>
              <a:tailEnd/>
            </a:ln>
          </p:spPr>
          <p:txBody>
            <a:bodyPr>
              <a:spAutoFit/>
            </a:bodyPr>
            <a:lstStyle/>
            <a:p>
              <a:r>
                <a:rPr lang="en-GB">
                  <a:solidFill>
                    <a:srgbClr val="FF0000"/>
                  </a:solidFill>
                </a:rPr>
                <a:t>Fines (F)</a:t>
              </a:r>
            </a:p>
          </p:txBody>
        </p:sp>
        <p:sp>
          <p:nvSpPr>
            <p:cNvPr id="134157" name="TextBox 24"/>
            <p:cNvSpPr txBox="1">
              <a:spLocks noChangeArrowheads="1"/>
            </p:cNvSpPr>
            <p:nvPr/>
          </p:nvSpPr>
          <p:spPr bwMode="auto">
            <a:xfrm>
              <a:off x="7292241" y="4985702"/>
              <a:ext cx="1687688" cy="392138"/>
            </a:xfrm>
            <a:prstGeom prst="rect">
              <a:avLst/>
            </a:prstGeom>
            <a:noFill/>
            <a:ln w="25400">
              <a:solidFill>
                <a:schemeClr val="accent1"/>
              </a:solidFill>
              <a:miter lim="800000"/>
              <a:headEnd/>
              <a:tailEnd/>
            </a:ln>
          </p:spPr>
          <p:txBody>
            <a:bodyPr>
              <a:spAutoFit/>
            </a:bodyPr>
            <a:lstStyle/>
            <a:p>
              <a:r>
                <a:rPr lang="en-GB">
                  <a:solidFill>
                    <a:srgbClr val="FF0000"/>
                  </a:solidFill>
                </a:rPr>
                <a:t>Rejects(R)</a:t>
              </a:r>
            </a:p>
          </p:txBody>
        </p:sp>
        <p:grpSp>
          <p:nvGrpSpPr>
            <p:cNvPr id="134158" name="Group 25"/>
            <p:cNvGrpSpPr>
              <a:grpSpLocks/>
            </p:cNvGrpSpPr>
            <p:nvPr/>
          </p:nvGrpSpPr>
          <p:grpSpPr bwMode="auto">
            <a:xfrm>
              <a:off x="4751536" y="3245911"/>
              <a:ext cx="1440000" cy="1306451"/>
              <a:chOff x="4751536" y="3245911"/>
              <a:chExt cx="1440000" cy="1306451"/>
            </a:xfrm>
          </p:grpSpPr>
          <p:sp>
            <p:nvSpPr>
              <p:cNvPr id="27" name="TextBox 26"/>
              <p:cNvSpPr txBox="1"/>
              <p:nvPr/>
            </p:nvSpPr>
            <p:spPr>
              <a:xfrm>
                <a:off x="4751976" y="3245693"/>
                <a:ext cx="1440012" cy="995425"/>
              </a:xfrm>
              <a:prstGeom prst="rect">
                <a:avLst/>
              </a:prstGeom>
              <a:gradFill flip="none" rotWithShape="1">
                <a:gsLst>
                  <a:gs pos="0">
                    <a:schemeClr val="accent1">
                      <a:tint val="66000"/>
                      <a:satMod val="160000"/>
                    </a:schemeClr>
                  </a:gs>
                  <a:gs pos="41000">
                    <a:schemeClr val="accent5">
                      <a:lumMod val="75000"/>
                    </a:schemeClr>
                  </a:gs>
                  <a:gs pos="100000">
                    <a:schemeClr val="accent1">
                      <a:tint val="23500"/>
                      <a:satMod val="160000"/>
                    </a:schemeClr>
                  </a:gs>
                </a:gsLst>
                <a:lin ang="13500000" scaled="1"/>
                <a:tileRect/>
              </a:gradFill>
              <a:ln w="19050">
                <a:solidFill>
                  <a:schemeClr val="accent1"/>
                </a:solidFill>
              </a:ln>
            </p:spPr>
            <p:txBody>
              <a:bodyPr>
                <a:spAutoFit/>
              </a:bodyPr>
              <a:lstStyle/>
              <a:p>
                <a:pPr algn="ctr" fontAlgn="auto">
                  <a:spcBef>
                    <a:spcPts val="0"/>
                  </a:spcBef>
                  <a:spcAft>
                    <a:spcPts val="0"/>
                  </a:spcAft>
                  <a:defRPr/>
                </a:pPr>
                <a:r>
                  <a:rPr lang="en-GB" sz="2200" dirty="0">
                    <a:latin typeface="+mn-lt"/>
                    <a:cs typeface="+mn-cs"/>
                  </a:rPr>
                  <a:t>Screen</a:t>
                </a:r>
              </a:p>
              <a:p>
                <a:pPr fontAlgn="auto">
                  <a:spcBef>
                    <a:spcPts val="0"/>
                  </a:spcBef>
                  <a:spcAft>
                    <a:spcPts val="0"/>
                  </a:spcAft>
                  <a:defRPr/>
                </a:pPr>
                <a:endParaRPr lang="en-GB" dirty="0">
                  <a:latin typeface="+mn-lt"/>
                  <a:cs typeface="+mn-cs"/>
                </a:endParaRPr>
              </a:p>
              <a:p>
                <a:pPr fontAlgn="auto">
                  <a:spcBef>
                    <a:spcPts val="0"/>
                  </a:spcBef>
                  <a:spcAft>
                    <a:spcPts val="0"/>
                  </a:spcAft>
                  <a:defRPr/>
                </a:pPr>
                <a:endParaRPr lang="en-GB" dirty="0">
                  <a:latin typeface="+mn-lt"/>
                  <a:cs typeface="+mn-cs"/>
                </a:endParaRPr>
              </a:p>
            </p:txBody>
          </p:sp>
          <p:pic>
            <p:nvPicPr>
              <p:cNvPr id="134160" name="Picture 27"/>
              <p:cNvPicPr>
                <a:picLocks noChangeAspect="1"/>
              </p:cNvPicPr>
              <p:nvPr/>
            </p:nvPicPr>
            <p:blipFill>
              <a:blip r:embed="rId2">
                <a:clrChange>
                  <a:clrFrom>
                    <a:srgbClr val="FFFFFF"/>
                  </a:clrFrom>
                  <a:clrTo>
                    <a:srgbClr val="FFFFFF">
                      <a:alpha val="0"/>
                    </a:srgbClr>
                  </a:clrTo>
                </a:clrChange>
              </a:blip>
              <a:srcRect/>
              <a:stretch>
                <a:fillRect/>
              </a:stretch>
            </p:blipFill>
            <p:spPr bwMode="auto">
              <a:xfrm>
                <a:off x="4945964" y="3624688"/>
                <a:ext cx="1131164" cy="927674"/>
              </a:xfrm>
              <a:prstGeom prst="rect">
                <a:avLst/>
              </a:prstGeom>
              <a:noFill/>
              <a:ln w="9525">
                <a:noFill/>
                <a:miter lim="800000"/>
                <a:headEnd/>
                <a:tailEnd/>
              </a:ln>
            </p:spPr>
          </p:pic>
        </p:grpSp>
      </p:grpSp>
      <p:sp>
        <p:nvSpPr>
          <p:cNvPr id="134150" name="TextBox 5"/>
          <p:cNvSpPr txBox="1">
            <a:spLocks noChangeArrowheads="1"/>
          </p:cNvSpPr>
          <p:nvPr/>
        </p:nvSpPr>
        <p:spPr bwMode="auto">
          <a:xfrm>
            <a:off x="1598613" y="1339850"/>
            <a:ext cx="7848600" cy="641350"/>
          </a:xfrm>
          <a:prstGeom prst="rect">
            <a:avLst/>
          </a:prstGeom>
          <a:noFill/>
          <a:ln w="9525">
            <a:noFill/>
            <a:miter lim="800000"/>
            <a:headEnd/>
            <a:tailEnd/>
          </a:ln>
        </p:spPr>
        <p:txBody>
          <a:bodyPr>
            <a:spAutoFit/>
          </a:bodyPr>
          <a:lstStyle/>
          <a:p>
            <a:r>
              <a:rPr lang="en-GB" u="sng"/>
              <a:t>Terminology of Separation Process </a:t>
            </a:r>
          </a:p>
          <a:p>
            <a:r>
              <a:rPr lang="en-GB"/>
              <a:t>(note that different words are used for the same)</a:t>
            </a:r>
          </a:p>
        </p:txBody>
      </p:sp>
      <p:sp>
        <p:nvSpPr>
          <p:cNvPr id="134151" name="TextBox 22"/>
          <p:cNvSpPr txBox="1">
            <a:spLocks noChangeArrowheads="1"/>
          </p:cNvSpPr>
          <p:nvPr/>
        </p:nvSpPr>
        <p:spPr bwMode="auto">
          <a:xfrm>
            <a:off x="1684338" y="4352925"/>
            <a:ext cx="2190750" cy="368300"/>
          </a:xfrm>
          <a:prstGeom prst="rect">
            <a:avLst/>
          </a:prstGeom>
          <a:noFill/>
          <a:ln w="9525">
            <a:noFill/>
            <a:miter lim="800000"/>
            <a:headEnd/>
            <a:tailEnd/>
          </a:ln>
        </p:spPr>
        <p:txBody>
          <a:bodyPr>
            <a:spAutoFit/>
          </a:bodyPr>
          <a:lstStyle/>
          <a:p>
            <a:pPr marL="342900" indent="-342900">
              <a:buFontTx/>
              <a:buChar char="-"/>
            </a:pPr>
            <a:r>
              <a:rPr lang="en-GB">
                <a:solidFill>
                  <a:srgbClr val="FF0000"/>
                </a:solidFill>
              </a:rPr>
              <a:t>Incoming Flow</a:t>
            </a:r>
          </a:p>
        </p:txBody>
      </p:sp>
      <p:sp>
        <p:nvSpPr>
          <p:cNvPr id="2" name="Footer Placeholder 1"/>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zonneblom.com/L740CR/image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1509" y="3498715"/>
            <a:ext cx="2033935" cy="12758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ROC F9CR"/>
          <p:cNvPicPr>
            <a:picLocks noChangeAspect="1" noChangeArrowheads="1"/>
          </p:cNvPicPr>
          <p:nvPr/>
        </p:nvPicPr>
        <p:blipFill rotWithShape="1">
          <a:blip r:embed="rId3">
            <a:extLst>
              <a:ext uri="{28A0092B-C50C-407E-A947-70E740481C1C}">
                <a14:useLocalDpi xmlns:a14="http://schemas.microsoft.com/office/drawing/2010/main" val="0"/>
              </a:ext>
            </a:extLst>
          </a:blip>
          <a:srcRect t="8580" b="14724"/>
          <a:stretch/>
        </p:blipFill>
        <p:spPr bwMode="auto">
          <a:xfrm>
            <a:off x="388417" y="3481651"/>
            <a:ext cx="1486768" cy="128853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13" descr="D:\Users\alindau\Pictures\Picture Collection\Quarry\SG_load.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940391" y="3481651"/>
            <a:ext cx="2046902" cy="12885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7323" y="3481651"/>
            <a:ext cx="2046294" cy="128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 Box 89"/>
          <p:cNvSpPr txBox="1">
            <a:spLocks noChangeArrowheads="1"/>
          </p:cNvSpPr>
          <p:nvPr/>
        </p:nvSpPr>
        <p:spPr bwMode="auto">
          <a:xfrm>
            <a:off x="2438549" y="4901679"/>
            <a:ext cx="99418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spcAft>
                <a:spcPct val="0"/>
              </a:spcAft>
            </a:pPr>
            <a:r>
              <a:rPr lang="en-US" sz="1600" b="1" dirty="0" smtClean="0"/>
              <a:t>Blasting</a:t>
            </a:r>
            <a:endParaRPr lang="en-US" sz="1600" b="1" dirty="0"/>
          </a:p>
        </p:txBody>
      </p:sp>
      <p:sp>
        <p:nvSpPr>
          <p:cNvPr id="17" name="Text Box 89"/>
          <p:cNvSpPr txBox="1">
            <a:spLocks noChangeArrowheads="1"/>
          </p:cNvSpPr>
          <p:nvPr/>
        </p:nvSpPr>
        <p:spPr bwMode="auto">
          <a:xfrm>
            <a:off x="6611182" y="4901679"/>
            <a:ext cx="108395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spcAft>
                <a:spcPct val="0"/>
              </a:spcAft>
            </a:pPr>
            <a:r>
              <a:rPr lang="en-US" sz="1600" b="1" dirty="0" smtClean="0"/>
              <a:t>Crushing</a:t>
            </a:r>
            <a:endParaRPr lang="en-US" sz="1600" b="1" dirty="0"/>
          </a:p>
        </p:txBody>
      </p:sp>
      <p:sp>
        <p:nvSpPr>
          <p:cNvPr id="18" name="Text Box 89"/>
          <p:cNvSpPr txBox="1">
            <a:spLocks noChangeArrowheads="1"/>
          </p:cNvSpPr>
          <p:nvPr/>
        </p:nvSpPr>
        <p:spPr bwMode="auto">
          <a:xfrm>
            <a:off x="638349" y="4901053"/>
            <a:ext cx="89319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spcAft>
                <a:spcPct val="0"/>
              </a:spcAft>
            </a:pPr>
            <a:r>
              <a:rPr lang="en-US" sz="1600" b="1" dirty="0" smtClean="0"/>
              <a:t>Drilling</a:t>
            </a:r>
            <a:endParaRPr lang="en-US" sz="1600" b="1" dirty="0"/>
          </a:p>
        </p:txBody>
      </p:sp>
      <p:sp>
        <p:nvSpPr>
          <p:cNvPr id="19" name="Text Box 89"/>
          <p:cNvSpPr txBox="1">
            <a:spLocks noChangeArrowheads="1"/>
          </p:cNvSpPr>
          <p:nvPr/>
        </p:nvSpPr>
        <p:spPr bwMode="auto">
          <a:xfrm>
            <a:off x="4022725" y="4901679"/>
            <a:ext cx="199605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spcAft>
                <a:spcPct val="0"/>
              </a:spcAft>
            </a:pPr>
            <a:r>
              <a:rPr lang="en-US" sz="1600" b="1" dirty="0" smtClean="0"/>
              <a:t>Loading &amp; Hauling</a:t>
            </a:r>
            <a:endParaRPr lang="en-US" sz="1600" b="1" dirty="0"/>
          </a:p>
        </p:txBody>
      </p:sp>
      <p:sp>
        <p:nvSpPr>
          <p:cNvPr id="5" name="Rectangle 4"/>
          <p:cNvSpPr/>
          <p:nvPr/>
        </p:nvSpPr>
        <p:spPr>
          <a:xfrm>
            <a:off x="350316" y="1639833"/>
            <a:ext cx="2550547" cy="16775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sp>
        <p:nvSpPr>
          <p:cNvPr id="20" name="Rectangle 19"/>
          <p:cNvSpPr/>
          <p:nvPr/>
        </p:nvSpPr>
        <p:spPr>
          <a:xfrm>
            <a:off x="350317" y="3414007"/>
            <a:ext cx="5668467" cy="14401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pic>
        <p:nvPicPr>
          <p:cNvPr id="22" name="Picture 5" descr="http://www.binqcrusher.com/plant-img/vertical-cement-mill.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7553" y="3481651"/>
            <a:ext cx="1075772" cy="1305596"/>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4922908" y="1639833"/>
            <a:ext cx="4555709" cy="1672471"/>
          </a:xfrm>
          <a:prstGeom prst="rect">
            <a:avLst/>
          </a:prstGeom>
          <a:noFill/>
          <a:ln w="381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sp>
        <p:nvSpPr>
          <p:cNvPr id="25" name="Text Box 89"/>
          <p:cNvSpPr txBox="1">
            <a:spLocks noChangeArrowheads="1"/>
          </p:cNvSpPr>
          <p:nvPr/>
        </p:nvSpPr>
        <p:spPr bwMode="auto">
          <a:xfrm>
            <a:off x="6105128" y="1301279"/>
            <a:ext cx="25202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0"/>
              </a:spcBef>
              <a:spcAft>
                <a:spcPct val="0"/>
              </a:spcAft>
            </a:pPr>
            <a:r>
              <a:rPr lang="en-US" sz="1600" b="1" dirty="0" smtClean="0"/>
              <a:t>Raw Meal Preparation</a:t>
            </a:r>
            <a:endParaRPr lang="en-US" sz="1600" b="1" dirty="0"/>
          </a:p>
        </p:txBody>
      </p:sp>
      <p:sp>
        <p:nvSpPr>
          <p:cNvPr id="26" name="Rectangle 25"/>
          <p:cNvSpPr/>
          <p:nvPr/>
        </p:nvSpPr>
        <p:spPr>
          <a:xfrm>
            <a:off x="8279873" y="3414007"/>
            <a:ext cx="1211132" cy="1440160"/>
          </a:xfrm>
          <a:prstGeom prst="rect">
            <a:avLst/>
          </a:prstGeom>
          <a:noFill/>
          <a:ln w="3810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grpSp>
        <p:nvGrpSpPr>
          <p:cNvPr id="4" name="Group 3"/>
          <p:cNvGrpSpPr/>
          <p:nvPr/>
        </p:nvGrpSpPr>
        <p:grpSpPr>
          <a:xfrm>
            <a:off x="350317" y="5276787"/>
            <a:ext cx="9166957" cy="899550"/>
            <a:chOff x="350317" y="5121738"/>
            <a:chExt cx="9166957" cy="899550"/>
          </a:xfrm>
        </p:grpSpPr>
        <p:sp>
          <p:nvSpPr>
            <p:cNvPr id="27" name="Rectangle 26"/>
            <p:cNvSpPr/>
            <p:nvPr/>
          </p:nvSpPr>
          <p:spPr>
            <a:xfrm>
              <a:off x="350317" y="5498797"/>
              <a:ext cx="5694036" cy="522489"/>
            </a:xfrm>
            <a:prstGeom prst="rect">
              <a:avLst/>
            </a:prstGeom>
            <a:noFill/>
            <a:ln w="25400">
              <a:solidFill>
                <a:srgbClr val="FF0000">
                  <a:alpha val="9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sp>
          <p:nvSpPr>
            <p:cNvPr id="28" name="Text Box 89"/>
            <p:cNvSpPr txBox="1">
              <a:spLocks noChangeArrowheads="1"/>
            </p:cNvSpPr>
            <p:nvPr/>
          </p:nvSpPr>
          <p:spPr bwMode="auto">
            <a:xfrm>
              <a:off x="2900864" y="5600121"/>
              <a:ext cx="58381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spcAft>
                  <a:spcPct val="0"/>
                </a:spcAft>
              </a:pPr>
              <a:r>
                <a:rPr lang="en-US" sz="1600" b="1" dirty="0" smtClean="0"/>
                <a:t>750 </a:t>
              </a:r>
              <a:endParaRPr lang="en-US" sz="1600" b="1" dirty="0"/>
            </a:p>
          </p:txBody>
        </p:sp>
        <p:sp>
          <p:nvSpPr>
            <p:cNvPr id="29" name="Rectangle 28"/>
            <p:cNvSpPr/>
            <p:nvPr/>
          </p:nvSpPr>
          <p:spPr>
            <a:xfrm>
              <a:off x="6116633" y="5498797"/>
              <a:ext cx="2110280" cy="522489"/>
            </a:xfrm>
            <a:prstGeom prst="rect">
              <a:avLst/>
            </a:prstGeom>
            <a:noFill/>
            <a:ln w="25400">
              <a:solidFill>
                <a:schemeClr val="tx1">
                  <a:alpha val="99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sp>
          <p:nvSpPr>
            <p:cNvPr id="30" name="Text Box 89"/>
            <p:cNvSpPr txBox="1">
              <a:spLocks noChangeArrowheads="1"/>
            </p:cNvSpPr>
            <p:nvPr/>
          </p:nvSpPr>
          <p:spPr bwMode="auto">
            <a:xfrm>
              <a:off x="6899387" y="5599843"/>
              <a:ext cx="58381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spcAft>
                  <a:spcPct val="0"/>
                </a:spcAft>
              </a:pPr>
              <a:r>
                <a:rPr lang="en-US" sz="1600" b="1" dirty="0" smtClean="0"/>
                <a:t>350 </a:t>
              </a:r>
              <a:endParaRPr lang="en-US" sz="1600" b="1" dirty="0"/>
            </a:p>
          </p:txBody>
        </p:sp>
        <p:sp>
          <p:nvSpPr>
            <p:cNvPr id="31" name="Rectangle 30"/>
            <p:cNvSpPr/>
            <p:nvPr/>
          </p:nvSpPr>
          <p:spPr>
            <a:xfrm>
              <a:off x="8279873" y="5498798"/>
              <a:ext cx="1215460" cy="522490"/>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solidFill>
                  <a:schemeClr val="bg1"/>
                </a:solidFill>
                <a:latin typeface="Arial" pitchFamily="34" charset="0"/>
                <a:cs typeface="Arial" pitchFamily="34" charset="0"/>
              </a:endParaRPr>
            </a:p>
          </p:txBody>
        </p:sp>
        <p:sp>
          <p:nvSpPr>
            <p:cNvPr id="33" name="Text Box 89"/>
            <p:cNvSpPr txBox="1">
              <a:spLocks noChangeArrowheads="1"/>
            </p:cNvSpPr>
            <p:nvPr/>
          </p:nvSpPr>
          <p:spPr bwMode="auto">
            <a:xfrm>
              <a:off x="8611083" y="5590764"/>
              <a:ext cx="58381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spcAft>
                  <a:spcPct val="0"/>
                </a:spcAft>
              </a:pPr>
              <a:r>
                <a:rPr lang="en-US" sz="1600" b="1" dirty="0" smtClean="0"/>
                <a:t>900 </a:t>
              </a:r>
              <a:endParaRPr lang="en-US" sz="1600" b="1" dirty="0"/>
            </a:p>
          </p:txBody>
        </p:sp>
        <p:sp>
          <p:nvSpPr>
            <p:cNvPr id="34" name="Text Box 89"/>
            <p:cNvSpPr txBox="1">
              <a:spLocks noChangeArrowheads="1"/>
            </p:cNvSpPr>
            <p:nvPr/>
          </p:nvSpPr>
          <p:spPr bwMode="auto">
            <a:xfrm>
              <a:off x="350317" y="5121738"/>
              <a:ext cx="9166957" cy="338554"/>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spcAft>
                  <a:spcPct val="0"/>
                </a:spcAft>
              </a:pPr>
              <a:r>
                <a:rPr lang="en-US" sz="1600" b="1" dirty="0" smtClean="0"/>
                <a:t>Current Cash Cost in Mio. CHF/a</a:t>
              </a:r>
              <a:endParaRPr lang="en-US" sz="1600" b="1" dirty="0"/>
            </a:p>
          </p:txBody>
        </p:sp>
      </p:grpSp>
      <p:sp>
        <p:nvSpPr>
          <p:cNvPr id="7" name="Title 1"/>
          <p:cNvSpPr>
            <a:spLocks noGrp="1"/>
          </p:cNvSpPr>
          <p:nvPr>
            <p:ph type="title"/>
          </p:nvPr>
        </p:nvSpPr>
        <p:spPr bwMode="auto">
          <a:xfrm>
            <a:off x="560386" y="116632"/>
            <a:ext cx="9217150"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noAutofit/>
          </a:bodyPr>
          <a:lstStyle/>
          <a:p>
            <a:pPr>
              <a:spcAft>
                <a:spcPct val="0"/>
              </a:spcAft>
            </a:pPr>
            <a:r>
              <a:rPr lang="en-US" sz="1800" dirty="0" smtClean="0">
                <a:solidFill>
                  <a:srgbClr val="FF0000"/>
                </a:solidFill>
              </a:rPr>
              <a:t>400</a:t>
            </a:r>
            <a:r>
              <a:rPr lang="en-US" sz="1800" baseline="0" dirty="0" smtClean="0"/>
              <a:t> Mio. t/a</a:t>
            </a:r>
            <a:r>
              <a:rPr lang="en-US" sz="1800" baseline="30000" dirty="0" smtClean="0"/>
              <a:t>1)</a:t>
            </a:r>
            <a:r>
              <a:rPr lang="en-US" sz="1800" dirty="0" smtClean="0"/>
              <a:t> of raw material are blasted, crushed and ground in order to produce raw meal for the kiln for a total spending of about </a:t>
            </a:r>
            <a:r>
              <a:rPr lang="en-US" sz="1800" dirty="0" smtClean="0">
                <a:solidFill>
                  <a:srgbClr val="FF0000"/>
                </a:solidFill>
              </a:rPr>
              <a:t>2’000 Mio. CHF/a </a:t>
            </a:r>
            <a:endParaRPr lang="en-US" sz="1800" baseline="0" dirty="0">
              <a:solidFill>
                <a:srgbClr val="FF0000"/>
              </a:solidFill>
            </a:endParaRPr>
          </a:p>
        </p:txBody>
      </p:sp>
      <p:sp>
        <p:nvSpPr>
          <p:cNvPr id="21" name="Text Box 89"/>
          <p:cNvSpPr txBox="1">
            <a:spLocks noChangeArrowheads="1"/>
          </p:cNvSpPr>
          <p:nvPr/>
        </p:nvSpPr>
        <p:spPr bwMode="auto">
          <a:xfrm>
            <a:off x="564704" y="1095463"/>
            <a:ext cx="19400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spcAft>
                <a:spcPct val="0"/>
              </a:spcAft>
            </a:pPr>
            <a:r>
              <a:rPr lang="en-US" sz="1600" b="1" dirty="0" smtClean="0"/>
              <a:t>Raw Material Extraction</a:t>
            </a:r>
            <a:endParaRPr lang="en-US" sz="1600" b="1" dirty="0"/>
          </a:p>
        </p:txBody>
      </p:sp>
      <p:sp>
        <p:nvSpPr>
          <p:cNvPr id="23" name="Text Box 89"/>
          <p:cNvSpPr txBox="1">
            <a:spLocks noChangeArrowheads="1"/>
          </p:cNvSpPr>
          <p:nvPr/>
        </p:nvSpPr>
        <p:spPr bwMode="auto">
          <a:xfrm>
            <a:off x="8370824" y="4917667"/>
            <a:ext cx="10406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spcAft>
                <a:spcPct val="0"/>
              </a:spcAft>
            </a:pPr>
            <a:r>
              <a:rPr lang="en-US" sz="1600" b="1" dirty="0" smtClean="0"/>
              <a:t>Grinding</a:t>
            </a:r>
            <a:endParaRPr lang="en-US" sz="1600" b="1" dirty="0"/>
          </a:p>
        </p:txBody>
      </p:sp>
      <p:sp>
        <p:nvSpPr>
          <p:cNvPr id="2" name="TextBox 1"/>
          <p:cNvSpPr txBox="1"/>
          <p:nvPr/>
        </p:nvSpPr>
        <p:spPr>
          <a:xfrm>
            <a:off x="3080792" y="6386844"/>
            <a:ext cx="5873131" cy="276999"/>
          </a:xfrm>
          <a:prstGeom prst="rect">
            <a:avLst/>
          </a:prstGeom>
          <a:noFill/>
        </p:spPr>
        <p:txBody>
          <a:bodyPr wrap="square" rtlCol="0">
            <a:spAutoFit/>
          </a:bodyPr>
          <a:lstStyle/>
          <a:p>
            <a:r>
              <a:rPr lang="en-US" sz="1200" dirty="0" smtClean="0">
                <a:latin typeface="Arial" pitchFamily="34" charset="0"/>
                <a:cs typeface="Arial" pitchFamily="34" charset="0"/>
              </a:rPr>
              <a:t>1) Initial estimation excluding China, additionally, includes about 100 </a:t>
            </a:r>
            <a:r>
              <a:rPr lang="en-US" sz="1200" dirty="0" err="1" smtClean="0">
                <a:latin typeface="Arial" pitchFamily="34" charset="0"/>
                <a:cs typeface="Arial" pitchFamily="34" charset="0"/>
              </a:rPr>
              <a:t>Miot</a:t>
            </a:r>
            <a:r>
              <a:rPr lang="en-US" sz="1200" dirty="0" smtClean="0">
                <a:latin typeface="Arial" pitchFamily="34" charset="0"/>
                <a:cs typeface="Arial" pitchFamily="34" charset="0"/>
              </a:rPr>
              <a:t>/a waste</a:t>
            </a:r>
          </a:p>
        </p:txBody>
      </p:sp>
      <p:sp>
        <p:nvSpPr>
          <p:cNvPr id="38" name="Rectangle 37"/>
          <p:cNvSpPr/>
          <p:nvPr/>
        </p:nvSpPr>
        <p:spPr>
          <a:xfrm>
            <a:off x="2957412" y="1639833"/>
            <a:ext cx="1873344" cy="1677531"/>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sp>
        <p:nvSpPr>
          <p:cNvPr id="39" name="Rectangle 38"/>
          <p:cNvSpPr/>
          <p:nvPr/>
        </p:nvSpPr>
        <p:spPr>
          <a:xfrm>
            <a:off x="6070964" y="3416551"/>
            <a:ext cx="2152466" cy="1440160"/>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smtClean="0">
              <a:solidFill>
                <a:schemeClr val="bg1"/>
              </a:solidFill>
              <a:latin typeface="Arial" pitchFamily="34" charset="0"/>
              <a:cs typeface="Arial" pitchFamily="34" charset="0"/>
            </a:endParaRPr>
          </a:p>
        </p:txBody>
      </p:sp>
      <p:sp>
        <p:nvSpPr>
          <p:cNvPr id="40" name="Text Box 89"/>
          <p:cNvSpPr txBox="1">
            <a:spLocks noChangeArrowheads="1"/>
          </p:cNvSpPr>
          <p:nvPr/>
        </p:nvSpPr>
        <p:spPr bwMode="auto">
          <a:xfrm>
            <a:off x="2936776" y="1094408"/>
            <a:ext cx="19400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0"/>
              </a:spcBef>
              <a:spcAft>
                <a:spcPct val="0"/>
              </a:spcAft>
            </a:pPr>
            <a:r>
              <a:rPr lang="en-US" sz="1600" b="1" dirty="0" smtClean="0"/>
              <a:t>Raw Material Preparation</a:t>
            </a:r>
            <a:endParaRPr lang="en-US" sz="1600" b="1" dirty="0"/>
          </a:p>
        </p:txBody>
      </p:sp>
      <p:pic>
        <p:nvPicPr>
          <p:cNvPr id="35" name="Content Placeholder 18"/>
          <p:cNvPicPr>
            <a:picLocks noChangeAspect="1"/>
          </p:cNvPicPr>
          <p:nvPr/>
        </p:nvPicPr>
        <p:blipFill rotWithShape="1">
          <a:blip r:embed="rId7" cstate="screen">
            <a:extLst>
              <a:ext uri="{28A0092B-C50C-407E-A947-70E740481C1C}">
                <a14:useLocalDpi xmlns:a14="http://schemas.microsoft.com/office/drawing/2010/main"/>
              </a:ext>
            </a:extLst>
          </a:blip>
          <a:srcRect t="8861" r="20782"/>
          <a:stretch/>
        </p:blipFill>
        <p:spPr>
          <a:xfrm>
            <a:off x="388417" y="1470556"/>
            <a:ext cx="9023077" cy="1872812"/>
          </a:xfrm>
          <a:prstGeom prst="rect">
            <a:avLst/>
          </a:prstGeom>
        </p:spPr>
      </p:pic>
      <p:sp>
        <p:nvSpPr>
          <p:cNvPr id="32" name="Footer Placeholder 31"/>
          <p:cNvSpPr>
            <a:spLocks noGrp="1"/>
          </p:cNvSpPr>
          <p:nvPr>
            <p:ph type="ftr" sz="quarter" idx="4294967295"/>
          </p:nvPr>
        </p:nvSpPr>
        <p:spPr>
          <a:xfrm>
            <a:off x="1892660" y="6417332"/>
            <a:ext cx="3168290" cy="165731"/>
          </a:xfrm>
          <a:prstGeom prst="rect">
            <a:avLst/>
          </a:prstGeom>
        </p:spPr>
        <p:txBody>
          <a:bodyPr/>
          <a:lstStyle/>
          <a:p>
            <a:r>
              <a:rPr lang="en-US" noProof="0" dirty="0" smtClean="0"/>
              <a:t>2016.03   © 2016 CIP</a:t>
            </a:r>
            <a:endParaRPr lang="en-US" noProof="0" dirty="0"/>
          </a:p>
        </p:txBody>
      </p:sp>
      <p:sp>
        <p:nvSpPr>
          <p:cNvPr id="36" name="Slide Number Placeholder 35"/>
          <p:cNvSpPr>
            <a:spLocks noGrp="1"/>
          </p:cNvSpPr>
          <p:nvPr>
            <p:ph type="sldNum" sz="quarter" idx="4294967295"/>
          </p:nvPr>
        </p:nvSpPr>
        <p:spPr>
          <a:xfrm>
            <a:off x="8949444" y="6417463"/>
            <a:ext cx="432048" cy="165600"/>
          </a:xfrm>
          <a:prstGeom prst="rect">
            <a:avLst/>
          </a:prstGeom>
        </p:spPr>
        <p:txBody>
          <a:bodyPr/>
          <a:lstStyle/>
          <a:p>
            <a:fld id="{2485B633-6863-4B84-8019-F125347A66EC}" type="slidenum">
              <a:rPr lang="en-US" noProof="0" smtClean="0"/>
              <a:pPr/>
              <a:t>9</a:t>
            </a:fld>
            <a:endParaRPr lang="en-US" noProof="0"/>
          </a:p>
        </p:txBody>
      </p:sp>
    </p:spTree>
    <p:extLst>
      <p:ext uri="{BB962C8B-B14F-4D97-AF65-F5344CB8AC3E}">
        <p14:creationId xmlns:p14="http://schemas.microsoft.com/office/powerpoint/2010/main" val="1180113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1"/>
          </p:nvPr>
        </p:nvSpPr>
        <p:spPr/>
        <p:txBody>
          <a:bodyPr/>
          <a:lstStyle/>
          <a:p>
            <a:pPr>
              <a:defRPr/>
            </a:pPr>
            <a:fld id="{114EBDFA-EF15-4576-9347-F7F7A4C99F0F}" type="slidenum">
              <a:rPr lang="en-US"/>
              <a:pPr>
                <a:defRPr/>
              </a:pPr>
              <a:t>90</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B3703B40-22DB-46D9-AD78-2E86AD91170E}" type="slidenum">
              <a:rPr lang="en-US" sz="800">
                <a:latin typeface="+mn-lt"/>
              </a:rPr>
              <a:pPr algn="r">
                <a:defRPr/>
              </a:pPr>
              <a:t>90</a:t>
            </a:fld>
            <a:endParaRPr lang="en-US" sz="800">
              <a:latin typeface="+mn-lt"/>
            </a:endParaRPr>
          </a:p>
        </p:txBody>
      </p:sp>
      <p:sp>
        <p:nvSpPr>
          <p:cNvPr id="135170" name="Content Placeholder 2"/>
          <p:cNvSpPr>
            <a:spLocks/>
          </p:cNvSpPr>
          <p:nvPr/>
        </p:nvSpPr>
        <p:spPr bwMode="auto">
          <a:xfrm>
            <a:off x="560388" y="1338263"/>
            <a:ext cx="8785225" cy="5113337"/>
          </a:xfrm>
          <a:prstGeom prst="rect">
            <a:avLst/>
          </a:prstGeom>
          <a:noFill/>
          <a:ln w="9525">
            <a:noFill/>
            <a:miter lim="800000"/>
            <a:headEnd/>
            <a:tailEnd/>
          </a:ln>
        </p:spPr>
        <p:txBody>
          <a:bodyPr lIns="0" tIns="0" rIns="0" bIns="0"/>
          <a:lstStyle/>
          <a:p>
            <a:pPr marL="269875" indent="-269875" eaLnBrk="0" hangingPunct="0">
              <a:spcBef>
                <a:spcPts val="1200"/>
              </a:spcBef>
              <a:buClr>
                <a:schemeClr val="accent1"/>
              </a:buClr>
              <a:buFont typeface="Arial" charset="0"/>
              <a:buChar char="•"/>
            </a:pPr>
            <a:r>
              <a:rPr lang="en-GB" sz="2000"/>
              <a:t>Deck length defines quality</a:t>
            </a:r>
          </a:p>
          <a:p>
            <a:pPr marL="269875" indent="-269875" eaLnBrk="0" hangingPunct="0">
              <a:spcBef>
                <a:spcPts val="1200"/>
              </a:spcBef>
              <a:buClr>
                <a:schemeClr val="accent1"/>
              </a:buClr>
              <a:buFont typeface="Arial" charset="0"/>
              <a:buChar char="•"/>
            </a:pPr>
            <a:r>
              <a:rPr lang="en-GB" sz="2000"/>
              <a:t>Deck width defines capacity</a:t>
            </a:r>
          </a:p>
        </p:txBody>
      </p:sp>
      <p:sp>
        <p:nvSpPr>
          <p:cNvPr id="135171" name="Title 3"/>
          <p:cNvSpPr>
            <a:spLocks/>
          </p:cNvSpPr>
          <p:nvPr/>
        </p:nvSpPr>
        <p:spPr bwMode="auto">
          <a:xfrm>
            <a:off x="560388" y="330200"/>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GB" sz="2400" b="1"/>
              <a:t>Principle of screening</a:t>
            </a:r>
          </a:p>
        </p:txBody>
      </p:sp>
      <p:pic>
        <p:nvPicPr>
          <p:cNvPr id="135172" name="Picture 4" descr="D:\Users\hpolske\AppData\Local\Temp\SNAGHTML54219a3.PNG"/>
          <p:cNvPicPr>
            <a:picLocks noChangeAspect="1" noChangeArrowheads="1"/>
          </p:cNvPicPr>
          <p:nvPr/>
        </p:nvPicPr>
        <p:blipFill>
          <a:blip r:embed="rId2"/>
          <a:srcRect/>
          <a:stretch>
            <a:fillRect/>
          </a:stretch>
        </p:blipFill>
        <p:spPr bwMode="auto">
          <a:xfrm>
            <a:off x="685800" y="2562225"/>
            <a:ext cx="5167313" cy="3673475"/>
          </a:xfrm>
          <a:prstGeom prst="rect">
            <a:avLst/>
          </a:prstGeom>
          <a:noFill/>
          <a:ln w="9525">
            <a:noFill/>
            <a:miter lim="800000"/>
            <a:headEnd/>
            <a:tailEnd/>
          </a:ln>
        </p:spPr>
      </p:pic>
      <p:sp>
        <p:nvSpPr>
          <p:cNvPr id="10" name="TextBox 9"/>
          <p:cNvSpPr txBox="1"/>
          <p:nvPr/>
        </p:nvSpPr>
        <p:spPr>
          <a:xfrm>
            <a:off x="5268913" y="4435475"/>
            <a:ext cx="4248150" cy="2097088"/>
          </a:xfrm>
          <a:prstGeom prst="rect">
            <a:avLst/>
          </a:prstGeom>
          <a:noFill/>
        </p:spPr>
        <p:txBody>
          <a:bodyPr>
            <a:spAutoFit/>
          </a:bodyPr>
          <a:lstStyle/>
          <a:p>
            <a:pPr marL="270000" indent="-270000" fontAlgn="auto">
              <a:spcBef>
                <a:spcPts val="576"/>
              </a:spcBef>
              <a:spcAft>
                <a:spcPts val="0"/>
              </a:spcAft>
              <a:buClr>
                <a:srgbClr val="FF1100"/>
              </a:buClr>
              <a:buFont typeface="Arial" pitchFamily="34" charset="0"/>
              <a:buChar char="•"/>
              <a:defRPr/>
            </a:pPr>
            <a:r>
              <a:rPr lang="de-CH" sz="2200" dirty="0" err="1">
                <a:latin typeface="Arial" pitchFamily="34" charset="0"/>
                <a:cs typeface="Arial" pitchFamily="34" charset="0"/>
              </a:rPr>
              <a:t>Factors</a:t>
            </a:r>
            <a:r>
              <a:rPr lang="de-CH" sz="2200" dirty="0">
                <a:latin typeface="Arial" pitchFamily="34" charset="0"/>
                <a:cs typeface="Arial" pitchFamily="34" charset="0"/>
              </a:rPr>
              <a:t> </a:t>
            </a:r>
            <a:r>
              <a:rPr lang="de-CH" sz="2200" dirty="0" err="1">
                <a:latin typeface="Arial" pitchFamily="34" charset="0"/>
                <a:cs typeface="Arial" pitchFamily="34" charset="0"/>
              </a:rPr>
              <a:t>affecting</a:t>
            </a:r>
            <a:r>
              <a:rPr lang="de-CH" sz="2200" dirty="0">
                <a:latin typeface="Arial" pitchFamily="34" charset="0"/>
                <a:cs typeface="Arial" pitchFamily="34" charset="0"/>
              </a:rPr>
              <a:t> </a:t>
            </a:r>
            <a:r>
              <a:rPr lang="de-CH" sz="2200" dirty="0" err="1">
                <a:latin typeface="Arial" pitchFamily="34" charset="0"/>
                <a:cs typeface="Arial" pitchFamily="34" charset="0"/>
              </a:rPr>
              <a:t>stratification</a:t>
            </a:r>
            <a:endParaRPr lang="de-CH" sz="2200" dirty="0">
              <a:latin typeface="Arial" pitchFamily="34" charset="0"/>
              <a:cs typeface="Arial" pitchFamily="34" charset="0"/>
            </a:endParaRPr>
          </a:p>
          <a:p>
            <a:pPr marL="536400" lvl="1" indent="-266400" fontAlgn="auto">
              <a:spcBef>
                <a:spcPts val="24"/>
              </a:spcBef>
              <a:spcAft>
                <a:spcPts val="0"/>
              </a:spcAft>
              <a:buClr>
                <a:srgbClr val="FF1100"/>
              </a:buClr>
              <a:buSzPct val="60000"/>
              <a:buFont typeface="Wingdings 3" pitchFamily="18" charset="2"/>
              <a:buChar char=""/>
              <a:defRPr/>
            </a:pPr>
            <a:r>
              <a:rPr lang="de-CH" sz="2000" dirty="0">
                <a:latin typeface="Arial" pitchFamily="34" charset="0"/>
                <a:cs typeface="Arial" pitchFamily="34" charset="0"/>
              </a:rPr>
              <a:t>Material </a:t>
            </a:r>
            <a:r>
              <a:rPr lang="de-CH" sz="2000" dirty="0" err="1">
                <a:latin typeface="Arial" pitchFamily="34" charset="0"/>
                <a:cs typeface="Arial" pitchFamily="34" charset="0"/>
              </a:rPr>
              <a:t>characteristics</a:t>
            </a:r>
            <a:endParaRPr lang="de-CH" sz="2000" dirty="0">
              <a:latin typeface="Arial" pitchFamily="34" charset="0"/>
              <a:cs typeface="Arial" pitchFamily="34" charset="0"/>
            </a:endParaRPr>
          </a:p>
          <a:p>
            <a:pPr marL="536400" lvl="1" indent="-266400" fontAlgn="auto">
              <a:spcBef>
                <a:spcPts val="24"/>
              </a:spcBef>
              <a:spcAft>
                <a:spcPts val="0"/>
              </a:spcAft>
              <a:buClr>
                <a:srgbClr val="FF1100"/>
              </a:buClr>
              <a:buSzPct val="60000"/>
              <a:buFont typeface="Wingdings 3" pitchFamily="18" charset="2"/>
              <a:buChar char=""/>
              <a:defRPr/>
            </a:pPr>
            <a:r>
              <a:rPr lang="de-CH" sz="2000" dirty="0" err="1">
                <a:latin typeface="Arial" pitchFamily="34" charset="0"/>
                <a:cs typeface="Arial" pitchFamily="34" charset="0"/>
              </a:rPr>
              <a:t>Bed</a:t>
            </a:r>
            <a:r>
              <a:rPr lang="de-CH" sz="2000" dirty="0">
                <a:latin typeface="Arial" pitchFamily="34" charset="0"/>
                <a:cs typeface="Arial" pitchFamily="34" charset="0"/>
              </a:rPr>
              <a:t> </a:t>
            </a:r>
            <a:r>
              <a:rPr lang="de-CH" sz="2000" dirty="0" err="1">
                <a:latin typeface="Arial" pitchFamily="34" charset="0"/>
                <a:cs typeface="Arial" pitchFamily="34" charset="0"/>
              </a:rPr>
              <a:t>height</a:t>
            </a:r>
            <a:endParaRPr lang="de-CH" sz="2000" dirty="0">
              <a:latin typeface="Arial" pitchFamily="34" charset="0"/>
              <a:cs typeface="Arial" pitchFamily="34" charset="0"/>
            </a:endParaRPr>
          </a:p>
          <a:p>
            <a:pPr marL="536400" lvl="1" indent="-266400" fontAlgn="auto">
              <a:spcBef>
                <a:spcPts val="24"/>
              </a:spcBef>
              <a:spcAft>
                <a:spcPts val="0"/>
              </a:spcAft>
              <a:buClr>
                <a:srgbClr val="FF1100"/>
              </a:buClr>
              <a:buSzPct val="60000"/>
              <a:buFont typeface="Wingdings 3" pitchFamily="18" charset="2"/>
              <a:buChar char=""/>
              <a:defRPr/>
            </a:pPr>
            <a:r>
              <a:rPr lang="de-CH" sz="2000" dirty="0" err="1">
                <a:latin typeface="Arial" pitchFamily="34" charset="0"/>
                <a:cs typeface="Arial" pitchFamily="34" charset="0"/>
              </a:rPr>
              <a:t>Slope</a:t>
            </a:r>
            <a:endParaRPr lang="de-CH" sz="2000" dirty="0">
              <a:latin typeface="Arial" pitchFamily="34" charset="0"/>
              <a:cs typeface="Arial" pitchFamily="34" charset="0"/>
            </a:endParaRPr>
          </a:p>
          <a:p>
            <a:pPr marL="536400" lvl="1" indent="-266400" fontAlgn="auto">
              <a:spcBef>
                <a:spcPts val="24"/>
              </a:spcBef>
              <a:spcAft>
                <a:spcPts val="0"/>
              </a:spcAft>
              <a:buClr>
                <a:srgbClr val="FF1100"/>
              </a:buClr>
              <a:buSzPct val="60000"/>
              <a:buFont typeface="Wingdings 3" pitchFamily="18" charset="2"/>
              <a:buChar char=""/>
              <a:defRPr/>
            </a:pPr>
            <a:r>
              <a:rPr lang="de-CH" sz="2000" dirty="0" err="1">
                <a:latin typeface="Arial" pitchFamily="34" charset="0"/>
                <a:cs typeface="Arial" pitchFamily="34" charset="0"/>
              </a:rPr>
              <a:t>Stroke</a:t>
            </a:r>
            <a:r>
              <a:rPr lang="de-CH" sz="2000" dirty="0">
                <a:latin typeface="Arial" pitchFamily="34" charset="0"/>
                <a:cs typeface="Arial" pitchFamily="34" charset="0"/>
              </a:rPr>
              <a:t> </a:t>
            </a:r>
            <a:r>
              <a:rPr lang="de-CH" sz="2000" dirty="0" err="1">
                <a:latin typeface="Arial" pitchFamily="34" charset="0"/>
                <a:cs typeface="Arial" pitchFamily="34" charset="0"/>
              </a:rPr>
              <a:t>characteristics</a:t>
            </a:r>
            <a:endParaRPr lang="de-CH" sz="2000" dirty="0">
              <a:latin typeface="Arial" pitchFamily="34" charset="0"/>
              <a:cs typeface="Arial" pitchFamily="34" charset="0"/>
            </a:endParaRPr>
          </a:p>
          <a:p>
            <a:pPr marL="270000" lvl="1" indent="-270000" fontAlgn="auto">
              <a:spcBef>
                <a:spcPts val="576"/>
              </a:spcBef>
              <a:spcAft>
                <a:spcPts val="0"/>
              </a:spcAft>
              <a:buClr>
                <a:srgbClr val="FF1100"/>
              </a:buClr>
              <a:buFont typeface="Arial" pitchFamily="34" charset="0"/>
              <a:buChar char="•"/>
              <a:defRPr/>
            </a:pPr>
            <a:endParaRPr lang="de-CH" sz="2400" dirty="0">
              <a:latin typeface="Arial" pitchFamily="34" charset="0"/>
              <a:cs typeface="Arial" pitchFamily="34" charset="0"/>
            </a:endParaRPr>
          </a:p>
        </p:txBody>
      </p:sp>
      <p:pic>
        <p:nvPicPr>
          <p:cNvPr id="135174" name="Picture 2"/>
          <p:cNvPicPr>
            <a:picLocks noChangeAspect="1" noChangeArrowheads="1"/>
          </p:cNvPicPr>
          <p:nvPr/>
        </p:nvPicPr>
        <p:blipFill>
          <a:blip r:embed="rId3"/>
          <a:srcRect/>
          <a:stretch>
            <a:fillRect/>
          </a:stretch>
        </p:blipFill>
        <p:spPr bwMode="auto">
          <a:xfrm>
            <a:off x="5168900" y="1266825"/>
            <a:ext cx="4321175" cy="2062163"/>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1"/>
          </p:nvPr>
        </p:nvSpPr>
        <p:spPr/>
        <p:txBody>
          <a:bodyPr/>
          <a:lstStyle/>
          <a:p>
            <a:pPr>
              <a:defRPr/>
            </a:pPr>
            <a:fld id="{48EA9118-B9D0-4203-AA2C-DF2E1399513B}" type="slidenum">
              <a:rPr lang="en-US"/>
              <a:pPr>
                <a:defRPr/>
              </a:pPr>
              <a:t>91</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FBF42464-4EDA-498F-A6FF-FD56126C0291}" type="slidenum">
              <a:rPr lang="en-US" sz="800">
                <a:latin typeface="+mn-lt"/>
              </a:rPr>
              <a:pPr algn="r">
                <a:defRPr/>
              </a:pPr>
              <a:t>91</a:t>
            </a:fld>
            <a:endParaRPr lang="en-US" sz="800">
              <a:latin typeface="+mn-lt"/>
            </a:endParaRPr>
          </a:p>
        </p:txBody>
      </p:sp>
      <p:sp>
        <p:nvSpPr>
          <p:cNvPr id="136194" name="Content Placeholder 3"/>
          <p:cNvSpPr>
            <a:spLocks/>
          </p:cNvSpPr>
          <p:nvPr/>
        </p:nvSpPr>
        <p:spPr bwMode="auto">
          <a:xfrm>
            <a:off x="560388" y="1209675"/>
            <a:ext cx="8785225" cy="5113338"/>
          </a:xfrm>
          <a:prstGeom prst="rect">
            <a:avLst/>
          </a:prstGeom>
          <a:noFill/>
          <a:ln w="9525">
            <a:noFill/>
            <a:miter lim="800000"/>
            <a:headEnd/>
            <a:tailEnd/>
          </a:ln>
        </p:spPr>
        <p:txBody>
          <a:bodyPr lIns="0" tIns="0" rIns="0" bIns="0"/>
          <a:lstStyle/>
          <a:p>
            <a:pPr marL="269875" indent="-269875" eaLnBrk="0" hangingPunct="0">
              <a:spcBef>
                <a:spcPts val="1200"/>
              </a:spcBef>
              <a:buClr>
                <a:schemeClr val="accent1"/>
              </a:buClr>
              <a:buFont typeface="Arial" charset="0"/>
              <a:buChar char="•"/>
            </a:pPr>
            <a:r>
              <a:rPr lang="en-GB" sz="2000"/>
              <a:t>Motion: Linear or circular</a:t>
            </a:r>
          </a:p>
          <a:p>
            <a:pPr marL="269875" indent="-269875" eaLnBrk="0" hangingPunct="0">
              <a:spcBef>
                <a:spcPts val="1200"/>
              </a:spcBef>
              <a:buClr>
                <a:schemeClr val="accent1"/>
              </a:buClr>
              <a:buFont typeface="Arial" charset="0"/>
              <a:buChar char="•"/>
            </a:pPr>
            <a:endParaRPr lang="en-GB" sz="2000"/>
          </a:p>
          <a:p>
            <a:pPr marL="269875" indent="-269875" eaLnBrk="0" hangingPunct="0">
              <a:spcBef>
                <a:spcPts val="1200"/>
              </a:spcBef>
              <a:buClr>
                <a:schemeClr val="accent1"/>
              </a:buClr>
              <a:buFont typeface="Arial" charset="0"/>
              <a:buChar char="•"/>
            </a:pPr>
            <a:endParaRPr lang="en-GB" sz="2000"/>
          </a:p>
          <a:p>
            <a:pPr marL="269875" indent="-269875" eaLnBrk="0" hangingPunct="0">
              <a:spcBef>
                <a:spcPts val="1200"/>
              </a:spcBef>
              <a:buClr>
                <a:schemeClr val="accent1"/>
              </a:buClr>
              <a:buFont typeface="Arial" charset="0"/>
              <a:buChar char="•"/>
            </a:pPr>
            <a:endParaRPr lang="en-GB" sz="2000"/>
          </a:p>
          <a:p>
            <a:pPr marL="269875" indent="-269875" eaLnBrk="0" hangingPunct="0">
              <a:spcBef>
                <a:spcPts val="1200"/>
              </a:spcBef>
              <a:buClr>
                <a:schemeClr val="accent1"/>
              </a:buClr>
              <a:buFont typeface="Arial" charset="0"/>
              <a:buChar char="•"/>
            </a:pPr>
            <a:r>
              <a:rPr lang="en-GB" sz="2000"/>
              <a:t>Single or multiple decks (to produce various fractions)</a:t>
            </a:r>
          </a:p>
          <a:p>
            <a:pPr marL="269875" indent="-269875" eaLnBrk="0" hangingPunct="0">
              <a:spcBef>
                <a:spcPts val="1200"/>
              </a:spcBef>
              <a:buClr>
                <a:schemeClr val="accent1"/>
              </a:buClr>
              <a:buFont typeface="Arial" charset="0"/>
              <a:buChar char="•"/>
            </a:pPr>
            <a:endParaRPr lang="en-GB" sz="2000"/>
          </a:p>
          <a:p>
            <a:pPr marL="269875" indent="-269875" eaLnBrk="0" hangingPunct="0">
              <a:spcBef>
                <a:spcPts val="1200"/>
              </a:spcBef>
              <a:buClr>
                <a:schemeClr val="accent1"/>
              </a:buClr>
              <a:buFont typeface="Arial" charset="0"/>
              <a:buChar char="•"/>
            </a:pPr>
            <a:r>
              <a:rPr lang="en-GB" sz="2000"/>
              <a:t>Wobbler screens for sticky material</a:t>
            </a:r>
          </a:p>
        </p:txBody>
      </p:sp>
      <p:sp>
        <p:nvSpPr>
          <p:cNvPr id="136195" name="Title 4"/>
          <p:cNvSpPr>
            <a:spLocks/>
          </p:cNvSpPr>
          <p:nvPr/>
        </p:nvSpPr>
        <p:spPr bwMode="auto">
          <a:xfrm>
            <a:off x="560388" y="330200"/>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GB" sz="2400" b="1"/>
              <a:t>Screening equipment</a:t>
            </a:r>
          </a:p>
        </p:txBody>
      </p:sp>
      <p:pic>
        <p:nvPicPr>
          <p:cNvPr id="136196" name="Picture 8"/>
          <p:cNvPicPr>
            <a:picLocks noChangeAspect="1" noChangeArrowheads="1"/>
          </p:cNvPicPr>
          <p:nvPr/>
        </p:nvPicPr>
        <p:blipFill>
          <a:blip r:embed="rId2"/>
          <a:srcRect/>
          <a:stretch>
            <a:fillRect/>
          </a:stretch>
        </p:blipFill>
        <p:spPr bwMode="auto">
          <a:xfrm>
            <a:off x="6321425" y="3443288"/>
            <a:ext cx="2944813" cy="2544762"/>
          </a:xfrm>
          <a:prstGeom prst="rect">
            <a:avLst/>
          </a:prstGeom>
          <a:noFill/>
          <a:ln w="9525">
            <a:noFill/>
            <a:miter lim="800000"/>
            <a:headEnd/>
            <a:tailEnd/>
          </a:ln>
        </p:spPr>
      </p:pic>
      <p:pic>
        <p:nvPicPr>
          <p:cNvPr id="136197" name="Picture 2"/>
          <p:cNvPicPr>
            <a:picLocks noChangeAspect="1" noChangeArrowheads="1"/>
          </p:cNvPicPr>
          <p:nvPr/>
        </p:nvPicPr>
        <p:blipFill>
          <a:blip r:embed="rId3"/>
          <a:srcRect/>
          <a:stretch>
            <a:fillRect/>
          </a:stretch>
        </p:blipFill>
        <p:spPr bwMode="auto">
          <a:xfrm>
            <a:off x="5457825" y="1554163"/>
            <a:ext cx="2735263" cy="1306512"/>
          </a:xfrm>
          <a:prstGeom prst="rect">
            <a:avLst/>
          </a:prstGeom>
          <a:noFill/>
          <a:ln w="9525">
            <a:noFill/>
            <a:miter lim="800000"/>
            <a:headEnd/>
            <a:tailEnd/>
          </a:ln>
        </p:spPr>
      </p:pic>
      <p:pic>
        <p:nvPicPr>
          <p:cNvPr id="136198" name="Picture 3"/>
          <p:cNvPicPr>
            <a:picLocks noChangeAspect="1" noChangeArrowheads="1"/>
          </p:cNvPicPr>
          <p:nvPr/>
        </p:nvPicPr>
        <p:blipFill>
          <a:blip r:embed="rId4"/>
          <a:srcRect/>
          <a:stretch>
            <a:fillRect/>
          </a:stretch>
        </p:blipFill>
        <p:spPr bwMode="auto">
          <a:xfrm>
            <a:off x="849313" y="1858963"/>
            <a:ext cx="3919537" cy="1001712"/>
          </a:xfrm>
          <a:prstGeom prst="rect">
            <a:avLst/>
          </a:prstGeom>
          <a:noFill/>
          <a:ln w="9525">
            <a:noFill/>
            <a:miter lim="800000"/>
            <a:headEnd/>
            <a:tailEnd/>
          </a:ln>
        </p:spPr>
      </p:pic>
      <p:pic>
        <p:nvPicPr>
          <p:cNvPr id="136199" name="Picture 11" descr="0831854-40%"/>
          <p:cNvPicPr>
            <a:picLocks noChangeAspect="1" noChangeArrowheads="1"/>
          </p:cNvPicPr>
          <p:nvPr/>
        </p:nvPicPr>
        <p:blipFill>
          <a:blip r:embed="rId5"/>
          <a:srcRect/>
          <a:stretch>
            <a:fillRect/>
          </a:stretch>
        </p:blipFill>
        <p:spPr bwMode="auto">
          <a:xfrm>
            <a:off x="2508250" y="4732338"/>
            <a:ext cx="3313113" cy="1550987"/>
          </a:xfrm>
          <a:prstGeom prst="rect">
            <a:avLst/>
          </a:prstGeom>
          <a:noFill/>
          <a:ln w="9525">
            <a:noFill/>
            <a:miter lim="800000"/>
            <a:headEnd/>
            <a:tailEnd/>
          </a:ln>
        </p:spPr>
      </p:pic>
      <p:pic>
        <p:nvPicPr>
          <p:cNvPr id="136200" name="Picture 4"/>
          <p:cNvPicPr>
            <a:picLocks noChangeAspect="1" noChangeArrowheads="1"/>
          </p:cNvPicPr>
          <p:nvPr/>
        </p:nvPicPr>
        <p:blipFill>
          <a:blip r:embed="rId6"/>
          <a:srcRect/>
          <a:stretch>
            <a:fillRect/>
          </a:stretch>
        </p:blipFill>
        <p:spPr bwMode="auto">
          <a:xfrm>
            <a:off x="809625" y="5230813"/>
            <a:ext cx="1689100" cy="1004887"/>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1"/>
          </p:nvPr>
        </p:nvSpPr>
        <p:spPr/>
        <p:txBody>
          <a:bodyPr/>
          <a:lstStyle/>
          <a:p>
            <a:pPr>
              <a:defRPr/>
            </a:pPr>
            <a:fld id="{051CEDF4-56A3-4507-A65A-9D0139366771}" type="slidenum">
              <a:rPr lang="en-US"/>
              <a:pPr>
                <a:defRPr/>
              </a:pPr>
              <a:t>92</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6A9C19D8-6000-4826-A302-236843B6CEFA}" type="slidenum">
              <a:rPr lang="en-US" sz="800">
                <a:latin typeface="+mn-lt"/>
              </a:rPr>
              <a:pPr algn="r">
                <a:defRPr/>
              </a:pPr>
              <a:t>92</a:t>
            </a:fld>
            <a:endParaRPr lang="en-US" sz="800">
              <a:latin typeface="+mn-lt"/>
            </a:endParaRPr>
          </a:p>
        </p:txBody>
      </p:sp>
      <p:sp>
        <p:nvSpPr>
          <p:cNvPr id="137219" name="Content Placeholder 8"/>
          <p:cNvSpPr>
            <a:spLocks/>
          </p:cNvSpPr>
          <p:nvPr/>
        </p:nvSpPr>
        <p:spPr bwMode="auto">
          <a:xfrm>
            <a:off x="560388" y="1252538"/>
            <a:ext cx="8785225" cy="5113337"/>
          </a:xfrm>
          <a:prstGeom prst="rect">
            <a:avLst/>
          </a:prstGeom>
          <a:noFill/>
          <a:ln w="9525">
            <a:noFill/>
            <a:miter lim="800000"/>
            <a:headEnd/>
            <a:tailEnd/>
          </a:ln>
        </p:spPr>
        <p:txBody>
          <a:bodyPr lIns="0" tIns="0" rIns="0" bIns="0"/>
          <a:lstStyle/>
          <a:p>
            <a:pPr marL="269875" indent="-269875" eaLnBrk="0" hangingPunct="0">
              <a:spcBef>
                <a:spcPts val="1200"/>
              </a:spcBef>
              <a:buClr>
                <a:schemeClr val="accent1"/>
              </a:buClr>
              <a:buFont typeface="Arial" charset="0"/>
              <a:buChar char="•"/>
            </a:pPr>
            <a:r>
              <a:rPr lang="en-GB" sz="2000"/>
              <a:t>Scalping: removal of fines before crushing</a:t>
            </a:r>
          </a:p>
        </p:txBody>
      </p:sp>
      <p:sp>
        <p:nvSpPr>
          <p:cNvPr id="137220" name="Title 4"/>
          <p:cNvSpPr>
            <a:spLocks/>
          </p:cNvSpPr>
          <p:nvPr/>
        </p:nvSpPr>
        <p:spPr bwMode="auto">
          <a:xfrm>
            <a:off x="560388" y="344488"/>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GB" sz="2400" b="1"/>
              <a:t>Application in open circuit crushing system</a:t>
            </a:r>
          </a:p>
        </p:txBody>
      </p:sp>
      <p:pic>
        <p:nvPicPr>
          <p:cNvPr id="168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8138" y="1686009"/>
            <a:ext cx="7340600" cy="467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1"/>
          </p:nvPr>
        </p:nvSpPr>
        <p:spPr/>
        <p:txBody>
          <a:bodyPr/>
          <a:lstStyle/>
          <a:p>
            <a:pPr>
              <a:defRPr/>
            </a:pPr>
            <a:fld id="{92022B8F-72A7-4A85-8585-892C6BC8CBB3}" type="slidenum">
              <a:rPr lang="en-US"/>
              <a:pPr>
                <a:defRPr/>
              </a:pPr>
              <a:t>93</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33DB243C-B604-4D13-A0A2-96D768224F3D}" type="slidenum">
              <a:rPr lang="en-US" sz="800">
                <a:latin typeface="+mn-lt"/>
              </a:rPr>
              <a:pPr algn="r">
                <a:defRPr/>
              </a:pPr>
              <a:t>93</a:t>
            </a:fld>
            <a:endParaRPr lang="en-US" sz="800">
              <a:latin typeface="+mn-lt"/>
            </a:endParaRPr>
          </a:p>
        </p:txBody>
      </p:sp>
      <p:sp>
        <p:nvSpPr>
          <p:cNvPr id="138242" name="Content Placeholder 6"/>
          <p:cNvSpPr>
            <a:spLocks/>
          </p:cNvSpPr>
          <p:nvPr/>
        </p:nvSpPr>
        <p:spPr bwMode="auto">
          <a:xfrm>
            <a:off x="560388" y="1323975"/>
            <a:ext cx="8785225" cy="5113338"/>
          </a:xfrm>
          <a:prstGeom prst="rect">
            <a:avLst/>
          </a:prstGeom>
          <a:noFill/>
          <a:ln w="9525">
            <a:noFill/>
            <a:miter lim="800000"/>
            <a:headEnd/>
            <a:tailEnd/>
          </a:ln>
        </p:spPr>
        <p:txBody>
          <a:bodyPr lIns="0" tIns="0" rIns="0" bIns="0"/>
          <a:lstStyle/>
          <a:p>
            <a:pPr marL="269875" indent="-269875" eaLnBrk="0" hangingPunct="0">
              <a:spcBef>
                <a:spcPts val="1200"/>
              </a:spcBef>
              <a:buClr>
                <a:schemeClr val="accent1"/>
              </a:buClr>
              <a:buFont typeface="Arial" charset="0"/>
              <a:buChar char="•"/>
            </a:pPr>
            <a:r>
              <a:rPr lang="en-GB" sz="2000"/>
              <a:t>Control of top grain size</a:t>
            </a:r>
          </a:p>
        </p:txBody>
      </p:sp>
      <p:sp>
        <p:nvSpPr>
          <p:cNvPr id="138243" name="Title 4"/>
          <p:cNvSpPr>
            <a:spLocks/>
          </p:cNvSpPr>
          <p:nvPr/>
        </p:nvSpPr>
        <p:spPr bwMode="auto">
          <a:xfrm>
            <a:off x="560388" y="315913"/>
            <a:ext cx="8774112" cy="792162"/>
          </a:xfrm>
          <a:prstGeom prst="rect">
            <a:avLst/>
          </a:prstGeom>
          <a:noFill/>
          <a:ln w="9525">
            <a:noFill/>
            <a:miter lim="800000"/>
            <a:headEnd/>
            <a:tailEnd/>
          </a:ln>
        </p:spPr>
        <p:txBody>
          <a:bodyPr lIns="0" tIns="0" rIns="0" bIns="7200" anchor="b"/>
          <a:lstStyle/>
          <a:p>
            <a:pPr eaLnBrk="0" hangingPunct="0">
              <a:lnSpc>
                <a:spcPct val="95000"/>
              </a:lnSpc>
            </a:pPr>
            <a:r>
              <a:rPr lang="en-GB" sz="2400" b="1"/>
              <a:t>Application in closed circuit crushing system</a:t>
            </a:r>
          </a:p>
        </p:txBody>
      </p:sp>
      <p:pic>
        <p:nvPicPr>
          <p:cNvPr id="169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171" y="1616869"/>
            <a:ext cx="7462838" cy="488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1"/>
          </p:nvPr>
        </p:nvSpPr>
        <p:spPr/>
        <p:txBody>
          <a:bodyPr/>
          <a:lstStyle/>
          <a:p>
            <a:pPr>
              <a:defRPr/>
            </a:pPr>
            <a:fld id="{575088D1-DADB-439C-80CE-2AA4B1A5C798}" type="slidenum">
              <a:rPr lang="en-US"/>
              <a:pPr>
                <a:defRPr/>
              </a:pPr>
              <a:t>94</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E02F240C-7FE3-4F17-BB36-4EB5409FCCFC}" type="slidenum">
              <a:rPr lang="en-US" sz="800">
                <a:latin typeface="+mn-lt"/>
              </a:rPr>
              <a:pPr algn="r">
                <a:defRPr/>
              </a:pPr>
              <a:t>94</a:t>
            </a:fld>
            <a:endParaRPr lang="en-US" sz="800">
              <a:latin typeface="+mn-lt"/>
            </a:endParaRPr>
          </a:p>
        </p:txBody>
      </p:sp>
      <p:sp>
        <p:nvSpPr>
          <p:cNvPr id="4" name="Content Placeholder 3"/>
          <p:cNvSpPr>
            <a:spLocks/>
          </p:cNvSpPr>
          <p:nvPr/>
        </p:nvSpPr>
        <p:spPr bwMode="auto">
          <a:xfrm>
            <a:off x="560388" y="1209675"/>
            <a:ext cx="8785225" cy="5113338"/>
          </a:xfrm>
          <a:prstGeom prst="rect">
            <a:avLst/>
          </a:prstGeom>
          <a:noFill/>
          <a:ln w="9525">
            <a:noFill/>
            <a:miter lim="800000"/>
            <a:headEnd/>
            <a:tailEnd/>
          </a:ln>
        </p:spPr>
        <p:txBody>
          <a:bodyPr lIns="0" tIns="0" rIns="0" bIns="0"/>
          <a:lstStyle/>
          <a:p>
            <a:pPr marL="269875" indent="-269875" eaLnBrk="0" hangingPunct="0">
              <a:spcBef>
                <a:spcPts val="1200"/>
              </a:spcBef>
              <a:buClr>
                <a:schemeClr val="accent1"/>
              </a:buClr>
              <a:buFont typeface="Arial" charset="0"/>
              <a:buChar char="•"/>
            </a:pPr>
            <a:r>
              <a:rPr lang="en-GB" sz="2000"/>
              <a:t>Factors affecting screen performance &amp; efficiency</a:t>
            </a:r>
          </a:p>
          <a:p>
            <a:pPr marL="269875" indent="-269875" eaLnBrk="0" hangingPunct="0">
              <a:spcBef>
                <a:spcPts val="1200"/>
              </a:spcBef>
              <a:buClr>
                <a:schemeClr val="accent1"/>
              </a:buClr>
              <a:buFont typeface="Arial" charset="0"/>
              <a:buChar char="•"/>
            </a:pPr>
            <a:endParaRPr lang="en-GB" sz="2000"/>
          </a:p>
          <a:p>
            <a:pPr marL="534988" lvl="1" indent="-265113" eaLnBrk="0" hangingPunct="0">
              <a:spcBef>
                <a:spcPts val="1200"/>
              </a:spcBef>
              <a:buClr>
                <a:schemeClr val="accent1"/>
              </a:buClr>
              <a:buFont typeface="Arial" charset="0"/>
              <a:buChar char="•"/>
            </a:pPr>
            <a:r>
              <a:rPr lang="en-GB"/>
              <a:t>Feed material</a:t>
            </a:r>
          </a:p>
          <a:p>
            <a:pPr marL="534988" lvl="1" indent="-265113" eaLnBrk="0" hangingPunct="0">
              <a:spcBef>
                <a:spcPts val="1200"/>
              </a:spcBef>
              <a:buClr>
                <a:schemeClr val="accent1"/>
              </a:buClr>
              <a:buFont typeface="Arial" charset="0"/>
              <a:buChar char="•"/>
            </a:pPr>
            <a:r>
              <a:rPr lang="en-GB"/>
              <a:t>Motion type</a:t>
            </a:r>
          </a:p>
          <a:p>
            <a:pPr marL="534988" lvl="1" indent="-265113" eaLnBrk="0" hangingPunct="0">
              <a:spcBef>
                <a:spcPts val="1200"/>
              </a:spcBef>
              <a:buClr>
                <a:schemeClr val="accent1"/>
              </a:buClr>
              <a:buFont typeface="Arial" charset="0"/>
              <a:buChar char="•"/>
            </a:pPr>
            <a:r>
              <a:rPr lang="en-GB"/>
              <a:t>Feed rate</a:t>
            </a:r>
          </a:p>
          <a:p>
            <a:pPr marL="534988" lvl="1" indent="-265113" eaLnBrk="0" hangingPunct="0">
              <a:spcBef>
                <a:spcPts val="1200"/>
              </a:spcBef>
              <a:buClr>
                <a:schemeClr val="accent1"/>
              </a:buClr>
              <a:buFont typeface="Arial" charset="0"/>
              <a:buChar char="•"/>
            </a:pPr>
            <a:r>
              <a:rPr lang="en-GB"/>
              <a:t>Feed point (material distribution on deck)</a:t>
            </a:r>
          </a:p>
          <a:p>
            <a:pPr marL="534988" lvl="1" indent="-265113" eaLnBrk="0" hangingPunct="0">
              <a:spcBef>
                <a:spcPts val="1200"/>
              </a:spcBef>
              <a:buClr>
                <a:schemeClr val="accent1"/>
              </a:buClr>
              <a:buFont typeface="Arial" charset="0"/>
              <a:buChar char="•"/>
            </a:pPr>
            <a:r>
              <a:rPr lang="en-GB"/>
              <a:t>Screen size</a:t>
            </a:r>
          </a:p>
          <a:p>
            <a:pPr marL="534988" lvl="1" indent="-265113" eaLnBrk="0" hangingPunct="0">
              <a:spcBef>
                <a:spcPts val="1200"/>
              </a:spcBef>
              <a:buClr>
                <a:schemeClr val="accent1"/>
              </a:buClr>
              <a:buFont typeface="Arial" charset="0"/>
              <a:buChar char="•"/>
            </a:pPr>
            <a:r>
              <a:rPr lang="en-GB"/>
              <a:t>Screening media</a:t>
            </a:r>
          </a:p>
          <a:p>
            <a:pPr marL="534988" lvl="1" indent="-265113" eaLnBrk="0" hangingPunct="0">
              <a:spcBef>
                <a:spcPts val="1200"/>
              </a:spcBef>
              <a:buClr>
                <a:schemeClr val="accent1"/>
              </a:buClr>
              <a:buFont typeface="Arial" charset="0"/>
              <a:buChar char="•"/>
            </a:pPr>
            <a:r>
              <a:rPr lang="en-GB"/>
              <a:t>Screen inclination</a:t>
            </a:r>
          </a:p>
          <a:p>
            <a:pPr marL="534988" lvl="1" indent="-265113" eaLnBrk="0" hangingPunct="0">
              <a:spcBef>
                <a:spcPts val="1200"/>
              </a:spcBef>
              <a:buClr>
                <a:schemeClr val="accent1"/>
              </a:buClr>
              <a:buFont typeface="Arial" charset="0"/>
              <a:buChar char="•"/>
            </a:pPr>
            <a:r>
              <a:rPr lang="en-GB"/>
              <a:t>Opening shape</a:t>
            </a:r>
          </a:p>
          <a:p>
            <a:pPr marL="534988" lvl="1" indent="-265113" eaLnBrk="0" hangingPunct="0">
              <a:spcBef>
                <a:spcPts val="1200"/>
              </a:spcBef>
              <a:buClr>
                <a:schemeClr val="accent1"/>
              </a:buClr>
              <a:buFont typeface="Arial" charset="0"/>
              <a:buChar char="•"/>
            </a:pPr>
            <a:r>
              <a:rPr lang="en-GB"/>
              <a:t>Stroke</a:t>
            </a:r>
          </a:p>
          <a:p>
            <a:pPr marL="534988" lvl="1" indent="-265113" eaLnBrk="0" hangingPunct="0">
              <a:spcBef>
                <a:spcPts val="1200"/>
              </a:spcBef>
              <a:buClr>
                <a:schemeClr val="accent1"/>
              </a:buClr>
              <a:buFont typeface="Arial" charset="0"/>
              <a:buChar char="•"/>
            </a:pPr>
            <a:r>
              <a:rPr lang="en-GB"/>
              <a:t>Frequency</a:t>
            </a:r>
          </a:p>
        </p:txBody>
      </p:sp>
      <p:sp>
        <p:nvSpPr>
          <p:cNvPr id="139267" name="Title 4"/>
          <p:cNvSpPr>
            <a:spLocks/>
          </p:cNvSpPr>
          <p:nvPr/>
        </p:nvSpPr>
        <p:spPr bwMode="auto">
          <a:xfrm>
            <a:off x="560388" y="301625"/>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GB" sz="2400" b="1"/>
              <a:t>Screen performance &amp; efficiency</a:t>
            </a:r>
          </a:p>
        </p:txBody>
      </p:sp>
      <p:pic>
        <p:nvPicPr>
          <p:cNvPr id="139268" name="Picture 5"/>
          <p:cNvPicPr>
            <a:picLocks noChangeAspect="1" noChangeArrowheads="1"/>
          </p:cNvPicPr>
          <p:nvPr/>
        </p:nvPicPr>
        <p:blipFill>
          <a:blip r:embed="rId2"/>
          <a:srcRect/>
          <a:stretch>
            <a:fillRect/>
          </a:stretch>
        </p:blipFill>
        <p:spPr bwMode="auto">
          <a:xfrm>
            <a:off x="6608763" y="4359275"/>
            <a:ext cx="2403475" cy="2055813"/>
          </a:xfrm>
          <a:prstGeom prst="rect">
            <a:avLst/>
          </a:prstGeom>
          <a:noFill/>
          <a:ln w="12700">
            <a:noFill/>
            <a:miter lim="800000"/>
            <a:headEnd/>
            <a:tailEnd/>
          </a:ln>
        </p:spPr>
      </p:pic>
      <p:pic>
        <p:nvPicPr>
          <p:cNvPr id="139269" name="Picture 2"/>
          <p:cNvPicPr>
            <a:picLocks noChangeAspect="1" noChangeArrowheads="1"/>
          </p:cNvPicPr>
          <p:nvPr/>
        </p:nvPicPr>
        <p:blipFill>
          <a:blip r:embed="rId3"/>
          <a:srcRect/>
          <a:stretch>
            <a:fillRect/>
          </a:stretch>
        </p:blipFill>
        <p:spPr bwMode="auto">
          <a:xfrm>
            <a:off x="6608763" y="1930400"/>
            <a:ext cx="2403475" cy="2273300"/>
          </a:xfrm>
          <a:prstGeom prst="rect">
            <a:avLst/>
          </a:prstGeom>
          <a:noFill/>
          <a:ln w="12700">
            <a:noFill/>
            <a:miter lim="800000"/>
            <a:headEnd/>
            <a:tailEnd/>
          </a:ln>
        </p:spPr>
      </p:pic>
      <p:pic>
        <p:nvPicPr>
          <p:cNvPr id="9"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538538" y="3716338"/>
            <a:ext cx="2579687" cy="2736850"/>
          </a:xfrm>
          <a:prstGeom prst="rect">
            <a:avLst/>
          </a:prstGeom>
          <a:noFill/>
          <a:ln w="9525">
            <a:noFill/>
            <a:miter lim="800000"/>
            <a:headEnd/>
            <a:tailEnd/>
          </a:ln>
        </p:spPr>
      </p:pic>
      <p:sp>
        <p:nvSpPr>
          <p:cNvPr id="2" name="Footer Placeholder 1"/>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6" end="6"/>
                                            </p:txEl>
                                          </p:spTgt>
                                        </p:tgtEl>
                                        <p:attrNameLst>
                                          <p:attrName>style.visibility</p:attrName>
                                        </p:attrNameLst>
                                      </p:cBhvr>
                                      <p:to>
                                        <p:strVal val="visible"/>
                                      </p:to>
                                    </p:set>
                                    <p:animEffect transition="in" filter="fade">
                                      <p:cBhvr>
                                        <p:cTn id="30" dur="500"/>
                                        <p:tgtEl>
                                          <p:spTgt spid="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8" end="8"/>
                                            </p:txEl>
                                          </p:spTgt>
                                        </p:tgtEl>
                                        <p:attrNameLst>
                                          <p:attrName>style.visibility</p:attrName>
                                        </p:attrNameLst>
                                      </p:cBhvr>
                                      <p:to>
                                        <p:strVal val="visible"/>
                                      </p:to>
                                    </p:set>
                                    <p:animEffect transition="in" filter="fade">
                                      <p:cBhvr>
                                        <p:cTn id="40" dur="500"/>
                                        <p:tgtEl>
                                          <p:spTgt spid="4">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xEl>
                                              <p:pRg st="9" end="9"/>
                                            </p:txEl>
                                          </p:spTgt>
                                        </p:tgtEl>
                                        <p:attrNameLst>
                                          <p:attrName>style.visibility</p:attrName>
                                        </p:attrNameLst>
                                      </p:cBhvr>
                                      <p:to>
                                        <p:strVal val="visible"/>
                                      </p:to>
                                    </p:set>
                                    <p:animEffect transition="in" filter="fade">
                                      <p:cBhvr>
                                        <p:cTn id="45" dur="500"/>
                                        <p:tgtEl>
                                          <p:spTgt spid="4">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
                                            <p:txEl>
                                              <p:pRg st="10" end="10"/>
                                            </p:txEl>
                                          </p:spTgt>
                                        </p:tgtEl>
                                        <p:attrNameLst>
                                          <p:attrName>style.visibility</p:attrName>
                                        </p:attrNameLst>
                                      </p:cBhvr>
                                      <p:to>
                                        <p:strVal val="visible"/>
                                      </p:to>
                                    </p:set>
                                    <p:animEffect transition="in" filter="fade">
                                      <p:cBhvr>
                                        <p:cTn id="50" dur="500"/>
                                        <p:tgtEl>
                                          <p:spTgt spid="4">
                                            <p:txEl>
                                              <p:pRg st="10" end="1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
                                            <p:txEl>
                                              <p:pRg st="11" end="11"/>
                                            </p:txEl>
                                          </p:spTgt>
                                        </p:tgtEl>
                                        <p:attrNameLst>
                                          <p:attrName>style.visibility</p:attrName>
                                        </p:attrNameLst>
                                      </p:cBhvr>
                                      <p:to>
                                        <p:strVal val="visible"/>
                                      </p:to>
                                    </p:set>
                                    <p:animEffect transition="in" filter="fade">
                                      <p:cBhvr>
                                        <p:cTn id="55"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1"/>
          </p:nvPr>
        </p:nvSpPr>
        <p:spPr/>
        <p:txBody>
          <a:bodyPr/>
          <a:lstStyle/>
          <a:p>
            <a:pPr>
              <a:defRPr/>
            </a:pPr>
            <a:fld id="{4E75F969-2190-4BF1-95B8-42D25C3D067C}" type="slidenum">
              <a:rPr lang="en-US"/>
              <a:pPr>
                <a:defRPr/>
              </a:pPr>
              <a:t>95</a:t>
            </a:fld>
            <a:endParaRPr lang="en-US" dirty="0"/>
          </a:p>
        </p:txBody>
      </p:sp>
      <p:sp>
        <p:nvSpPr>
          <p:cNvPr id="20484" name="Slide Number Placeholder 7"/>
          <p:cNvSpPr txBox="1">
            <a:spLocks noGrp="1"/>
          </p:cNvSpPr>
          <p:nvPr/>
        </p:nvSpPr>
        <p:spPr bwMode="auto">
          <a:xfrm>
            <a:off x="8948738" y="6416675"/>
            <a:ext cx="433387" cy="166688"/>
          </a:xfrm>
          <a:prstGeom prst="rect">
            <a:avLst/>
          </a:prstGeom>
          <a:noFill/>
          <a:ln>
            <a:miter lim="800000"/>
            <a:headEnd/>
            <a:tailEnd/>
          </a:ln>
        </p:spPr>
        <p:txBody>
          <a:bodyPr wrap="none" lIns="0" tIns="0" rIns="0" bIns="0" anchor="b"/>
          <a:lstStyle/>
          <a:p>
            <a:pPr algn="r">
              <a:defRPr/>
            </a:pPr>
            <a:fld id="{15860782-AE6F-403F-97D1-793AC2339E5A}" type="slidenum">
              <a:rPr lang="en-US" sz="800">
                <a:latin typeface="+mn-lt"/>
              </a:rPr>
              <a:pPr algn="r">
                <a:defRPr/>
              </a:pPr>
              <a:t>95</a:t>
            </a:fld>
            <a:endParaRPr lang="en-US" sz="800">
              <a:latin typeface="+mn-lt"/>
            </a:endParaRPr>
          </a:p>
        </p:txBody>
      </p:sp>
      <p:sp>
        <p:nvSpPr>
          <p:cNvPr id="140290" name="Title 4"/>
          <p:cNvSpPr>
            <a:spLocks/>
          </p:cNvSpPr>
          <p:nvPr/>
        </p:nvSpPr>
        <p:spPr bwMode="auto">
          <a:xfrm>
            <a:off x="560388" y="301625"/>
            <a:ext cx="8774112" cy="792163"/>
          </a:xfrm>
          <a:prstGeom prst="rect">
            <a:avLst/>
          </a:prstGeom>
          <a:noFill/>
          <a:ln w="9525">
            <a:noFill/>
            <a:miter lim="800000"/>
            <a:headEnd/>
            <a:tailEnd/>
          </a:ln>
        </p:spPr>
        <p:txBody>
          <a:bodyPr lIns="0" tIns="0" rIns="0" bIns="7200" anchor="b"/>
          <a:lstStyle/>
          <a:p>
            <a:pPr eaLnBrk="0" hangingPunct="0">
              <a:lnSpc>
                <a:spcPct val="95000"/>
              </a:lnSpc>
            </a:pPr>
            <a:r>
              <a:rPr lang="en-GB" sz="2400" b="1"/>
              <a:t>Screening Efficiency &amp; Quality</a:t>
            </a:r>
          </a:p>
        </p:txBody>
      </p:sp>
      <p:pic>
        <p:nvPicPr>
          <p:cNvPr id="140291" name="Picture 3"/>
          <p:cNvPicPr>
            <a:picLocks noChangeAspect="1" noChangeArrowheads="1"/>
          </p:cNvPicPr>
          <p:nvPr/>
        </p:nvPicPr>
        <p:blipFill>
          <a:blip r:embed="rId2"/>
          <a:srcRect/>
          <a:stretch>
            <a:fillRect/>
          </a:stretch>
        </p:blipFill>
        <p:spPr bwMode="auto">
          <a:xfrm>
            <a:off x="560388" y="1176338"/>
            <a:ext cx="4897437" cy="5195887"/>
          </a:xfrm>
          <a:prstGeom prst="rect">
            <a:avLst/>
          </a:prstGeom>
          <a:noFill/>
          <a:ln w="9525">
            <a:noFill/>
            <a:miter lim="800000"/>
            <a:headEnd/>
            <a:tailEnd/>
          </a:ln>
        </p:spPr>
      </p:pic>
      <p:sp>
        <p:nvSpPr>
          <p:cNvPr id="9" name="TextBox 8"/>
          <p:cNvSpPr txBox="1"/>
          <p:nvPr/>
        </p:nvSpPr>
        <p:spPr>
          <a:xfrm>
            <a:off x="5889625" y="2695575"/>
            <a:ext cx="3681413" cy="3749675"/>
          </a:xfrm>
          <a:prstGeom prst="rect">
            <a:avLst/>
          </a:prstGeom>
          <a:noFill/>
        </p:spPr>
        <p:txBody>
          <a:bodyPr wrap="none">
            <a:spAutoFit/>
          </a:bodyPr>
          <a:lstStyle/>
          <a:p>
            <a:pPr fontAlgn="auto">
              <a:spcBef>
                <a:spcPts val="0"/>
              </a:spcBef>
              <a:spcAft>
                <a:spcPts val="0"/>
              </a:spcAft>
              <a:defRPr/>
            </a:pPr>
            <a:r>
              <a:rPr lang="en-GB" sz="2000" u="sng" dirty="0">
                <a:latin typeface="Arial" pitchFamily="34" charset="0"/>
                <a:cs typeface="Arial" pitchFamily="34" charset="0"/>
              </a:rPr>
              <a:t>Coarse material in fine fraction</a:t>
            </a:r>
          </a:p>
          <a:p>
            <a:pPr marL="342900" indent="-342900" fontAlgn="auto">
              <a:spcBef>
                <a:spcPts val="0"/>
              </a:spcBef>
              <a:spcAft>
                <a:spcPts val="0"/>
              </a:spcAft>
              <a:buFont typeface="Arial" pitchFamily="34" charset="0"/>
              <a:buChar char="•"/>
              <a:defRPr/>
            </a:pPr>
            <a:r>
              <a:rPr lang="en-GB" sz="2000" dirty="0">
                <a:latin typeface="Arial" pitchFamily="34" charset="0"/>
                <a:cs typeface="Arial" pitchFamily="34" charset="0"/>
              </a:rPr>
              <a:t>Due to wear or holes</a:t>
            </a:r>
          </a:p>
          <a:p>
            <a:pPr marL="342900" indent="-342900" fontAlgn="auto">
              <a:spcBef>
                <a:spcPts val="0"/>
              </a:spcBef>
              <a:spcAft>
                <a:spcPts val="0"/>
              </a:spcAft>
              <a:buFont typeface="Arial" pitchFamily="34" charset="0"/>
              <a:buChar char="•"/>
              <a:defRPr/>
            </a:pPr>
            <a:r>
              <a:rPr lang="en-GB" sz="2000" dirty="0">
                <a:latin typeface="Arial" pitchFamily="34" charset="0"/>
                <a:cs typeface="Arial" pitchFamily="34" charset="0"/>
              </a:rPr>
              <a:t>Due to fishy particle shape</a:t>
            </a:r>
          </a:p>
          <a:p>
            <a:pPr marL="342900" indent="-342900" fontAlgn="auto">
              <a:spcBef>
                <a:spcPts val="0"/>
              </a:spcBef>
              <a:spcAft>
                <a:spcPts val="0"/>
              </a:spcAft>
              <a:buFont typeface="Arial" pitchFamily="34" charset="0"/>
              <a:buChar char="•"/>
              <a:defRPr/>
            </a:pPr>
            <a:endParaRPr lang="en-GB" sz="2000" dirty="0">
              <a:latin typeface="Arial" pitchFamily="34" charset="0"/>
              <a:cs typeface="Arial" pitchFamily="34" charset="0"/>
            </a:endParaRPr>
          </a:p>
          <a:p>
            <a:pPr marL="342900" indent="-342900" fontAlgn="auto">
              <a:spcBef>
                <a:spcPts val="0"/>
              </a:spcBef>
              <a:spcAft>
                <a:spcPts val="0"/>
              </a:spcAft>
              <a:buFont typeface="Arial" pitchFamily="34" charset="0"/>
              <a:buChar char="•"/>
              <a:defRPr/>
            </a:pPr>
            <a:endParaRPr lang="en-GB" sz="2000" dirty="0">
              <a:latin typeface="Arial" pitchFamily="34" charset="0"/>
              <a:cs typeface="Arial" pitchFamily="34" charset="0"/>
            </a:endParaRPr>
          </a:p>
          <a:p>
            <a:pPr marL="342900" indent="-342900" fontAlgn="auto">
              <a:spcBef>
                <a:spcPts val="0"/>
              </a:spcBef>
              <a:spcAft>
                <a:spcPts val="0"/>
              </a:spcAft>
              <a:buFont typeface="Arial" pitchFamily="34" charset="0"/>
              <a:buChar char="•"/>
              <a:defRPr/>
            </a:pPr>
            <a:endParaRPr lang="en-GB" sz="2000" dirty="0">
              <a:latin typeface="Arial" pitchFamily="34" charset="0"/>
              <a:cs typeface="Arial" pitchFamily="34" charset="0"/>
            </a:endParaRPr>
          </a:p>
          <a:p>
            <a:pPr fontAlgn="auto">
              <a:spcBef>
                <a:spcPts val="0"/>
              </a:spcBef>
              <a:spcAft>
                <a:spcPts val="0"/>
              </a:spcAft>
              <a:defRPr/>
            </a:pPr>
            <a:endParaRPr lang="en-GB" sz="2000" dirty="0">
              <a:latin typeface="Arial" pitchFamily="34" charset="0"/>
              <a:cs typeface="Arial" pitchFamily="34" charset="0"/>
            </a:endParaRPr>
          </a:p>
          <a:p>
            <a:pPr fontAlgn="auto">
              <a:spcBef>
                <a:spcPts val="0"/>
              </a:spcBef>
              <a:spcAft>
                <a:spcPts val="0"/>
              </a:spcAft>
              <a:defRPr/>
            </a:pPr>
            <a:r>
              <a:rPr lang="en-GB" sz="2000" u="sng" dirty="0">
                <a:latin typeface="Arial" pitchFamily="34" charset="0"/>
                <a:cs typeface="Arial" pitchFamily="34" charset="0"/>
              </a:rPr>
              <a:t>Fine material in coarse fraction</a:t>
            </a:r>
          </a:p>
          <a:p>
            <a:pPr marL="342900" indent="-342900" fontAlgn="auto">
              <a:spcBef>
                <a:spcPts val="0"/>
              </a:spcBef>
              <a:spcAft>
                <a:spcPts val="0"/>
              </a:spcAft>
              <a:buFont typeface="Arial" pitchFamily="34" charset="0"/>
              <a:buChar char="•"/>
              <a:defRPr/>
            </a:pPr>
            <a:r>
              <a:rPr lang="en-GB" sz="2000" dirty="0">
                <a:latin typeface="Arial" pitchFamily="34" charset="0"/>
                <a:cs typeface="Arial" pitchFamily="34" charset="0"/>
              </a:rPr>
              <a:t>Due to clogged screen</a:t>
            </a:r>
          </a:p>
          <a:p>
            <a:pPr marL="342900" indent="-342900" fontAlgn="auto">
              <a:spcBef>
                <a:spcPts val="0"/>
              </a:spcBef>
              <a:spcAft>
                <a:spcPts val="0"/>
              </a:spcAft>
              <a:buFont typeface="Arial" pitchFamily="34" charset="0"/>
              <a:buChar char="•"/>
              <a:defRPr/>
            </a:pPr>
            <a:r>
              <a:rPr lang="en-GB" sz="2000" dirty="0">
                <a:latin typeface="Arial" pitchFamily="34" charset="0"/>
                <a:cs typeface="Arial" pitchFamily="34" charset="0"/>
              </a:rPr>
              <a:t>Due to low efficiency</a:t>
            </a:r>
          </a:p>
          <a:p>
            <a:pPr marL="342900" indent="-342900" fontAlgn="auto">
              <a:spcBef>
                <a:spcPts val="0"/>
              </a:spcBef>
              <a:spcAft>
                <a:spcPts val="0"/>
              </a:spcAft>
              <a:buFont typeface="Arial" pitchFamily="34" charset="0"/>
              <a:buChar char="•"/>
              <a:defRPr/>
            </a:pPr>
            <a:r>
              <a:rPr lang="en-GB" sz="2000" dirty="0">
                <a:latin typeface="Arial" pitchFamily="34" charset="0"/>
                <a:cs typeface="Arial" pitchFamily="34" charset="0"/>
              </a:rPr>
              <a:t>Due to screen saturation</a:t>
            </a:r>
          </a:p>
          <a:p>
            <a:pPr fontAlgn="auto">
              <a:spcBef>
                <a:spcPts val="0"/>
              </a:spcBef>
              <a:spcAft>
                <a:spcPts val="0"/>
              </a:spcAft>
              <a:defRPr/>
            </a:pPr>
            <a:r>
              <a:rPr lang="en-GB" sz="2000" dirty="0">
                <a:latin typeface="Arial" pitchFamily="34" charset="0"/>
                <a:cs typeface="Arial" pitchFamily="34" charset="0"/>
                <a:sym typeface="Wingdings" pitchFamily="2" charset="2"/>
              </a:rPr>
              <a:t> Goal: &lt; 20 % fines in coarse</a:t>
            </a:r>
            <a:endParaRPr lang="en-GB" sz="2000" dirty="0">
              <a:latin typeface="Arial" pitchFamily="34" charset="0"/>
              <a:cs typeface="Arial" pitchFamily="34" charset="0"/>
            </a:endParaRPr>
          </a:p>
        </p:txBody>
      </p:sp>
      <p:cxnSp>
        <p:nvCxnSpPr>
          <p:cNvPr id="6" name="Straight Arrow Connector 5"/>
          <p:cNvCxnSpPr/>
          <p:nvPr/>
        </p:nvCxnSpPr>
        <p:spPr>
          <a:xfrm flipV="1">
            <a:off x="4448175" y="5157788"/>
            <a:ext cx="1441450" cy="647700"/>
          </a:xfrm>
          <a:prstGeom prst="straightConnector1">
            <a:avLst/>
          </a:prstGeom>
          <a:ln w="285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144713" y="3068638"/>
            <a:ext cx="3744912" cy="2305050"/>
          </a:xfrm>
          <a:prstGeom prst="straightConnector1">
            <a:avLst/>
          </a:prstGeom>
          <a:ln w="28575">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Footer Placeholder 1"/>
          <p:cNvSpPr>
            <a:spLocks noGrp="1"/>
          </p:cNvSpPr>
          <p:nvPr>
            <p:ph type="ftr" sz="quarter" idx="10"/>
          </p:nvPr>
        </p:nvSpPr>
        <p:spPr/>
        <p:txBody>
          <a:bodyPr/>
          <a:lstStyle/>
          <a:p>
            <a:r>
              <a:rPr lang="en-US" smtClean="0"/>
              <a:t>SPREAD Settat May 2016</a:t>
            </a:r>
            <a:endParaRPr 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VERSINFO" val="LH1004"/>
  <p:tag name="LANGUAGE" val="1033"/>
  <p:tag name="BRAND" val="100"/>
  <p:tag name="LOGO" val="100"/>
  <p:tag name="COPYRIGHT" val="2015"/>
  <p:tag name="DATE" val="2015-08-04"/>
  <p:tag name="LEGALTEXT" val="LafargeHolcim"/>
  <p:tag name="CLASSIFICATION" val="0"/>
  <p:tag name="TITLEBANDCOLOR" val="1"/>
</p:tagLst>
</file>

<file path=ppt/tags/tag10.xml><?xml version="1.0" encoding="utf-8"?>
<p:tagLst xmlns:a="http://schemas.openxmlformats.org/drawingml/2006/main" xmlns:r="http://schemas.openxmlformats.org/officeDocument/2006/relationships" xmlns:p="http://schemas.openxmlformats.org/presentationml/2006/main">
  <p:tag name="SHAPETYPE" val="Status"/>
</p:tagLst>
</file>

<file path=ppt/tags/tag11.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2.xml><?xml version="1.0" encoding="utf-8"?>
<p:tagLst xmlns:a="http://schemas.openxmlformats.org/drawingml/2006/main" xmlns:r="http://schemas.openxmlformats.org/officeDocument/2006/relationships" xmlns:p="http://schemas.openxmlformats.org/presentationml/2006/main">
  <p:tag name="SHAPETYPE" val="Copyright"/>
</p:tagLst>
</file>

<file path=ppt/tags/tag3.xml><?xml version="1.0" encoding="utf-8"?>
<p:tagLst xmlns:a="http://schemas.openxmlformats.org/drawingml/2006/main" xmlns:r="http://schemas.openxmlformats.org/officeDocument/2006/relationships" xmlns:p="http://schemas.openxmlformats.org/presentationml/2006/main">
  <p:tag name="SHAPETYPE" val="Classification"/>
</p:tagLst>
</file>

<file path=ppt/tags/tag4.xml><?xml version="1.0" encoding="utf-8"?>
<p:tagLst xmlns:a="http://schemas.openxmlformats.org/drawingml/2006/main" xmlns:r="http://schemas.openxmlformats.org/officeDocument/2006/relationships" xmlns:p="http://schemas.openxmlformats.org/presentationml/2006/main">
  <p:tag name="SHAPETYPE" val="Status"/>
</p:tagLst>
</file>

<file path=ppt/tags/tag5.xml><?xml version="1.0" encoding="utf-8"?>
<p:tagLst xmlns:a="http://schemas.openxmlformats.org/drawingml/2006/main" xmlns:r="http://schemas.openxmlformats.org/officeDocument/2006/relationships" xmlns:p="http://schemas.openxmlformats.org/presentationml/2006/main">
  <p:tag name="SHAPETYPE" val="Logo"/>
</p:tagLst>
</file>

<file path=ppt/tags/tag6.xml><?xml version="1.0" encoding="utf-8"?>
<p:tagLst xmlns:a="http://schemas.openxmlformats.org/drawingml/2006/main" xmlns:r="http://schemas.openxmlformats.org/officeDocument/2006/relationships" xmlns:p="http://schemas.openxmlformats.org/presentationml/2006/main">
  <p:tag name="SHAPETYPE" val="TitleBand"/>
</p:tagLst>
</file>

<file path=ppt/tags/tag7.xml><?xml version="1.0" encoding="utf-8"?>
<p:tagLst xmlns:a="http://schemas.openxmlformats.org/drawingml/2006/main" xmlns:r="http://schemas.openxmlformats.org/officeDocument/2006/relationships" xmlns:p="http://schemas.openxmlformats.org/presentationml/2006/main">
  <p:tag name="SHAPETYPE" val="Status"/>
</p:tagLst>
</file>

<file path=ppt/tags/tag8.xml><?xml version="1.0" encoding="utf-8"?>
<p:tagLst xmlns:a="http://schemas.openxmlformats.org/drawingml/2006/main" xmlns:r="http://schemas.openxmlformats.org/officeDocument/2006/relationships" xmlns:p="http://schemas.openxmlformats.org/presentationml/2006/main">
  <p:tag name="SHAPETYPE" val="Logo"/>
</p:tagLst>
</file>

<file path=ppt/tags/tag9.xml><?xml version="1.0" encoding="utf-8"?>
<p:tagLst xmlns:a="http://schemas.openxmlformats.org/drawingml/2006/main" xmlns:r="http://schemas.openxmlformats.org/officeDocument/2006/relationships" xmlns:p="http://schemas.openxmlformats.org/presentationml/2006/main">
  <p:tag name="SHAPETYPE" val="LineHider"/>
</p:tagLst>
</file>

<file path=ppt/theme/theme1.xml><?xml version="1.0" encoding="utf-8"?>
<a:theme xmlns:a="http://schemas.openxmlformats.org/drawingml/2006/main" name="blank">
  <a:themeElements>
    <a:clrScheme name="LH PPT">
      <a:dk1>
        <a:srgbClr val="5F5046"/>
      </a:dk1>
      <a:lt1>
        <a:sysClr val="window" lastClr="FFFFFF"/>
      </a:lt1>
      <a:dk2>
        <a:srgbClr val="877873"/>
      </a:dk2>
      <a:lt2>
        <a:srgbClr val="D9D9D9"/>
      </a:lt2>
      <a:accent1>
        <a:srgbClr val="AA1E2D"/>
      </a:accent1>
      <a:accent2>
        <a:srgbClr val="E6280F"/>
      </a:accent2>
      <a:accent3>
        <a:srgbClr val="00694B"/>
      </a:accent3>
      <a:accent4>
        <a:srgbClr val="00965F"/>
      </a:accent4>
      <a:accent5>
        <a:srgbClr val="006982"/>
      </a:accent5>
      <a:accent6>
        <a:srgbClr val="0096C3"/>
      </a:accent6>
      <a:hlink>
        <a:srgbClr val="5F5046"/>
      </a:hlink>
      <a:folHlink>
        <a:srgbClr val="5F504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6350">
          <a:solidFill>
            <a:schemeClr val="tx1"/>
          </a:solidFill>
        </a:ln>
      </a:spPr>
      <a:bodyPr rtlCol="0" anchor="ctr"/>
      <a:lstStyle>
        <a:defPPr marL="180975" indent="-180975">
          <a:buClr>
            <a:schemeClr val="accent1"/>
          </a:buClr>
          <a:buFont typeface="Arial" panose="020B0604020202020204" pitchFamily="34" charset="0"/>
          <a:buChar cha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LH PPT">
      <a:dk1>
        <a:srgbClr val="5F5046"/>
      </a:dk1>
      <a:lt1>
        <a:sysClr val="window" lastClr="FFFFFF"/>
      </a:lt1>
      <a:dk2>
        <a:srgbClr val="877873"/>
      </a:dk2>
      <a:lt2>
        <a:srgbClr val="D9D9D9"/>
      </a:lt2>
      <a:accent1>
        <a:srgbClr val="AA1E2D"/>
      </a:accent1>
      <a:accent2>
        <a:srgbClr val="E6280F"/>
      </a:accent2>
      <a:accent3>
        <a:srgbClr val="00694B"/>
      </a:accent3>
      <a:accent4>
        <a:srgbClr val="00965F"/>
      </a:accent4>
      <a:accent5>
        <a:srgbClr val="006982"/>
      </a:accent5>
      <a:accent6>
        <a:srgbClr val="0096C3"/>
      </a:accent6>
      <a:hlink>
        <a:srgbClr val="5F5046"/>
      </a:hlink>
      <a:folHlink>
        <a:srgbClr val="5F504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LH PPT">
      <a:dk1>
        <a:srgbClr val="5F5046"/>
      </a:dk1>
      <a:lt1>
        <a:sysClr val="window" lastClr="FFFFFF"/>
      </a:lt1>
      <a:dk2>
        <a:srgbClr val="877873"/>
      </a:dk2>
      <a:lt2>
        <a:srgbClr val="D9D9D9"/>
      </a:lt2>
      <a:accent1>
        <a:srgbClr val="AA1E2D"/>
      </a:accent1>
      <a:accent2>
        <a:srgbClr val="E6280F"/>
      </a:accent2>
      <a:accent3>
        <a:srgbClr val="00694B"/>
      </a:accent3>
      <a:accent4>
        <a:srgbClr val="00965F"/>
      </a:accent4>
      <a:accent5>
        <a:srgbClr val="006982"/>
      </a:accent5>
      <a:accent6>
        <a:srgbClr val="0096C3"/>
      </a:accent6>
      <a:hlink>
        <a:srgbClr val="5F5046"/>
      </a:hlink>
      <a:folHlink>
        <a:srgbClr val="5F5046"/>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4786</Words>
  <Application>Microsoft Office PowerPoint</Application>
  <PresentationFormat>A4 Paper (210x297 mm)</PresentationFormat>
  <Paragraphs>890</Paragraphs>
  <Slides>96</Slides>
  <Notes>2</Notes>
  <HiddenSlides>2</HiddenSlides>
  <MMClips>1</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96</vt:i4>
      </vt:variant>
    </vt:vector>
  </HeadingPairs>
  <TitlesOfParts>
    <vt:vector size="99" baseType="lpstr">
      <vt:lpstr>blank</vt:lpstr>
      <vt:lpstr>Microsoft Excel Chart</vt:lpstr>
      <vt:lpstr>Drawing</vt:lpstr>
      <vt:lpstr>Material Size reduction Crushing, screening and impact on grinding</vt:lpstr>
      <vt:lpstr>PowerPoint Presentation</vt:lpstr>
      <vt:lpstr>PowerPoint Presentation</vt:lpstr>
      <vt:lpstr>PowerPoint Presentation</vt:lpstr>
      <vt:lpstr>PowerPoint Presentation</vt:lpstr>
      <vt:lpstr>PowerPoint Presentation</vt:lpstr>
      <vt:lpstr>…balancing energy inputs and cost for size reduction from the blast to the kiln feed…</vt:lpstr>
      <vt:lpstr>A systemic approach has been grouped in four pillars aiming to secure the sustainability and efficiency of the operations from the quarry to the kiln feed…</vt:lpstr>
      <vt:lpstr>400 Mio. t/a1) of raw material are blasted, crushed and ground in order to produce raw meal for the kiln for a total spending of about 2’000 Mio. CHF/a </vt:lpstr>
      <vt:lpstr>PowerPoint Presentation</vt:lpstr>
      <vt:lpstr>PowerPoint Presentation</vt:lpstr>
      <vt:lpstr>Size reduction starts in the quarry. Different raw material extraction methods are used…. </vt:lpstr>
      <vt:lpstr>PowerPoint Presentation</vt:lpstr>
      <vt:lpstr>PowerPoint Presentation</vt:lpstr>
      <vt:lpstr>PowerPoint Presentation</vt:lpstr>
      <vt:lpstr>Material Size reduction – 2nd Step  CRUSHING</vt:lpstr>
      <vt:lpstr>PowerPoint Presentation</vt:lpstr>
      <vt:lpstr>PowerPoint Presentation</vt:lpstr>
      <vt:lpstr>PowerPoint Presentation</vt:lpstr>
      <vt:lpstr>PowerPoint Presentation</vt:lpstr>
      <vt:lpstr>PowerPoint Presentation</vt:lpstr>
      <vt:lpstr>PowerPoint Presentation</vt:lpstr>
      <vt:lpstr>… How do you assess this crusher performance?</vt:lpstr>
      <vt:lpstr>….. Would you say the same now?</vt:lpstr>
      <vt:lpstr>What would you say on the performance of this Crushers?</vt:lpstr>
      <vt:lpstr>… what about adding a bit more of information?</vt:lpstr>
      <vt:lpstr>PowerPoint Presentation</vt:lpstr>
      <vt:lpstr>PowerPoint Presentation</vt:lpstr>
      <vt:lpstr>The Influence of the Feeding Strategy</vt:lpstr>
      <vt:lpstr>Blasting fragmentation is not exactly crusher feeding</vt:lpstr>
      <vt:lpstr>The adequate feeding strategy is….</vt:lpstr>
      <vt:lpstr>The influence of the Crusher Operator Efficiency</vt:lpstr>
      <vt:lpstr>The influence of the crusher internals. Which parameters can we control and handle to guarantee a high performing crusher?</vt:lpstr>
      <vt:lpstr>The settings management</vt:lpstr>
      <vt:lpstr>The settings management - Impact crusher </vt:lpstr>
      <vt:lpstr>PowerPoint Presentation</vt:lpstr>
      <vt:lpstr>PowerPoint Presentation</vt:lpstr>
      <vt:lpstr>PowerPoint Presentation</vt:lpstr>
      <vt:lpstr>The settings management, the Hammer Crusher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Assessing a crusher system</vt:lpstr>
      <vt:lpstr>PowerPoint Presentation</vt:lpstr>
      <vt:lpstr>Crusher system assessment scope</vt:lpstr>
      <vt:lpstr>Define the boundaries of your assessment</vt:lpstr>
      <vt:lpstr>Set a base line  Start to formulate questions </vt:lpstr>
      <vt:lpstr>Set a base line  Analyze the crusher setting and target working conditions, compare to the design  Keep asking questions</vt:lpstr>
      <vt:lpstr>PowerPoint Presentation</vt:lpstr>
      <vt:lpstr>PowerPoint Presentation</vt:lpstr>
      <vt:lpstr>PowerPoint Presentation</vt:lpstr>
      <vt:lpstr>PowerPoint Presentation</vt:lpstr>
      <vt:lpstr>Gross Production rate vs Net Production Rate (Utilization factor)</vt:lpstr>
      <vt:lpstr>PowerPoint Presentation</vt:lpstr>
      <vt:lpstr>Crusher system assessment results</vt:lpstr>
      <vt:lpstr>Size Reduction Initiative</vt:lpstr>
      <vt:lpstr>PowerPoint Presentation</vt:lpstr>
      <vt:lpstr>…balancing energy inputs and cost for size reduction from the blast to the kiln feed…</vt:lpstr>
      <vt:lpstr>…. because a better performance in the raw mill affects the upstream processes …</vt:lpstr>
      <vt:lpstr>Coordination - cooperation mines / production – process / maintenance is a key parameter for capturing identified benefits</vt:lpstr>
      <vt:lpstr>PowerPoint Presentation</vt:lpstr>
      <vt:lpstr>PowerPoint Presentation</vt:lpstr>
      <vt:lpstr>…Techport study along 2015, after the SRi Workshop at Wadi shows estimated benefits in the range of 930 kCHF/a for the identified focus plants …</vt:lpstr>
      <vt:lpstr>The developed simulator allows better definition of the business cases with the aim to foster the feed size optimization to the raw mills</vt:lpstr>
      <vt:lpstr>…now that we did the crusher assessment we can estimate impact of change of feed size in the raw mill…</vt:lpstr>
      <vt:lpstr>PowerPoint Presentation</vt:lpstr>
      <vt:lpstr>PowerPoint Presentation</vt:lpstr>
      <vt:lpstr>PowerPoint Presentation</vt:lpstr>
      <vt:lpstr>Basics on Screening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Holcim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Lea Piccinno</dc:creator>
  <cp:lastModifiedBy>Lisa Moser</cp:lastModifiedBy>
  <cp:revision>124</cp:revision>
  <cp:lastPrinted>2015-10-27T09:16:55Z</cp:lastPrinted>
  <dcterms:created xsi:type="dcterms:W3CDTF">2015-10-02T13:37:29Z</dcterms:created>
  <dcterms:modified xsi:type="dcterms:W3CDTF">2016-04-27T13:08:37Z</dcterms:modified>
</cp:coreProperties>
</file>